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7" r:id="rId2"/>
    <p:sldId id="262" r:id="rId3"/>
    <p:sldId id="263" r:id="rId4"/>
    <p:sldId id="264" r:id="rId5"/>
    <p:sldId id="265" r:id="rId6"/>
    <p:sldId id="266" r:id="rId7"/>
    <p:sldId id="314" r:id="rId8"/>
    <p:sldId id="270" r:id="rId9"/>
    <p:sldId id="275" r:id="rId10"/>
    <p:sldId id="276" r:id="rId11"/>
    <p:sldId id="304" r:id="rId12"/>
    <p:sldId id="277" r:id="rId13"/>
    <p:sldId id="308" r:id="rId14"/>
    <p:sldId id="307" r:id="rId15"/>
    <p:sldId id="281" r:id="rId16"/>
    <p:sldId id="282" r:id="rId17"/>
    <p:sldId id="283" r:id="rId18"/>
    <p:sldId id="284" r:id="rId19"/>
    <p:sldId id="306" r:id="rId20"/>
    <p:sldId id="285" r:id="rId21"/>
    <p:sldId id="286" r:id="rId22"/>
    <p:sldId id="287" r:id="rId23"/>
    <p:sldId id="292" r:id="rId24"/>
    <p:sldId id="293" r:id="rId25"/>
    <p:sldId id="294" r:id="rId26"/>
    <p:sldId id="279" r:id="rId27"/>
    <p:sldId id="280" r:id="rId28"/>
    <p:sldId id="305" r:id="rId29"/>
    <p:sldId id="288" r:id="rId30"/>
    <p:sldId id="289" r:id="rId31"/>
    <p:sldId id="290" r:id="rId32"/>
    <p:sldId id="291" r:id="rId33"/>
    <p:sldId id="295" r:id="rId34"/>
    <p:sldId id="296" r:id="rId35"/>
    <p:sldId id="309" r:id="rId36"/>
    <p:sldId id="310" r:id="rId37"/>
    <p:sldId id="311" r:id="rId38"/>
    <p:sldId id="312" r:id="rId39"/>
    <p:sldId id="313" r:id="rId40"/>
    <p:sldId id="268" r:id="rId41"/>
    <p:sldId id="269" r:id="rId42"/>
    <p:sldId id="272" r:id="rId43"/>
    <p:sldId id="273" r:id="rId44"/>
    <p:sldId id="274" r:id="rId45"/>
    <p:sldId id="271" r:id="rId46"/>
  </p:sldIdLst>
  <p:sldSz cx="12192000" cy="6858000"/>
  <p:notesSz cx="10234613" cy="7099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 Fang" initials="BF" lastIdx="2" clrIdx="0">
    <p:extLst>
      <p:ext uri="{19B8F6BF-5375-455C-9EA6-DF929625EA0E}">
        <p15:presenceInfo xmlns:p15="http://schemas.microsoft.com/office/powerpoint/2012/main" userId="a1a4dc899414fe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78931" autoAdjust="0"/>
  </p:normalViewPr>
  <p:slideViewPr>
    <p:cSldViewPr snapToGrid="0">
      <p:cViewPr varScale="1">
        <p:scale>
          <a:sx n="88" d="100"/>
          <a:sy n="88" d="100"/>
        </p:scale>
        <p:origin x="8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1a4dc899414fe72" providerId="LiveId" clId="{3A5EED33-F20A-492F-9973-579D5E1B1496}"/>
  </pc:docChgLst>
  <pc:docChgLst>
    <pc:chgData userId="a1a4dc899414fe72" providerId="LiveId" clId="{D8142E66-DF1F-4E43-AD47-4C8A65F74D1E}"/>
  </pc:docChgLst>
  <pc:docChgLst>
    <pc:chgData userId="a1a4dc899414fe72" providerId="LiveId" clId="{53F9DAA4-7F10-4F81-9215-0FF4411C0D1A}"/>
    <pc:docChg chg="undo custSel addSld delSld modSld sldOrd">
      <pc:chgData name="" userId="a1a4dc899414fe72" providerId="LiveId" clId="{53F9DAA4-7F10-4F81-9215-0FF4411C0D1A}" dt="2023-10-08T13:38:35.457" v="1883"/>
      <pc:docMkLst>
        <pc:docMk/>
      </pc:docMkLst>
      <pc:sldChg chg="modSp">
        <pc:chgData name="" userId="a1a4dc899414fe72" providerId="LiveId" clId="{53F9DAA4-7F10-4F81-9215-0FF4411C0D1A}" dt="2023-09-25T05:29:19.906" v="1575" actId="20577"/>
        <pc:sldMkLst>
          <pc:docMk/>
          <pc:sldMk cId="1069421192" sldId="262"/>
        </pc:sldMkLst>
        <pc:spChg chg="mod">
          <ac:chgData name="" userId="a1a4dc899414fe72" providerId="LiveId" clId="{53F9DAA4-7F10-4F81-9215-0FF4411C0D1A}" dt="2023-09-25T05:29:19.906" v="1575" actId="20577"/>
          <ac:spMkLst>
            <pc:docMk/>
            <pc:sldMk cId="1069421192" sldId="262"/>
            <ac:spMk id="3" creationId="{00000000-0000-0000-0000-000000000000}"/>
          </ac:spMkLst>
        </pc:spChg>
      </pc:sldChg>
      <pc:sldChg chg="modSp">
        <pc:chgData name="" userId="a1a4dc899414fe72" providerId="LiveId" clId="{53F9DAA4-7F10-4F81-9215-0FF4411C0D1A}" dt="2023-09-25T05:29:46.314" v="1576" actId="732"/>
        <pc:sldMkLst>
          <pc:docMk/>
          <pc:sldMk cId="752740039" sldId="264"/>
        </pc:sldMkLst>
        <pc:picChg chg="mod modCrop">
          <ac:chgData name="" userId="a1a4dc899414fe72" providerId="LiveId" clId="{53F9DAA4-7F10-4F81-9215-0FF4411C0D1A}" dt="2023-09-25T05:29:46.314" v="1576" actId="732"/>
          <ac:picMkLst>
            <pc:docMk/>
            <pc:sldMk cId="752740039" sldId="264"/>
            <ac:picMk id="2050" creationId="{00000000-0000-0000-0000-000000000000}"/>
          </ac:picMkLst>
        </pc:picChg>
      </pc:sldChg>
      <pc:sldChg chg="modSp">
        <pc:chgData name="" userId="a1a4dc899414fe72" providerId="LiveId" clId="{53F9DAA4-7F10-4F81-9215-0FF4411C0D1A}" dt="2023-09-25T05:35:17.679" v="1592" actId="20577"/>
        <pc:sldMkLst>
          <pc:docMk/>
          <pc:sldMk cId="152509826" sldId="266"/>
        </pc:sldMkLst>
        <pc:spChg chg="mod">
          <ac:chgData name="" userId="a1a4dc899414fe72" providerId="LiveId" clId="{53F9DAA4-7F10-4F81-9215-0FF4411C0D1A}" dt="2023-09-25T05:35:17.679" v="1592" actId="20577"/>
          <ac:spMkLst>
            <pc:docMk/>
            <pc:sldMk cId="152509826" sldId="266"/>
            <ac:spMk id="3" creationId="{00000000-0000-0000-0000-000000000000}"/>
          </ac:spMkLst>
        </pc:spChg>
      </pc:sldChg>
      <pc:sldChg chg="modSp ord">
        <pc:chgData name="" userId="a1a4dc899414fe72" providerId="LiveId" clId="{53F9DAA4-7F10-4F81-9215-0FF4411C0D1A}" dt="2023-09-23T14:55:15.409" v="125" actId="20577"/>
        <pc:sldMkLst>
          <pc:docMk/>
          <pc:sldMk cId="3083789229" sldId="268"/>
        </pc:sldMkLst>
        <pc:spChg chg="mod">
          <ac:chgData name="" userId="a1a4dc899414fe72" providerId="LiveId" clId="{53F9DAA4-7F10-4F81-9215-0FF4411C0D1A}" dt="2023-09-23T14:55:15.409" v="125" actId="20577"/>
          <ac:spMkLst>
            <pc:docMk/>
            <pc:sldMk cId="3083789229" sldId="268"/>
            <ac:spMk id="3" creationId="{00000000-0000-0000-0000-000000000000}"/>
          </ac:spMkLst>
        </pc:spChg>
      </pc:sldChg>
      <pc:sldChg chg="ord">
        <pc:chgData name="" userId="a1a4dc899414fe72" providerId="LiveId" clId="{53F9DAA4-7F10-4F81-9215-0FF4411C0D1A}" dt="2023-09-23T14:54:57.687" v="115"/>
        <pc:sldMkLst>
          <pc:docMk/>
          <pc:sldMk cId="4053440740" sldId="269"/>
        </pc:sldMkLst>
      </pc:sldChg>
      <pc:sldChg chg="modSp">
        <pc:chgData name="" userId="a1a4dc899414fe72" providerId="LiveId" clId="{53F9DAA4-7F10-4F81-9215-0FF4411C0D1A}" dt="2023-09-25T05:28:42.885" v="1568" actId="20577"/>
        <pc:sldMkLst>
          <pc:docMk/>
          <pc:sldMk cId="2503390055" sldId="270"/>
        </pc:sldMkLst>
        <pc:spChg chg="mod">
          <ac:chgData name="" userId="a1a4dc899414fe72" providerId="LiveId" clId="{53F9DAA4-7F10-4F81-9215-0FF4411C0D1A}" dt="2023-09-25T05:28:42.885" v="1568" actId="20577"/>
          <ac:spMkLst>
            <pc:docMk/>
            <pc:sldMk cId="2503390055" sldId="270"/>
            <ac:spMk id="9" creationId="{CC38F523-714F-4109-A13D-CD85395890E1}"/>
          </ac:spMkLst>
        </pc:spChg>
      </pc:sldChg>
      <pc:sldChg chg="ord">
        <pc:chgData name="" userId="a1a4dc899414fe72" providerId="LiveId" clId="{53F9DAA4-7F10-4F81-9215-0FF4411C0D1A}" dt="2023-09-23T14:54:57.687" v="115"/>
        <pc:sldMkLst>
          <pc:docMk/>
          <pc:sldMk cId="1560063504" sldId="271"/>
        </pc:sldMkLst>
      </pc:sldChg>
      <pc:sldChg chg="ord">
        <pc:chgData name="" userId="a1a4dc899414fe72" providerId="LiveId" clId="{53F9DAA4-7F10-4F81-9215-0FF4411C0D1A}" dt="2023-09-23T14:54:57.687" v="115"/>
        <pc:sldMkLst>
          <pc:docMk/>
          <pc:sldMk cId="90011278" sldId="272"/>
        </pc:sldMkLst>
      </pc:sldChg>
      <pc:sldChg chg="ord">
        <pc:chgData name="" userId="a1a4dc899414fe72" providerId="LiveId" clId="{53F9DAA4-7F10-4F81-9215-0FF4411C0D1A}" dt="2023-09-23T14:54:57.687" v="115"/>
        <pc:sldMkLst>
          <pc:docMk/>
          <pc:sldMk cId="345650606" sldId="273"/>
        </pc:sldMkLst>
      </pc:sldChg>
      <pc:sldChg chg="ord">
        <pc:chgData name="" userId="a1a4dc899414fe72" providerId="LiveId" clId="{53F9DAA4-7F10-4F81-9215-0FF4411C0D1A}" dt="2023-09-23T14:54:57.687" v="115"/>
        <pc:sldMkLst>
          <pc:docMk/>
          <pc:sldMk cId="4006397863" sldId="274"/>
        </pc:sldMkLst>
      </pc:sldChg>
      <pc:sldChg chg="modAnim">
        <pc:chgData name="" userId="a1a4dc899414fe72" providerId="LiveId" clId="{53F9DAA4-7F10-4F81-9215-0FF4411C0D1A}" dt="2023-09-25T14:11:15.700" v="1631"/>
        <pc:sldMkLst>
          <pc:docMk/>
          <pc:sldMk cId="3289186482" sldId="275"/>
        </pc:sldMkLst>
      </pc:sldChg>
      <pc:sldChg chg="modSp">
        <pc:chgData name="" userId="a1a4dc899414fe72" providerId="LiveId" clId="{53F9DAA4-7F10-4F81-9215-0FF4411C0D1A}" dt="2023-09-25T05:37:56.434" v="1614" actId="20577"/>
        <pc:sldMkLst>
          <pc:docMk/>
          <pc:sldMk cId="1030397752" sldId="277"/>
        </pc:sldMkLst>
        <pc:spChg chg="mod">
          <ac:chgData name="" userId="a1a4dc899414fe72" providerId="LiveId" clId="{53F9DAA4-7F10-4F81-9215-0FF4411C0D1A}" dt="2023-09-25T05:37:56.434" v="1614" actId="20577"/>
          <ac:spMkLst>
            <pc:docMk/>
            <pc:sldMk cId="1030397752" sldId="277"/>
            <ac:spMk id="3" creationId="{00000000-0000-0000-0000-000000000000}"/>
          </ac:spMkLst>
        </pc:spChg>
      </pc:sldChg>
      <pc:sldChg chg="addSp modSp modAnim">
        <pc:chgData name="" userId="a1a4dc899414fe72" providerId="LiveId" clId="{53F9DAA4-7F10-4F81-9215-0FF4411C0D1A}" dt="2023-09-27T13:50:26.025" v="1816"/>
        <pc:sldMkLst>
          <pc:docMk/>
          <pc:sldMk cId="1507365699" sldId="281"/>
        </pc:sldMkLst>
        <pc:spChg chg="add mod">
          <ac:chgData name="" userId="a1a4dc899414fe72" providerId="LiveId" clId="{53F9DAA4-7F10-4F81-9215-0FF4411C0D1A}" dt="2023-09-27T13:50:21.911" v="1815" actId="1076"/>
          <ac:spMkLst>
            <pc:docMk/>
            <pc:sldMk cId="1507365699" sldId="281"/>
            <ac:spMk id="7" creationId="{6E560686-4FB8-406C-BE35-13DD7AB0F8A3}"/>
          </ac:spMkLst>
        </pc:spChg>
      </pc:sldChg>
      <pc:sldChg chg="modSp">
        <pc:chgData name="" userId="a1a4dc899414fe72" providerId="LiveId" clId="{53F9DAA4-7F10-4F81-9215-0FF4411C0D1A}" dt="2023-09-25T10:38:00.461" v="1630" actId="20577"/>
        <pc:sldMkLst>
          <pc:docMk/>
          <pc:sldMk cId="4184973484" sldId="286"/>
        </pc:sldMkLst>
        <pc:spChg chg="mod">
          <ac:chgData name="" userId="a1a4dc899414fe72" providerId="LiveId" clId="{53F9DAA4-7F10-4F81-9215-0FF4411C0D1A}" dt="2023-09-25T10:38:00.461" v="1630" actId="20577"/>
          <ac:spMkLst>
            <pc:docMk/>
            <pc:sldMk cId="4184973484" sldId="286"/>
            <ac:spMk id="8" creationId="{00000000-0000-0000-0000-000000000000}"/>
          </ac:spMkLst>
        </pc:spChg>
      </pc:sldChg>
      <pc:sldChg chg="modSp add modAnim">
        <pc:chgData name="" userId="a1a4dc899414fe72" providerId="LiveId" clId="{53F9DAA4-7F10-4F81-9215-0FF4411C0D1A}" dt="2023-09-22T08:22:02.412" v="10" actId="6549"/>
        <pc:sldMkLst>
          <pc:docMk/>
          <pc:sldMk cId="3463621500" sldId="307"/>
        </pc:sldMkLst>
        <pc:spChg chg="mod">
          <ac:chgData name="" userId="a1a4dc899414fe72" providerId="LiveId" clId="{53F9DAA4-7F10-4F81-9215-0FF4411C0D1A}" dt="2023-09-22T08:22:02.412" v="10" actId="6549"/>
          <ac:spMkLst>
            <pc:docMk/>
            <pc:sldMk cId="3463621500" sldId="307"/>
            <ac:spMk id="3" creationId="{00000000-0000-0000-0000-000000000000}"/>
          </ac:spMkLst>
        </pc:spChg>
        <pc:spChg chg="mod">
          <ac:chgData name="" userId="a1a4dc899414fe72" providerId="LiveId" clId="{53F9DAA4-7F10-4F81-9215-0FF4411C0D1A}" dt="2023-09-22T08:21:29.162" v="5" actId="1076"/>
          <ac:spMkLst>
            <pc:docMk/>
            <pc:sldMk cId="3463621500" sldId="307"/>
            <ac:spMk id="7" creationId="{00000000-0000-0000-0000-000000000000}"/>
          </ac:spMkLst>
        </pc:spChg>
      </pc:sldChg>
      <pc:sldChg chg="addSp delSp modSp add delAnim modAnim">
        <pc:chgData name="" userId="a1a4dc899414fe72" providerId="LiveId" clId="{53F9DAA4-7F10-4F81-9215-0FF4411C0D1A}" dt="2023-09-25T05:38:31.420" v="1617"/>
        <pc:sldMkLst>
          <pc:docMk/>
          <pc:sldMk cId="218970992" sldId="308"/>
        </pc:sldMkLst>
        <pc:spChg chg="mod">
          <ac:chgData name="" userId="a1a4dc899414fe72" providerId="LiveId" clId="{53F9DAA4-7F10-4F81-9215-0FF4411C0D1A}" dt="2023-09-22T14:02:03.827" v="49" actId="15"/>
          <ac:spMkLst>
            <pc:docMk/>
            <pc:sldMk cId="218970992" sldId="308"/>
            <ac:spMk id="3" creationId="{00000000-0000-0000-0000-000000000000}"/>
          </ac:spMkLst>
        </pc:spChg>
        <pc:spChg chg="del">
          <ac:chgData name="" userId="a1a4dc899414fe72" providerId="LiveId" clId="{53F9DAA4-7F10-4F81-9215-0FF4411C0D1A}" dt="2023-09-22T08:21:34.438" v="6" actId="478"/>
          <ac:spMkLst>
            <pc:docMk/>
            <pc:sldMk cId="218970992" sldId="308"/>
            <ac:spMk id="7" creationId="{00000000-0000-0000-0000-000000000000}"/>
          </ac:spMkLst>
        </pc:spChg>
        <pc:picChg chg="add del mod">
          <ac:chgData name="" userId="a1a4dc899414fe72" providerId="LiveId" clId="{53F9DAA4-7F10-4F81-9215-0FF4411C0D1A}" dt="2023-09-22T14:05:40.439" v="66" actId="478"/>
          <ac:picMkLst>
            <pc:docMk/>
            <pc:sldMk cId="218970992" sldId="308"/>
            <ac:picMk id="9" creationId="{4C570545-1A07-40AC-B61A-8C0022889155}"/>
          </ac:picMkLst>
        </pc:picChg>
        <pc:picChg chg="add mod">
          <ac:chgData name="" userId="a1a4dc899414fe72" providerId="LiveId" clId="{53F9DAA4-7F10-4F81-9215-0FF4411C0D1A}" dt="2023-09-22T14:05:45.157" v="70" actId="1076"/>
          <ac:picMkLst>
            <pc:docMk/>
            <pc:sldMk cId="218970992" sldId="308"/>
            <ac:picMk id="11" creationId="{395FA2A8-331F-45E5-8EC1-E7F87EC28996}"/>
          </ac:picMkLst>
        </pc:picChg>
        <pc:picChg chg="add mod">
          <ac:chgData name="" userId="a1a4dc899414fe72" providerId="LiveId" clId="{53F9DAA4-7F10-4F81-9215-0FF4411C0D1A}" dt="2023-09-22T14:06:51.119" v="75" actId="1076"/>
          <ac:picMkLst>
            <pc:docMk/>
            <pc:sldMk cId="218970992" sldId="308"/>
            <ac:picMk id="13" creationId="{77FCA5EA-B0E5-48DC-AD01-5E67A714C0B7}"/>
          </ac:picMkLst>
        </pc:picChg>
        <pc:picChg chg="add mod">
          <ac:chgData name="" userId="a1a4dc899414fe72" providerId="LiveId" clId="{53F9DAA4-7F10-4F81-9215-0FF4411C0D1A}" dt="2023-09-22T14:02:42" v="60" actId="1076"/>
          <ac:picMkLst>
            <pc:docMk/>
            <pc:sldMk cId="218970992" sldId="308"/>
            <ac:picMk id="1026" creationId="{8A8C0A92-77C5-42FE-8E13-73E9DC0734AD}"/>
          </ac:picMkLst>
        </pc:picChg>
        <pc:picChg chg="add mod">
          <ac:chgData name="" userId="a1a4dc899414fe72" providerId="LiveId" clId="{53F9DAA4-7F10-4F81-9215-0FF4411C0D1A}" dt="2023-09-22T14:02:45.247" v="61" actId="1076"/>
          <ac:picMkLst>
            <pc:docMk/>
            <pc:sldMk cId="218970992" sldId="308"/>
            <ac:picMk id="1028" creationId="{0BB1CBCE-D9C0-4BC6-9A9D-17057D12A01B}"/>
          </ac:picMkLst>
        </pc:picChg>
      </pc:sldChg>
      <pc:sldChg chg="addSp modSp add modAnim">
        <pc:chgData name="" userId="a1a4dc899414fe72" providerId="LiveId" clId="{53F9DAA4-7F10-4F81-9215-0FF4411C0D1A}" dt="2023-10-08T13:36:18.755" v="1817"/>
        <pc:sldMkLst>
          <pc:docMk/>
          <pc:sldMk cId="3376059095" sldId="309"/>
        </pc:sldMkLst>
        <pc:spChg chg="mod">
          <ac:chgData name="" userId="a1a4dc899414fe72" providerId="LiveId" clId="{53F9DAA4-7F10-4F81-9215-0FF4411C0D1A}" dt="2023-09-22T15:28:54.016" v="99" actId="20577"/>
          <ac:spMkLst>
            <pc:docMk/>
            <pc:sldMk cId="3376059095" sldId="309"/>
            <ac:spMk id="2" creationId="{2DAF8BF6-2C5B-41B1-B8F1-045EAD2EC29C}"/>
          </ac:spMkLst>
        </pc:spChg>
        <pc:spChg chg="mod">
          <ac:chgData name="" userId="a1a4dc899414fe72" providerId="LiveId" clId="{53F9DAA4-7F10-4F81-9215-0FF4411C0D1A}" dt="2023-09-24T07:52:28.009" v="415" actId="20577"/>
          <ac:spMkLst>
            <pc:docMk/>
            <pc:sldMk cId="3376059095" sldId="309"/>
            <ac:spMk id="3" creationId="{41371439-EBBC-4B30-BC48-AE4168D9405D}"/>
          </ac:spMkLst>
        </pc:spChg>
        <pc:graphicFrameChg chg="add mod">
          <ac:chgData name="" userId="a1a4dc899414fe72" providerId="LiveId" clId="{53F9DAA4-7F10-4F81-9215-0FF4411C0D1A}" dt="2023-09-24T07:52:35.939" v="416" actId="1076"/>
          <ac:graphicFrameMkLst>
            <pc:docMk/>
            <pc:sldMk cId="3376059095" sldId="309"/>
            <ac:graphicFrameMk id="7" creationId="{76134217-E107-4687-813E-B06F30015FBC}"/>
          </ac:graphicFrameMkLst>
        </pc:graphicFrameChg>
      </pc:sldChg>
      <pc:sldChg chg="addSp modSp add modAnim">
        <pc:chgData name="" userId="a1a4dc899414fe72" providerId="LiveId" clId="{53F9DAA4-7F10-4F81-9215-0FF4411C0D1A}" dt="2023-10-08T13:37:50.129" v="1878"/>
        <pc:sldMkLst>
          <pc:docMk/>
          <pc:sldMk cId="2832670257" sldId="310"/>
        </pc:sldMkLst>
        <pc:spChg chg="mod">
          <ac:chgData name="" userId="a1a4dc899414fe72" providerId="LiveId" clId="{53F9DAA4-7F10-4F81-9215-0FF4411C0D1A}" dt="2023-09-24T07:53:01.431" v="421"/>
          <ac:spMkLst>
            <pc:docMk/>
            <pc:sldMk cId="2832670257" sldId="310"/>
            <ac:spMk id="2" creationId="{5A56E8AB-4C73-423C-9215-C889FC403C73}"/>
          </ac:spMkLst>
        </pc:spChg>
        <pc:spChg chg="mod">
          <ac:chgData name="" userId="a1a4dc899414fe72" providerId="LiveId" clId="{53F9DAA4-7F10-4F81-9215-0FF4411C0D1A}" dt="2023-09-24T07:54:16.043" v="472" actId="20577"/>
          <ac:spMkLst>
            <pc:docMk/>
            <pc:sldMk cId="2832670257" sldId="310"/>
            <ac:spMk id="3" creationId="{20E6AD3F-0EFB-4D17-A57D-8F80B39333C7}"/>
          </ac:spMkLst>
        </pc:spChg>
        <pc:spChg chg="add mod">
          <ac:chgData name="" userId="a1a4dc899414fe72" providerId="LiveId" clId="{53F9DAA4-7F10-4F81-9215-0FF4411C0D1A}" dt="2023-10-08T13:37:45.486" v="1877" actId="20577"/>
          <ac:spMkLst>
            <pc:docMk/>
            <pc:sldMk cId="2832670257" sldId="310"/>
            <ac:spMk id="7" creationId="{4988CB4C-9CB3-4CA0-AC2A-46382CD44C73}"/>
          </ac:spMkLst>
        </pc:spChg>
        <pc:picChg chg="add mod">
          <ac:chgData name="" userId="a1a4dc899414fe72" providerId="LiveId" clId="{53F9DAA4-7F10-4F81-9215-0FF4411C0D1A}" dt="2023-10-08T13:37:39.514" v="1861" actId="1076"/>
          <ac:picMkLst>
            <pc:docMk/>
            <pc:sldMk cId="2832670257" sldId="310"/>
            <ac:picMk id="2050" creationId="{86E9B25F-9707-459C-A129-DB21719D92D3}"/>
          </ac:picMkLst>
        </pc:picChg>
      </pc:sldChg>
      <pc:sldChg chg="addSp modSp add addCm delCm">
        <pc:chgData name="" userId="a1a4dc899414fe72" providerId="LiveId" clId="{53F9DAA4-7F10-4F81-9215-0FF4411C0D1A}" dt="2023-09-24T08:40:03.102" v="722" actId="207"/>
        <pc:sldMkLst>
          <pc:docMk/>
          <pc:sldMk cId="3523396618" sldId="311"/>
        </pc:sldMkLst>
        <pc:spChg chg="mod">
          <ac:chgData name="" userId="a1a4dc899414fe72" providerId="LiveId" clId="{53F9DAA4-7F10-4F81-9215-0FF4411C0D1A}" dt="2023-09-24T07:53:02.442" v="422"/>
          <ac:spMkLst>
            <pc:docMk/>
            <pc:sldMk cId="3523396618" sldId="311"/>
            <ac:spMk id="2" creationId="{CB30C0AD-21ED-4F16-A60C-D007F87D9CCC}"/>
          </ac:spMkLst>
        </pc:spChg>
        <pc:spChg chg="mod">
          <ac:chgData name="" userId="a1a4dc899414fe72" providerId="LiveId" clId="{53F9DAA4-7F10-4F81-9215-0FF4411C0D1A}" dt="2023-09-24T08:37:46.251" v="537" actId="20577"/>
          <ac:spMkLst>
            <pc:docMk/>
            <pc:sldMk cId="3523396618" sldId="311"/>
            <ac:spMk id="3" creationId="{EE144744-F10C-4D89-B4C9-8859AEE2F841}"/>
          </ac:spMkLst>
        </pc:spChg>
        <pc:spChg chg="add mod">
          <ac:chgData name="" userId="a1a4dc899414fe72" providerId="LiveId" clId="{53F9DAA4-7F10-4F81-9215-0FF4411C0D1A}" dt="2023-09-24T08:40:03.102" v="722" actId="207"/>
          <ac:spMkLst>
            <pc:docMk/>
            <pc:sldMk cId="3523396618" sldId="311"/>
            <ac:spMk id="7" creationId="{48E40676-F36C-45EE-A521-26D73BDFC9CB}"/>
          </ac:spMkLst>
        </pc:spChg>
        <pc:picChg chg="add mod">
          <ac:chgData name="" userId="a1a4dc899414fe72" providerId="LiveId" clId="{53F9DAA4-7F10-4F81-9215-0FF4411C0D1A}" dt="2023-09-24T08:38:48.052" v="548" actId="1076"/>
          <ac:picMkLst>
            <pc:docMk/>
            <pc:sldMk cId="3523396618" sldId="311"/>
            <ac:picMk id="3074" creationId="{45BB8D23-DBF6-43D8-83BD-C2C5493D5819}"/>
          </ac:picMkLst>
        </pc:picChg>
        <pc:picChg chg="add mod">
          <ac:chgData name="" userId="a1a4dc899414fe72" providerId="LiveId" clId="{53F9DAA4-7F10-4F81-9215-0FF4411C0D1A}" dt="2023-09-24T08:38:48.052" v="548" actId="1076"/>
          <ac:picMkLst>
            <pc:docMk/>
            <pc:sldMk cId="3523396618" sldId="311"/>
            <ac:picMk id="3076" creationId="{23986D40-F87C-4C9D-9D40-A369E75965A3}"/>
          </ac:picMkLst>
        </pc:picChg>
      </pc:sldChg>
      <pc:sldChg chg="modSp add">
        <pc:chgData name="" userId="a1a4dc899414fe72" providerId="LiveId" clId="{53F9DAA4-7F10-4F81-9215-0FF4411C0D1A}" dt="2023-09-24T08:44:42.474" v="984"/>
        <pc:sldMkLst>
          <pc:docMk/>
          <pc:sldMk cId="2755254174" sldId="312"/>
        </pc:sldMkLst>
        <pc:spChg chg="mod">
          <ac:chgData name="" userId="a1a4dc899414fe72" providerId="LiveId" clId="{53F9DAA4-7F10-4F81-9215-0FF4411C0D1A}" dt="2023-09-24T07:53:03.457" v="423"/>
          <ac:spMkLst>
            <pc:docMk/>
            <pc:sldMk cId="2755254174" sldId="312"/>
            <ac:spMk id="2" creationId="{2575C2E1-E9E1-4A90-86B1-D42ACD88DC0F}"/>
          </ac:spMkLst>
        </pc:spChg>
        <pc:spChg chg="mod">
          <ac:chgData name="" userId="a1a4dc899414fe72" providerId="LiveId" clId="{53F9DAA4-7F10-4F81-9215-0FF4411C0D1A}" dt="2023-09-24T08:44:42.474" v="984"/>
          <ac:spMkLst>
            <pc:docMk/>
            <pc:sldMk cId="2755254174" sldId="312"/>
            <ac:spMk id="3" creationId="{B27BB909-FE4A-41F2-B91E-2E91E1434A44}"/>
          </ac:spMkLst>
        </pc:spChg>
      </pc:sldChg>
      <pc:sldChg chg="addSp modSp add modAnim">
        <pc:chgData name="" userId="a1a4dc899414fe72" providerId="LiveId" clId="{53F9DAA4-7F10-4F81-9215-0FF4411C0D1A}" dt="2023-10-08T13:38:35.457" v="1883"/>
        <pc:sldMkLst>
          <pc:docMk/>
          <pc:sldMk cId="2859995295" sldId="313"/>
        </pc:sldMkLst>
        <pc:spChg chg="mod">
          <ac:chgData name="" userId="a1a4dc899414fe72" providerId="LiveId" clId="{53F9DAA4-7F10-4F81-9215-0FF4411C0D1A}" dt="2023-09-24T07:53:06.506" v="424"/>
          <ac:spMkLst>
            <pc:docMk/>
            <pc:sldMk cId="2859995295" sldId="313"/>
            <ac:spMk id="2" creationId="{BE456087-BF6C-4FA6-8F70-8E198088A2AD}"/>
          </ac:spMkLst>
        </pc:spChg>
        <pc:spChg chg="mod">
          <ac:chgData name="" userId="a1a4dc899414fe72" providerId="LiveId" clId="{53F9DAA4-7F10-4F81-9215-0FF4411C0D1A}" dt="2023-09-24T08:42:56.735" v="979" actId="15"/>
          <ac:spMkLst>
            <pc:docMk/>
            <pc:sldMk cId="2859995295" sldId="313"/>
            <ac:spMk id="3" creationId="{AA765999-542E-4D75-8B73-DC5A845DF0D8}"/>
          </ac:spMkLst>
        </pc:spChg>
        <pc:picChg chg="add mod">
          <ac:chgData name="" userId="a1a4dc899414fe72" providerId="LiveId" clId="{53F9DAA4-7F10-4F81-9215-0FF4411C0D1A}" dt="2023-09-24T08:43:13.897" v="981" actId="1076"/>
          <ac:picMkLst>
            <pc:docMk/>
            <pc:sldMk cId="2859995295" sldId="313"/>
            <ac:picMk id="4098" creationId="{8DDAC117-5E50-4335-9AAC-8488D3F27962}"/>
          </ac:picMkLst>
        </pc:picChg>
      </pc:sldChg>
      <pc:sldChg chg="addSp delSp modSp add">
        <pc:chgData name="" userId="a1a4dc899414fe72" providerId="LiveId" clId="{53F9DAA4-7F10-4F81-9215-0FF4411C0D1A}" dt="2023-09-25T05:36:05.299" v="1597" actId="1076"/>
        <pc:sldMkLst>
          <pc:docMk/>
          <pc:sldMk cId="393425619" sldId="314"/>
        </pc:sldMkLst>
        <pc:spChg chg="mod">
          <ac:chgData name="" userId="a1a4dc899414fe72" providerId="LiveId" clId="{53F9DAA4-7F10-4F81-9215-0FF4411C0D1A}" dt="2023-09-24T15:19:50.683" v="1151"/>
          <ac:spMkLst>
            <pc:docMk/>
            <pc:sldMk cId="393425619" sldId="314"/>
            <ac:spMk id="5" creationId="{00000000-0000-0000-0000-000000000000}"/>
          </ac:spMkLst>
        </pc:spChg>
        <pc:graphicFrameChg chg="del modGraphic">
          <ac:chgData name="" userId="a1a4dc899414fe72" providerId="LiveId" clId="{53F9DAA4-7F10-4F81-9215-0FF4411C0D1A}" dt="2023-09-24T09:43:22.954" v="988" actId="478"/>
          <ac:graphicFrameMkLst>
            <pc:docMk/>
            <pc:sldMk cId="393425619" sldId="314"/>
            <ac:graphicFrameMk id="7" creationId="{00000000-0000-0000-0000-000000000000}"/>
          </ac:graphicFrameMkLst>
        </pc:graphicFrameChg>
        <pc:graphicFrameChg chg="add mod modGraphic">
          <ac:chgData name="" userId="a1a4dc899414fe72" providerId="LiveId" clId="{53F9DAA4-7F10-4F81-9215-0FF4411C0D1A}" dt="2023-09-25T05:36:05.299" v="1597" actId="1076"/>
          <ac:graphicFrameMkLst>
            <pc:docMk/>
            <pc:sldMk cId="393425619" sldId="314"/>
            <ac:graphicFrameMk id="8" creationId="{BF32B55A-B9FD-4E07-A76B-DDBC4440734C}"/>
          </ac:graphicFrameMkLst>
        </pc:graphicFrameChg>
      </pc:sldChg>
    </pc:docChg>
  </pc:docChgLst>
  <pc:docChgLst>
    <pc:chgData name="Bin Fang" userId="a1a4dc899414fe72" providerId="LiveId" clId="{381CA9E4-E3E9-F745-A9C8-E285B7938064}"/>
  </pc:docChgLst>
  <pc:docChgLst>
    <pc:chgData userId="a1a4dc899414fe72" providerId="LiveId" clId="{8384A7A0-A34E-4176-A487-D649C809F18D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046F7-D4E4-40C0-AB33-D909144332C8}" type="doc">
      <dgm:prSet loTypeId="urn:microsoft.com/office/officeart/2005/8/layout/radial4" loCatId="relationship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zh-CN" altLang="en-US"/>
        </a:p>
      </dgm:t>
    </dgm:pt>
    <dgm:pt modelId="{1FD30208-A60F-4FD8-AFC5-B72DCBC0A922}">
      <dgm:prSet phldrT="[文本]"/>
      <dgm:spPr/>
      <dgm:t>
        <a:bodyPr/>
        <a:lstStyle/>
        <a:p>
          <a:r>
            <a:rPr lang="zh-CN" altLang="en-US" b="1" dirty="0"/>
            <a:t>编程思维</a:t>
          </a:r>
        </a:p>
      </dgm:t>
    </dgm:pt>
    <dgm:pt modelId="{9927B342-9E62-4324-8863-676C392F6722}" type="parTrans" cxnId="{63F01B4A-316B-41D4-8C76-92A69DA63AFC}">
      <dgm:prSet/>
      <dgm:spPr/>
      <dgm:t>
        <a:bodyPr/>
        <a:lstStyle/>
        <a:p>
          <a:endParaRPr lang="zh-CN" altLang="en-US"/>
        </a:p>
      </dgm:t>
    </dgm:pt>
    <dgm:pt modelId="{F31208BD-B0EC-4512-AA7E-7BACD4D8D8B7}" type="sibTrans" cxnId="{63F01B4A-316B-41D4-8C76-92A69DA63AFC}">
      <dgm:prSet/>
      <dgm:spPr/>
      <dgm:t>
        <a:bodyPr/>
        <a:lstStyle/>
        <a:p>
          <a:endParaRPr lang="zh-CN" altLang="en-US"/>
        </a:p>
      </dgm:t>
    </dgm:pt>
    <dgm:pt modelId="{08B9B985-E56F-4A82-9DAB-29E6217DEB5F}">
      <dgm:prSet phldrT="[文本]" custT="1"/>
      <dgm:spPr/>
      <dgm:t>
        <a:bodyPr/>
        <a:lstStyle/>
        <a:p>
          <a:r>
            <a:rPr lang="zh-CN" altLang="en-US" sz="3200" b="0" dirty="0"/>
            <a:t>分解</a:t>
          </a:r>
        </a:p>
      </dgm:t>
    </dgm:pt>
    <dgm:pt modelId="{0D4AEBF5-6B13-4AA7-926B-CF8E7C5E552C}" type="parTrans" cxnId="{366EE3C1-5756-4316-B7ED-3A1BE1D0E275}">
      <dgm:prSet/>
      <dgm:spPr/>
      <dgm:t>
        <a:bodyPr/>
        <a:lstStyle/>
        <a:p>
          <a:endParaRPr lang="zh-CN" altLang="en-US"/>
        </a:p>
      </dgm:t>
    </dgm:pt>
    <dgm:pt modelId="{9D67003B-049F-4F3A-A7AE-2625420A146D}" type="sibTrans" cxnId="{366EE3C1-5756-4316-B7ED-3A1BE1D0E275}">
      <dgm:prSet/>
      <dgm:spPr/>
      <dgm:t>
        <a:bodyPr/>
        <a:lstStyle/>
        <a:p>
          <a:endParaRPr lang="zh-CN" altLang="en-US"/>
        </a:p>
      </dgm:t>
    </dgm:pt>
    <dgm:pt modelId="{47ABBB26-53FC-496D-B12B-19C0FDBBE5FE}">
      <dgm:prSet phldrT="[文本]" custT="1"/>
      <dgm:spPr/>
      <dgm:t>
        <a:bodyPr/>
        <a:lstStyle/>
        <a:p>
          <a:r>
            <a:rPr lang="zh-CN" altLang="en-US" sz="3200" b="0" dirty="0"/>
            <a:t>模式识别</a:t>
          </a:r>
        </a:p>
      </dgm:t>
    </dgm:pt>
    <dgm:pt modelId="{332448A1-7E9A-4817-A656-44CF4619C4F6}" type="parTrans" cxnId="{35B21082-FDA6-4A91-8723-E762167E51EC}">
      <dgm:prSet/>
      <dgm:spPr/>
      <dgm:t>
        <a:bodyPr/>
        <a:lstStyle/>
        <a:p>
          <a:endParaRPr lang="zh-CN" altLang="en-US"/>
        </a:p>
      </dgm:t>
    </dgm:pt>
    <dgm:pt modelId="{01B17C66-07AD-4770-8495-B3416598A348}" type="sibTrans" cxnId="{35B21082-FDA6-4A91-8723-E762167E51EC}">
      <dgm:prSet/>
      <dgm:spPr/>
      <dgm:t>
        <a:bodyPr/>
        <a:lstStyle/>
        <a:p>
          <a:endParaRPr lang="zh-CN" altLang="en-US"/>
        </a:p>
      </dgm:t>
    </dgm:pt>
    <dgm:pt modelId="{5E4A182F-2968-4043-8E1D-4C58CDE3DB2D}">
      <dgm:prSet phldrT="[文本]" custT="1"/>
      <dgm:spPr/>
      <dgm:t>
        <a:bodyPr/>
        <a:lstStyle/>
        <a:p>
          <a:r>
            <a:rPr lang="zh-CN" altLang="en-US" sz="3200" b="0" dirty="0"/>
            <a:t>算法</a:t>
          </a:r>
        </a:p>
      </dgm:t>
    </dgm:pt>
    <dgm:pt modelId="{2E7EB9D3-A464-4AA1-ADFD-1FDA6F7A7493}" type="parTrans" cxnId="{260B51EC-8FA7-4152-BAF0-4EB20FD20C0E}">
      <dgm:prSet/>
      <dgm:spPr/>
      <dgm:t>
        <a:bodyPr/>
        <a:lstStyle/>
        <a:p>
          <a:endParaRPr lang="zh-CN" altLang="en-US"/>
        </a:p>
      </dgm:t>
    </dgm:pt>
    <dgm:pt modelId="{672B3684-24A2-44B9-BD34-5F568686C977}" type="sibTrans" cxnId="{260B51EC-8FA7-4152-BAF0-4EB20FD20C0E}">
      <dgm:prSet/>
      <dgm:spPr/>
      <dgm:t>
        <a:bodyPr/>
        <a:lstStyle/>
        <a:p>
          <a:endParaRPr lang="zh-CN" altLang="en-US"/>
        </a:p>
      </dgm:t>
    </dgm:pt>
    <dgm:pt modelId="{AEC51322-D69A-4E28-89E4-3221D2EFD7EE}">
      <dgm:prSet phldrT="[文本]" custT="1"/>
      <dgm:spPr/>
      <dgm:t>
        <a:bodyPr/>
        <a:lstStyle/>
        <a:p>
          <a:r>
            <a:rPr lang="zh-CN" altLang="en-US" sz="3200" b="0" dirty="0"/>
            <a:t>抽象</a:t>
          </a:r>
        </a:p>
      </dgm:t>
    </dgm:pt>
    <dgm:pt modelId="{EC3E04A2-1BC3-40D9-AC2D-D141D25C8F75}" type="parTrans" cxnId="{F1B07D58-7A87-4490-AB62-9BB22309AD43}">
      <dgm:prSet/>
      <dgm:spPr/>
      <dgm:t>
        <a:bodyPr/>
        <a:lstStyle/>
        <a:p>
          <a:endParaRPr lang="zh-CN" altLang="en-US"/>
        </a:p>
      </dgm:t>
    </dgm:pt>
    <dgm:pt modelId="{60C09D7C-8058-49F6-9310-7EB405DB6292}" type="sibTrans" cxnId="{F1B07D58-7A87-4490-AB62-9BB22309AD43}">
      <dgm:prSet/>
      <dgm:spPr/>
      <dgm:t>
        <a:bodyPr/>
        <a:lstStyle/>
        <a:p>
          <a:endParaRPr lang="zh-CN" altLang="en-US"/>
        </a:p>
      </dgm:t>
    </dgm:pt>
    <dgm:pt modelId="{3D5E4E34-95F9-4342-A062-B1D60963742B}" type="pres">
      <dgm:prSet presAssocID="{FC4046F7-D4E4-40C0-AB33-D909144332C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9E559F-2828-492A-B2EA-DE8270746ED6}" type="pres">
      <dgm:prSet presAssocID="{1FD30208-A60F-4FD8-AFC5-B72DCBC0A922}" presName="centerShape" presStyleLbl="node0" presStyleIdx="0" presStyleCnt="1" custScaleX="126984" custScaleY="126984"/>
      <dgm:spPr/>
    </dgm:pt>
    <dgm:pt modelId="{11C5B6B5-DC4D-4130-99E8-D0439761B830}" type="pres">
      <dgm:prSet presAssocID="{0D4AEBF5-6B13-4AA7-926B-CF8E7C5E552C}" presName="parTrans" presStyleLbl="bgSibTrans2D1" presStyleIdx="0" presStyleCnt="4"/>
      <dgm:spPr/>
    </dgm:pt>
    <dgm:pt modelId="{4C90A470-F271-4B26-AEAC-BE19B28FF167}" type="pres">
      <dgm:prSet presAssocID="{08B9B985-E56F-4A82-9DAB-29E6217DEB5F}" presName="node" presStyleLbl="node1" presStyleIdx="0" presStyleCnt="4" custScaleX="77332" custScaleY="77332">
        <dgm:presLayoutVars>
          <dgm:bulletEnabled val="1"/>
        </dgm:presLayoutVars>
      </dgm:prSet>
      <dgm:spPr/>
    </dgm:pt>
    <dgm:pt modelId="{36370AA6-9FB4-43EB-8E9C-1B6E766EAD66}" type="pres">
      <dgm:prSet presAssocID="{332448A1-7E9A-4817-A656-44CF4619C4F6}" presName="parTrans" presStyleLbl="bgSibTrans2D1" presStyleIdx="1" presStyleCnt="4"/>
      <dgm:spPr/>
    </dgm:pt>
    <dgm:pt modelId="{F6C281E3-464B-4021-9639-9D18E410B29D}" type="pres">
      <dgm:prSet presAssocID="{47ABBB26-53FC-496D-B12B-19C0FDBBE5FE}" presName="node" presStyleLbl="node1" presStyleIdx="1" presStyleCnt="4" custScaleX="77332" custScaleY="77332">
        <dgm:presLayoutVars>
          <dgm:bulletEnabled val="1"/>
        </dgm:presLayoutVars>
      </dgm:prSet>
      <dgm:spPr/>
    </dgm:pt>
    <dgm:pt modelId="{FC6A1AD0-C8AF-4D07-820D-326FF827F93F}" type="pres">
      <dgm:prSet presAssocID="{2E7EB9D3-A464-4AA1-ADFD-1FDA6F7A7493}" presName="parTrans" presStyleLbl="bgSibTrans2D1" presStyleIdx="2" presStyleCnt="4"/>
      <dgm:spPr/>
    </dgm:pt>
    <dgm:pt modelId="{36F710AD-1A54-45F8-A905-EA59A897EDFD}" type="pres">
      <dgm:prSet presAssocID="{5E4A182F-2968-4043-8E1D-4C58CDE3DB2D}" presName="node" presStyleLbl="node1" presStyleIdx="2" presStyleCnt="4" custScaleX="77332" custScaleY="77332">
        <dgm:presLayoutVars>
          <dgm:bulletEnabled val="1"/>
        </dgm:presLayoutVars>
      </dgm:prSet>
      <dgm:spPr/>
    </dgm:pt>
    <dgm:pt modelId="{41B8D1F8-80AA-45A7-AD57-AE24E16DCAF9}" type="pres">
      <dgm:prSet presAssocID="{EC3E04A2-1BC3-40D9-AC2D-D141D25C8F75}" presName="parTrans" presStyleLbl="bgSibTrans2D1" presStyleIdx="3" presStyleCnt="4"/>
      <dgm:spPr/>
    </dgm:pt>
    <dgm:pt modelId="{CBC3A9A1-A5DB-4092-8ADE-C4F185B3CDE9}" type="pres">
      <dgm:prSet presAssocID="{AEC51322-D69A-4E28-89E4-3221D2EFD7EE}" presName="node" presStyleLbl="node1" presStyleIdx="3" presStyleCnt="4" custScaleX="77332" custScaleY="77332">
        <dgm:presLayoutVars>
          <dgm:bulletEnabled val="1"/>
        </dgm:presLayoutVars>
      </dgm:prSet>
      <dgm:spPr/>
    </dgm:pt>
  </dgm:ptLst>
  <dgm:cxnLst>
    <dgm:cxn modelId="{E7DC382D-367D-427B-A980-709D00C63511}" type="presOf" srcId="{47ABBB26-53FC-496D-B12B-19C0FDBBE5FE}" destId="{F6C281E3-464B-4021-9639-9D18E410B29D}" srcOrd="0" destOrd="0" presId="urn:microsoft.com/office/officeart/2005/8/layout/radial4"/>
    <dgm:cxn modelId="{19972F30-71F4-4311-B53E-CE039AC6A6EB}" type="presOf" srcId="{1FD30208-A60F-4FD8-AFC5-B72DCBC0A922}" destId="{C99E559F-2828-492A-B2EA-DE8270746ED6}" srcOrd="0" destOrd="0" presId="urn:microsoft.com/office/officeart/2005/8/layout/radial4"/>
    <dgm:cxn modelId="{63F01B4A-316B-41D4-8C76-92A69DA63AFC}" srcId="{FC4046F7-D4E4-40C0-AB33-D909144332C8}" destId="{1FD30208-A60F-4FD8-AFC5-B72DCBC0A922}" srcOrd="0" destOrd="0" parTransId="{9927B342-9E62-4324-8863-676C392F6722}" sibTransId="{F31208BD-B0EC-4512-AA7E-7BACD4D8D8B7}"/>
    <dgm:cxn modelId="{3F31B04F-CFB2-4720-A0C1-031F1C2357CE}" type="presOf" srcId="{332448A1-7E9A-4817-A656-44CF4619C4F6}" destId="{36370AA6-9FB4-43EB-8E9C-1B6E766EAD66}" srcOrd="0" destOrd="0" presId="urn:microsoft.com/office/officeart/2005/8/layout/radial4"/>
    <dgm:cxn modelId="{F1B07D58-7A87-4490-AB62-9BB22309AD43}" srcId="{1FD30208-A60F-4FD8-AFC5-B72DCBC0A922}" destId="{AEC51322-D69A-4E28-89E4-3221D2EFD7EE}" srcOrd="3" destOrd="0" parTransId="{EC3E04A2-1BC3-40D9-AC2D-D141D25C8F75}" sibTransId="{60C09D7C-8058-49F6-9310-7EB405DB6292}"/>
    <dgm:cxn modelId="{35B21082-FDA6-4A91-8723-E762167E51EC}" srcId="{1FD30208-A60F-4FD8-AFC5-B72DCBC0A922}" destId="{47ABBB26-53FC-496D-B12B-19C0FDBBE5FE}" srcOrd="1" destOrd="0" parTransId="{332448A1-7E9A-4817-A656-44CF4619C4F6}" sibTransId="{01B17C66-07AD-4770-8495-B3416598A348}"/>
    <dgm:cxn modelId="{EAD6488F-52C9-46B0-87D6-FCB1DB99E33F}" type="presOf" srcId="{5E4A182F-2968-4043-8E1D-4C58CDE3DB2D}" destId="{36F710AD-1A54-45F8-A905-EA59A897EDFD}" srcOrd="0" destOrd="0" presId="urn:microsoft.com/office/officeart/2005/8/layout/radial4"/>
    <dgm:cxn modelId="{F2577A95-C491-4A16-B869-B464D392DB16}" type="presOf" srcId="{08B9B985-E56F-4A82-9DAB-29E6217DEB5F}" destId="{4C90A470-F271-4B26-AEAC-BE19B28FF167}" srcOrd="0" destOrd="0" presId="urn:microsoft.com/office/officeart/2005/8/layout/radial4"/>
    <dgm:cxn modelId="{16D8C1A0-8EA8-4709-801E-518E3B58A5A1}" type="presOf" srcId="{0D4AEBF5-6B13-4AA7-926B-CF8E7C5E552C}" destId="{11C5B6B5-DC4D-4130-99E8-D0439761B830}" srcOrd="0" destOrd="0" presId="urn:microsoft.com/office/officeart/2005/8/layout/radial4"/>
    <dgm:cxn modelId="{366EE3C1-5756-4316-B7ED-3A1BE1D0E275}" srcId="{1FD30208-A60F-4FD8-AFC5-B72DCBC0A922}" destId="{08B9B985-E56F-4A82-9DAB-29E6217DEB5F}" srcOrd="0" destOrd="0" parTransId="{0D4AEBF5-6B13-4AA7-926B-CF8E7C5E552C}" sibTransId="{9D67003B-049F-4F3A-A7AE-2625420A146D}"/>
    <dgm:cxn modelId="{EFCD7DC6-A733-48DE-B3BD-F8071E706865}" type="presOf" srcId="{FC4046F7-D4E4-40C0-AB33-D909144332C8}" destId="{3D5E4E34-95F9-4342-A062-B1D60963742B}" srcOrd="0" destOrd="0" presId="urn:microsoft.com/office/officeart/2005/8/layout/radial4"/>
    <dgm:cxn modelId="{57063FD9-EB30-43D9-8678-67EE13DA8AEB}" type="presOf" srcId="{EC3E04A2-1BC3-40D9-AC2D-D141D25C8F75}" destId="{41B8D1F8-80AA-45A7-AD57-AE24E16DCAF9}" srcOrd="0" destOrd="0" presId="urn:microsoft.com/office/officeart/2005/8/layout/radial4"/>
    <dgm:cxn modelId="{518148E7-BE17-49E3-B939-59E43C3EF28D}" type="presOf" srcId="{2E7EB9D3-A464-4AA1-ADFD-1FDA6F7A7493}" destId="{FC6A1AD0-C8AF-4D07-820D-326FF827F93F}" srcOrd="0" destOrd="0" presId="urn:microsoft.com/office/officeart/2005/8/layout/radial4"/>
    <dgm:cxn modelId="{260B51EC-8FA7-4152-BAF0-4EB20FD20C0E}" srcId="{1FD30208-A60F-4FD8-AFC5-B72DCBC0A922}" destId="{5E4A182F-2968-4043-8E1D-4C58CDE3DB2D}" srcOrd="2" destOrd="0" parTransId="{2E7EB9D3-A464-4AA1-ADFD-1FDA6F7A7493}" sibTransId="{672B3684-24A2-44B9-BD34-5F568686C977}"/>
    <dgm:cxn modelId="{A85ACEF9-3088-44C7-9772-9D022E57ADBA}" type="presOf" srcId="{AEC51322-D69A-4E28-89E4-3221D2EFD7EE}" destId="{CBC3A9A1-A5DB-4092-8ADE-C4F185B3CDE9}" srcOrd="0" destOrd="0" presId="urn:microsoft.com/office/officeart/2005/8/layout/radial4"/>
    <dgm:cxn modelId="{30575E97-D02B-403B-AD3C-1BFD7E06BFBB}" type="presParOf" srcId="{3D5E4E34-95F9-4342-A062-B1D60963742B}" destId="{C99E559F-2828-492A-B2EA-DE8270746ED6}" srcOrd="0" destOrd="0" presId="urn:microsoft.com/office/officeart/2005/8/layout/radial4"/>
    <dgm:cxn modelId="{ACB18116-937E-4CD4-9E32-B8EC21B8C312}" type="presParOf" srcId="{3D5E4E34-95F9-4342-A062-B1D60963742B}" destId="{11C5B6B5-DC4D-4130-99E8-D0439761B830}" srcOrd="1" destOrd="0" presId="urn:microsoft.com/office/officeart/2005/8/layout/radial4"/>
    <dgm:cxn modelId="{9B4AEEA3-BF42-4821-B894-F8B913471D2B}" type="presParOf" srcId="{3D5E4E34-95F9-4342-A062-B1D60963742B}" destId="{4C90A470-F271-4B26-AEAC-BE19B28FF167}" srcOrd="2" destOrd="0" presId="urn:microsoft.com/office/officeart/2005/8/layout/radial4"/>
    <dgm:cxn modelId="{539CFA56-0010-4BA6-A245-1048B03EF452}" type="presParOf" srcId="{3D5E4E34-95F9-4342-A062-B1D60963742B}" destId="{36370AA6-9FB4-43EB-8E9C-1B6E766EAD66}" srcOrd="3" destOrd="0" presId="urn:microsoft.com/office/officeart/2005/8/layout/radial4"/>
    <dgm:cxn modelId="{BBC92581-AAAF-45C3-A10D-0C0F455D8E30}" type="presParOf" srcId="{3D5E4E34-95F9-4342-A062-B1D60963742B}" destId="{F6C281E3-464B-4021-9639-9D18E410B29D}" srcOrd="4" destOrd="0" presId="urn:microsoft.com/office/officeart/2005/8/layout/radial4"/>
    <dgm:cxn modelId="{4F530649-44F4-4B01-B73A-8F0CA07094E2}" type="presParOf" srcId="{3D5E4E34-95F9-4342-A062-B1D60963742B}" destId="{FC6A1AD0-C8AF-4D07-820D-326FF827F93F}" srcOrd="5" destOrd="0" presId="urn:microsoft.com/office/officeart/2005/8/layout/radial4"/>
    <dgm:cxn modelId="{E7E03713-7CAF-4605-A7A2-9A362816FBA8}" type="presParOf" srcId="{3D5E4E34-95F9-4342-A062-B1D60963742B}" destId="{36F710AD-1A54-45F8-A905-EA59A897EDFD}" srcOrd="6" destOrd="0" presId="urn:microsoft.com/office/officeart/2005/8/layout/radial4"/>
    <dgm:cxn modelId="{AB2786E1-062C-42DC-95C6-5C5A8632791D}" type="presParOf" srcId="{3D5E4E34-95F9-4342-A062-B1D60963742B}" destId="{41B8D1F8-80AA-45A7-AD57-AE24E16DCAF9}" srcOrd="7" destOrd="0" presId="urn:microsoft.com/office/officeart/2005/8/layout/radial4"/>
    <dgm:cxn modelId="{DC33CD87-B5D9-4017-90F9-207548F15272}" type="presParOf" srcId="{3D5E4E34-95F9-4342-A062-B1D60963742B}" destId="{CBC3A9A1-A5DB-4092-8ADE-C4F185B3CDE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E559F-2828-492A-B2EA-DE8270746ED6}">
      <dsp:nvSpPr>
        <dsp:cNvPr id="0" name=""/>
        <dsp:cNvSpPr/>
      </dsp:nvSpPr>
      <dsp:spPr>
        <a:xfrm>
          <a:off x="2272419" y="1837305"/>
          <a:ext cx="2371217" cy="2371217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400" b="1" kern="1200" dirty="0"/>
            <a:t>编程思维</a:t>
          </a:r>
        </a:p>
      </dsp:txBody>
      <dsp:txXfrm>
        <a:off x="2619676" y="2184562"/>
        <a:ext cx="1676703" cy="1676703"/>
      </dsp:txXfrm>
    </dsp:sp>
    <dsp:sp modelId="{11C5B6B5-DC4D-4130-99E8-D0439761B830}">
      <dsp:nvSpPr>
        <dsp:cNvPr id="0" name=""/>
        <dsp:cNvSpPr/>
      </dsp:nvSpPr>
      <dsp:spPr>
        <a:xfrm rot="11700000">
          <a:off x="864399" y="2248593"/>
          <a:ext cx="1393808" cy="532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90A470-F271-4B26-AEAC-BE19B28FF167}">
      <dsp:nvSpPr>
        <dsp:cNvPr id="0" name=""/>
        <dsp:cNvSpPr/>
      </dsp:nvSpPr>
      <dsp:spPr>
        <a:xfrm>
          <a:off x="202223" y="1785578"/>
          <a:ext cx="1371845" cy="109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0" kern="1200" dirty="0"/>
            <a:t>分解</a:t>
          </a:r>
        </a:p>
      </dsp:txBody>
      <dsp:txXfrm>
        <a:off x="234367" y="1817722"/>
        <a:ext cx="1307557" cy="1033188"/>
      </dsp:txXfrm>
    </dsp:sp>
    <dsp:sp modelId="{36370AA6-9FB4-43EB-8E9C-1B6E766EAD66}">
      <dsp:nvSpPr>
        <dsp:cNvPr id="0" name=""/>
        <dsp:cNvSpPr/>
      </dsp:nvSpPr>
      <dsp:spPr>
        <a:xfrm rot="14700000">
          <a:off x="1931256" y="977162"/>
          <a:ext cx="1393808" cy="532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5288"/>
                <a:satOff val="665"/>
                <a:lumOff val="435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5288"/>
                <a:satOff val="665"/>
                <a:lumOff val="435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5288"/>
                <a:satOff val="665"/>
                <a:lumOff val="43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C281E3-464B-4021-9639-9D18E410B29D}">
      <dsp:nvSpPr>
        <dsp:cNvPr id="0" name=""/>
        <dsp:cNvSpPr/>
      </dsp:nvSpPr>
      <dsp:spPr>
        <a:xfrm>
          <a:off x="1647713" y="62909"/>
          <a:ext cx="1371845" cy="109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5286"/>
                <a:satOff val="1918"/>
                <a:lumOff val="5542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5286"/>
                <a:satOff val="1918"/>
                <a:lumOff val="5542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5286"/>
                <a:satOff val="1918"/>
                <a:lumOff val="55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0" kern="1200" dirty="0"/>
            <a:t>模式识别</a:t>
          </a:r>
        </a:p>
      </dsp:txBody>
      <dsp:txXfrm>
        <a:off x="1679857" y="95053"/>
        <a:ext cx="1307557" cy="1033188"/>
      </dsp:txXfrm>
    </dsp:sp>
    <dsp:sp modelId="{FC6A1AD0-C8AF-4D07-820D-326FF827F93F}">
      <dsp:nvSpPr>
        <dsp:cNvPr id="0" name=""/>
        <dsp:cNvSpPr/>
      </dsp:nvSpPr>
      <dsp:spPr>
        <a:xfrm rot="17700000">
          <a:off x="3590991" y="977162"/>
          <a:ext cx="1393808" cy="532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0577"/>
                <a:satOff val="1329"/>
                <a:lumOff val="8699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10577"/>
                <a:satOff val="1329"/>
                <a:lumOff val="8699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10577"/>
                <a:satOff val="1329"/>
                <a:lumOff val="8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F710AD-1A54-45F8-A905-EA59A897EDFD}">
      <dsp:nvSpPr>
        <dsp:cNvPr id="0" name=""/>
        <dsp:cNvSpPr/>
      </dsp:nvSpPr>
      <dsp:spPr>
        <a:xfrm>
          <a:off x="3896497" y="62909"/>
          <a:ext cx="1371845" cy="109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0573"/>
                <a:satOff val="3836"/>
                <a:lumOff val="11084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10573"/>
                <a:satOff val="3836"/>
                <a:lumOff val="11084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10573"/>
                <a:satOff val="3836"/>
                <a:lumOff val="110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0" kern="1200" dirty="0"/>
            <a:t>算法</a:t>
          </a:r>
        </a:p>
      </dsp:txBody>
      <dsp:txXfrm>
        <a:off x="3928641" y="95053"/>
        <a:ext cx="1307557" cy="1033188"/>
      </dsp:txXfrm>
    </dsp:sp>
    <dsp:sp modelId="{41B8D1F8-80AA-45A7-AD57-AE24E16DCAF9}">
      <dsp:nvSpPr>
        <dsp:cNvPr id="0" name=""/>
        <dsp:cNvSpPr/>
      </dsp:nvSpPr>
      <dsp:spPr>
        <a:xfrm rot="20700000">
          <a:off x="4657849" y="2248593"/>
          <a:ext cx="1393808" cy="53219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5865"/>
                <a:satOff val="1994"/>
                <a:lumOff val="13049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15865"/>
                <a:satOff val="1994"/>
                <a:lumOff val="13049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15865"/>
                <a:satOff val="1994"/>
                <a:lumOff val="130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C3A9A1-A5DB-4092-8ADE-C4F185B3CDE9}">
      <dsp:nvSpPr>
        <dsp:cNvPr id="0" name=""/>
        <dsp:cNvSpPr/>
      </dsp:nvSpPr>
      <dsp:spPr>
        <a:xfrm>
          <a:off x="5341988" y="1785578"/>
          <a:ext cx="1371845" cy="109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5859"/>
                <a:satOff val="5754"/>
                <a:lumOff val="16626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15859"/>
                <a:satOff val="5754"/>
                <a:lumOff val="16626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15859"/>
                <a:satOff val="5754"/>
                <a:lumOff val="166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0" kern="1200" dirty="0"/>
            <a:t>抽象</a:t>
          </a:r>
        </a:p>
      </dsp:txBody>
      <dsp:txXfrm>
        <a:off x="5374132" y="1817722"/>
        <a:ext cx="1307557" cy="1033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435304" cy="355680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023" y="3"/>
            <a:ext cx="4435304" cy="355680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A88041C2-66FF-41C4-85D2-86F3F8AD720F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6743620"/>
            <a:ext cx="4435304" cy="355680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023" y="6743620"/>
            <a:ext cx="4435304" cy="355680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11273570-2C77-4DB3-B16E-C3097FF4B9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4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8" cy="356198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8" cy="356198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D8668C14-09F9-4DC1-91DB-F9303502AD59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9069" tIns="49535" rIns="99069" bIns="49535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105"/>
            <a:ext cx="4434998" cy="356197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3105"/>
            <a:ext cx="4434998" cy="356197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4833D806-FF9B-40A8-9C94-547524481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5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36" indent="-3095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365" indent="-2476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710" indent="-2476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056" indent="-24767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401" indent="-247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747" indent="-247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093" indent="-247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438" indent="-247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9069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2234F30-5879-4115-9367-3A3DB3771143}" type="slidenum">
              <a:rPr lang="en-US" altLang="zh-CN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99069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87675" y="887413"/>
            <a:ext cx="4259263" cy="2395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89536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3D806-FF9B-40A8-9C94-5475244813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82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3D806-FF9B-40A8-9C94-54752448131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26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8" descr="blu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1219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1" descr="cour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87113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4" descr="bluebox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96975"/>
            <a:ext cx="12001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0" descr="bluebox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3" y="1196975"/>
            <a:ext cx="15832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1" descr="don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3" descr="homepage_titl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6868" y="1828800"/>
            <a:ext cx="9237133" cy="2362200"/>
          </a:xfrm>
        </p:spPr>
        <p:txBody>
          <a:bodyPr/>
          <a:lstStyle>
            <a:lvl1pPr algn="ctr">
              <a:defRPr u="none" baseline="0"/>
            </a:lvl1pPr>
          </a:lstStyle>
          <a:p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572000"/>
            <a:ext cx="9245600" cy="1295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6699FF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257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E1D5E338-A514-4141-A1F1-55CA6A195CD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8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1" y="44450"/>
            <a:ext cx="2497667" cy="64087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62670" y="44450"/>
            <a:ext cx="7294033" cy="64087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EC2F0189-C24B-40A1-8981-0B860CC5825E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6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71137" y="44455"/>
            <a:ext cx="9793817" cy="10080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862669" y="1196980"/>
            <a:ext cx="4895851" cy="5256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61721" y="1196980"/>
            <a:ext cx="4895849" cy="5256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A8C93872-056E-420C-B8F1-CA74190F538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7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-257175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97" charset="-128"/>
              <a:cs typeface="Arial" charset="0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5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8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8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2697E-1B43-415E-9287-C81E231CFF6B}" type="datetime1">
              <a:rPr lang="zh-CN" altLang="en-US" smtClean="0"/>
              <a:t>2023/10/8</a:t>
            </a:fld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9886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800"/>
            </a:lvl1pPr>
            <a:lvl2pPr>
              <a:lnSpc>
                <a:spcPct val="120000"/>
              </a:lnSpc>
              <a:spcBef>
                <a:spcPts val="0"/>
              </a:spcBef>
              <a:defRPr sz="2400"/>
            </a:lvl2pPr>
            <a:lvl3pPr>
              <a:lnSpc>
                <a:spcPct val="120000"/>
              </a:lnSpc>
              <a:spcBef>
                <a:spcPts val="0"/>
              </a:spcBef>
              <a:defRPr sz="2000"/>
            </a:lvl3pPr>
            <a:lvl4pPr>
              <a:lnSpc>
                <a:spcPct val="120000"/>
              </a:lnSpc>
              <a:spcBef>
                <a:spcPts val="0"/>
              </a:spcBef>
              <a:defRPr sz="1600"/>
            </a:lvl4pPr>
            <a:lvl5pPr>
              <a:lnSpc>
                <a:spcPct val="12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7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20E7CDD4-466A-4B94-9C9B-871E1367A8ED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62669" y="1196980"/>
            <a:ext cx="4895851" cy="5256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61721" y="1196980"/>
            <a:ext cx="4895849" cy="5256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0FF80D59-D145-449E-AC5A-78F3BD1F9A58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9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FF1E0028-1426-42EF-9DE6-4D1DF728AB4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6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CF5696C2-837F-4C29-9B75-40EFE4C24D0A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7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3BDAFD75-A80D-40DD-B2FD-1C9AB66C2B00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4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BF0774E9-8F01-48C1-B0C4-E26E85EBB5DB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793304" cy="365125"/>
          </a:xfr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1ED62CB1-0407-4E82-8DB1-277AFEDAB160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884" y="44455"/>
            <a:ext cx="988906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196975"/>
            <a:ext cx="1152313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88918"/>
            <a:ext cx="1333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60496" y="6356350"/>
            <a:ext cx="79330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873824" cy="365125"/>
          </a:xfrm>
          <a:prstGeom prst="rect">
            <a:avLst/>
          </a:prstGeom>
        </p:spPr>
        <p:txBody>
          <a:bodyPr/>
          <a:lstStyle>
            <a:lvl1pPr>
              <a:defRPr sz="1400" i="1">
                <a:solidFill>
                  <a:srgbClr val="2B353E"/>
                </a:solidFill>
              </a:defRPr>
            </a:lvl1pPr>
          </a:lstStyle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B353E"/>
                </a:solidFill>
              </a:defRPr>
            </a:lvl1pPr>
          </a:lstStyle>
          <a:p>
            <a:fld id="{0DE696C9-D85B-4135-AD96-EA9E525CBB1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8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3600" b="1" i="1" u="sng" baseline="-25000">
          <a:solidFill>
            <a:srgbClr val="000099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Blip>
          <a:blip r:embed="rId16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SzPct val="75000"/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2" y="2514600"/>
            <a:ext cx="5264727" cy="1314450"/>
          </a:xfrm>
        </p:spPr>
        <p:txBody>
          <a:bodyPr/>
          <a:lstStyle/>
          <a:p>
            <a:pPr eaLnBrk="1" hangingPunct="1"/>
            <a:r>
              <a:rPr lang="zh-CN" altLang="en-US" sz="5400" i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大数据分析基础</a:t>
            </a:r>
            <a:endParaRPr lang="en-US" altLang="zh-CN" sz="2400" i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5896" y="4471554"/>
            <a:ext cx="4470102" cy="400050"/>
          </a:xfrm>
        </p:spPr>
        <p:txBody>
          <a:bodyPr/>
          <a:lstStyle/>
          <a:p>
            <a:pPr algn="r"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</a:p>
        </p:txBody>
      </p:sp>
    </p:spTree>
    <p:extLst>
      <p:ext uri="{BB962C8B-B14F-4D97-AF65-F5344CB8AC3E}">
        <p14:creationId xmlns:p14="http://schemas.microsoft.com/office/powerpoint/2010/main" val="80000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初识</a:t>
            </a:r>
            <a:r>
              <a:rPr lang="en-US" altLang="zh-CN" dirty="0"/>
              <a:t>Python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下载安装</a:t>
            </a:r>
            <a:r>
              <a:rPr lang="en-US" altLang="zh-CN" dirty="0"/>
              <a:t>Python</a:t>
            </a:r>
          </a:p>
          <a:p>
            <a:pPr lvl="1"/>
            <a:r>
              <a:rPr lang="en-US" altLang="zh-CN" dirty="0"/>
              <a:t>https://www.python.org/downloads/</a:t>
            </a:r>
          </a:p>
          <a:p>
            <a:r>
              <a:rPr lang="en-US" altLang="zh-CN" dirty="0"/>
              <a:t>IDE</a:t>
            </a:r>
            <a:r>
              <a:rPr lang="zh-CN" altLang="en-US" dirty="0"/>
              <a:t>（</a:t>
            </a:r>
            <a:r>
              <a:rPr lang="en-US" altLang="zh-CN" dirty="0"/>
              <a:t>Integrated development environment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Python</a:t>
            </a:r>
            <a:r>
              <a:rPr lang="zh-CN" altLang="en-US" dirty="0"/>
              <a:t>自带</a:t>
            </a:r>
            <a:r>
              <a:rPr lang="en-US" altLang="zh-CN" dirty="0"/>
              <a:t>IDE</a:t>
            </a:r>
            <a:r>
              <a:rPr lang="zh-CN" altLang="en-US" dirty="0"/>
              <a:t>：</a:t>
            </a:r>
            <a:r>
              <a:rPr lang="en-US" altLang="zh-CN" dirty="0"/>
              <a:t>IDLE</a:t>
            </a:r>
          </a:p>
          <a:p>
            <a:pPr lvl="1"/>
            <a:r>
              <a:rPr lang="en-US" altLang="zh-CN" dirty="0" err="1"/>
              <a:t>PyCharm</a:t>
            </a:r>
            <a:r>
              <a:rPr lang="zh-CN" altLang="en-US" dirty="0"/>
              <a:t>、</a:t>
            </a:r>
            <a:r>
              <a:rPr lang="en-US" altLang="zh-CN" dirty="0"/>
              <a:t>Sublime Text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r>
              <a:rPr lang="en-US" altLang="zh-CN" dirty="0"/>
              <a:t>Eclipse</a:t>
            </a:r>
            <a:r>
              <a:rPr lang="zh-CN" altLang="en-US" dirty="0"/>
              <a:t>：需要安装</a:t>
            </a:r>
            <a:r>
              <a:rPr lang="en-US" altLang="zh-CN" dirty="0" err="1"/>
              <a:t>PyDev</a:t>
            </a:r>
            <a:endParaRPr lang="en-US" altLang="zh-CN" dirty="0"/>
          </a:p>
          <a:p>
            <a:pPr lvl="1"/>
            <a:r>
              <a:rPr lang="en-US" altLang="zh-CN" dirty="0" err="1"/>
              <a:t>Jupyter</a:t>
            </a:r>
            <a:r>
              <a:rPr lang="en-US" altLang="zh-CN" dirty="0"/>
              <a:t> Notebook</a:t>
            </a:r>
          </a:p>
          <a:p>
            <a:pPr lvl="2"/>
            <a:r>
              <a:rPr lang="zh-CN" altLang="en-US" dirty="0"/>
              <a:t>一个交互式笔记本</a:t>
            </a:r>
            <a:endParaRPr lang="en-US" altLang="zh-CN" dirty="0"/>
          </a:p>
          <a:p>
            <a:pPr lvl="2"/>
            <a:r>
              <a:rPr lang="zh-CN" altLang="en-US" dirty="0"/>
              <a:t>本质是一个 </a:t>
            </a:r>
            <a:r>
              <a:rPr lang="en-US" altLang="zh-CN" dirty="0"/>
              <a:t>Web </a:t>
            </a:r>
            <a:r>
              <a:rPr lang="zh-CN" altLang="en-US" dirty="0"/>
              <a:t>应用程序，支持</a:t>
            </a:r>
            <a:r>
              <a:rPr lang="en-US" altLang="zh-CN" dirty="0"/>
              <a:t>40</a:t>
            </a:r>
            <a:r>
              <a:rPr lang="zh-CN" altLang="en-US" dirty="0"/>
              <a:t>多种语言</a:t>
            </a:r>
            <a:endParaRPr lang="en-US" altLang="zh-CN" dirty="0"/>
          </a:p>
          <a:p>
            <a:r>
              <a:rPr lang="en-US" altLang="zh-CN" dirty="0"/>
              <a:t>Anaconda</a:t>
            </a:r>
          </a:p>
          <a:p>
            <a:pPr lvl="1"/>
            <a:r>
              <a:rPr lang="en-US" altLang="zh-CN" dirty="0"/>
              <a:t>Anaconda</a:t>
            </a:r>
            <a:r>
              <a:rPr lang="zh-CN" altLang="en-US" dirty="0"/>
              <a:t>是一个开源的</a:t>
            </a:r>
            <a:r>
              <a:rPr lang="en-US" altLang="zh-CN" dirty="0"/>
              <a:t>Python</a:t>
            </a:r>
            <a:r>
              <a:rPr lang="zh-CN" altLang="en-US" dirty="0"/>
              <a:t>发行版本，包含了</a:t>
            </a:r>
            <a:r>
              <a:rPr lang="en-US" altLang="zh-CN" dirty="0" err="1"/>
              <a:t>conda</a:t>
            </a:r>
            <a:r>
              <a:rPr lang="zh-CN" altLang="en-US" dirty="0"/>
              <a:t>、</a:t>
            </a:r>
            <a:r>
              <a:rPr lang="en-US" altLang="zh-CN" dirty="0"/>
              <a:t>Python</a:t>
            </a:r>
            <a:r>
              <a:rPr lang="zh-CN" altLang="en-US" dirty="0"/>
              <a:t>等</a:t>
            </a:r>
            <a:r>
              <a:rPr lang="en-US" altLang="zh-CN" dirty="0"/>
              <a:t>180</a:t>
            </a:r>
            <a:r>
              <a:rPr lang="zh-CN" altLang="en-US" dirty="0"/>
              <a:t>多个包</a:t>
            </a:r>
            <a:endParaRPr lang="en-US" altLang="zh-CN" dirty="0"/>
          </a:p>
          <a:p>
            <a:pPr lvl="2"/>
            <a:r>
              <a:rPr lang="en-US" altLang="zh-CN" dirty="0"/>
              <a:t>https://www.anaconda.com/distribution/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s://www.runoob.com/wp-content/uploads/2014/06/pycharm_ui_darcu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01" y="1428894"/>
            <a:ext cx="4238577" cy="33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unoob.com/wp-content/uploads/2014/05/sublime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31" y="1985983"/>
            <a:ext cx="4678047" cy="28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runoob.com/wp-content/uploads/2014/06/Snap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12" y="2663366"/>
            <a:ext cx="4306936" cy="29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基础语法：常量与变量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什么是变量？</a:t>
            </a:r>
            <a:endParaRPr lang="en-US" altLang="zh-CN" dirty="0"/>
          </a:p>
          <a:p>
            <a:pPr lvl="1"/>
            <a:r>
              <a:rPr lang="zh-CN" altLang="en-US" dirty="0"/>
              <a:t>常量：一旦初始化后就不能修改的固定值</a:t>
            </a:r>
            <a:endParaRPr lang="en-US" altLang="zh-CN" dirty="0"/>
          </a:p>
          <a:p>
            <a:pPr lvl="1"/>
            <a:r>
              <a:rPr lang="zh-CN" altLang="en-US" dirty="0"/>
              <a:t>变量：代表某个数据</a:t>
            </a:r>
            <a:r>
              <a:rPr lang="en-US" altLang="zh-CN" dirty="0"/>
              <a:t>(</a:t>
            </a:r>
            <a:r>
              <a:rPr lang="zh-CN" altLang="en-US" dirty="0"/>
              <a:t>值</a:t>
            </a:r>
            <a:r>
              <a:rPr lang="en-US" altLang="zh-CN" dirty="0"/>
              <a:t>)</a:t>
            </a:r>
            <a:r>
              <a:rPr lang="zh-CN" altLang="en-US" dirty="0"/>
              <a:t>的名称，一段有名字的连续存储空间，是可以修改的量</a:t>
            </a:r>
            <a:endParaRPr lang="en-US" altLang="zh-CN" dirty="0"/>
          </a:p>
          <a:p>
            <a:r>
              <a:rPr lang="zh-CN" altLang="en-US" dirty="0"/>
              <a:t>为什么需要设置“变量”？</a:t>
            </a:r>
            <a:endParaRPr lang="en-US" altLang="zh-CN" dirty="0"/>
          </a:p>
          <a:p>
            <a:pPr lvl="1"/>
            <a:r>
              <a:rPr lang="zh-CN" altLang="en-US" dirty="0"/>
              <a:t>变量就是对一段存储空间做标记，能够方便使用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基础语法：常量与变量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变量命名规则</a:t>
            </a:r>
            <a:endParaRPr lang="en-US" altLang="zh-CN" dirty="0"/>
          </a:p>
          <a:p>
            <a:pPr lvl="1"/>
            <a:r>
              <a:rPr lang="zh-CN" altLang="en-US" dirty="0"/>
              <a:t>变量名的第一个字符必须是字母表中的字母（大写或小写）或者一个下划线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_ )</a:t>
            </a:r>
            <a:endParaRPr lang="zh-CN" altLang="en-US" dirty="0"/>
          </a:p>
          <a:p>
            <a:pPr lvl="1"/>
            <a:r>
              <a:rPr lang="zh-CN" altLang="en-US" dirty="0"/>
              <a:t>变量名的其他部分可以由字母（大写或小写）、下划线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_ )</a:t>
            </a:r>
            <a:r>
              <a:rPr lang="zh-CN" altLang="en-US" dirty="0"/>
              <a:t>或数字（</a:t>
            </a:r>
            <a:r>
              <a:rPr lang="en-US" altLang="zh-CN" dirty="0"/>
              <a:t>0-9</a:t>
            </a:r>
            <a:r>
              <a:rPr lang="zh-CN" altLang="en-US" dirty="0"/>
              <a:t>）组成</a:t>
            </a:r>
          </a:p>
          <a:p>
            <a:pPr lvl="1"/>
            <a:r>
              <a:rPr lang="zh-CN" altLang="en-US" dirty="0"/>
              <a:t>变量名是对大小写敏感的，例如 </a:t>
            </a:r>
            <a:r>
              <a:rPr lang="en-US" altLang="zh-CN" dirty="0" err="1"/>
              <a:t>myname</a:t>
            </a:r>
            <a:r>
              <a:rPr lang="en-US" altLang="zh-CN" dirty="0"/>
              <a:t> </a:t>
            </a:r>
            <a:r>
              <a:rPr lang="zh-CN" altLang="en-US" dirty="0"/>
              <a:t>和</a:t>
            </a:r>
            <a:r>
              <a:rPr lang="en-US" altLang="zh-CN" dirty="0" err="1"/>
              <a:t>myName</a:t>
            </a:r>
            <a:r>
              <a:rPr lang="en-US" altLang="zh-CN" dirty="0"/>
              <a:t> </a:t>
            </a:r>
            <a:r>
              <a:rPr lang="zh-CN" altLang="en-US" dirty="0"/>
              <a:t>不是一个标识符</a:t>
            </a:r>
            <a:endParaRPr lang="en-US" altLang="zh-CN" dirty="0"/>
          </a:p>
          <a:p>
            <a:pPr lvl="2"/>
            <a:r>
              <a:rPr lang="zh-CN" altLang="en-US" dirty="0"/>
              <a:t>有效变量名的例子：</a:t>
            </a:r>
            <a:r>
              <a:rPr lang="en-US" altLang="zh-CN" dirty="0" err="1"/>
              <a:t>i</a:t>
            </a:r>
            <a:r>
              <a:rPr lang="en-US" altLang="zh-CN" dirty="0"/>
              <a:t> </a:t>
            </a:r>
            <a:r>
              <a:rPr lang="zh-CN" altLang="en-US" dirty="0"/>
              <a:t>、</a:t>
            </a:r>
            <a:r>
              <a:rPr lang="en-US" altLang="zh-CN" dirty="0"/>
              <a:t>__</a:t>
            </a:r>
            <a:r>
              <a:rPr lang="en-US" altLang="zh-CN" dirty="0" err="1"/>
              <a:t>my_name</a:t>
            </a:r>
            <a:r>
              <a:rPr lang="en-US" altLang="zh-CN" dirty="0"/>
              <a:t> </a:t>
            </a:r>
            <a:r>
              <a:rPr lang="zh-CN" altLang="en-US" dirty="0"/>
              <a:t>、</a:t>
            </a:r>
            <a:r>
              <a:rPr lang="en-US" altLang="zh-CN" dirty="0"/>
              <a:t>name_23 </a:t>
            </a:r>
            <a:r>
              <a:rPr lang="zh-CN" altLang="en-US" dirty="0"/>
              <a:t>和</a:t>
            </a:r>
            <a:r>
              <a:rPr lang="en-US" altLang="zh-CN" dirty="0"/>
              <a:t>a1b2_c3 </a:t>
            </a:r>
            <a:r>
              <a:rPr lang="zh-CN" altLang="en-US" dirty="0"/>
              <a:t>。</a:t>
            </a:r>
          </a:p>
          <a:p>
            <a:pPr lvl="2"/>
            <a:r>
              <a:rPr lang="zh-CN" altLang="en-US" dirty="0"/>
              <a:t>无效变量名的例子：</a:t>
            </a:r>
            <a:r>
              <a:rPr lang="en-US" altLang="zh-CN" dirty="0"/>
              <a:t>2things </a:t>
            </a:r>
            <a:r>
              <a:rPr lang="zh-CN" altLang="en-US" dirty="0"/>
              <a:t>、</a:t>
            </a:r>
            <a:r>
              <a:rPr lang="en-US" altLang="zh-CN" dirty="0"/>
              <a:t>this is spaced out </a:t>
            </a:r>
            <a:r>
              <a:rPr lang="zh-CN" altLang="en-US" dirty="0"/>
              <a:t>和</a:t>
            </a:r>
            <a:r>
              <a:rPr lang="en-US" altLang="zh-CN" dirty="0"/>
              <a:t>my-name 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需要注意的是有一些词是系统保留的关键词，也同样不能用于变量名</a:t>
            </a:r>
            <a:endParaRPr lang="en-US" altLang="zh-CN" dirty="0"/>
          </a:p>
          <a:p>
            <a:pPr lvl="2"/>
            <a:r>
              <a:rPr lang="zh-CN" altLang="en-US" dirty="0"/>
              <a:t>如</a:t>
            </a:r>
            <a:r>
              <a:rPr lang="en-US" altLang="zh-CN" dirty="0"/>
              <a:t>if</a:t>
            </a:r>
            <a:r>
              <a:rPr lang="zh-CN" altLang="en-US" dirty="0"/>
              <a:t>、</a:t>
            </a:r>
            <a:r>
              <a:rPr lang="en-US" altLang="zh-CN" dirty="0"/>
              <a:t>and</a:t>
            </a:r>
            <a:r>
              <a:rPr lang="zh-CN" altLang="en-US" dirty="0"/>
              <a:t>、</a:t>
            </a:r>
            <a:r>
              <a:rPr lang="en-US" altLang="zh-CN" dirty="0"/>
              <a:t>while</a:t>
            </a:r>
            <a:r>
              <a:rPr lang="zh-CN" altLang="en-US" dirty="0"/>
              <a:t>等，</a:t>
            </a:r>
            <a:r>
              <a:rPr lang="en-US" altLang="zh-CN" dirty="0"/>
              <a:t>Python3</a:t>
            </a:r>
            <a:r>
              <a:rPr lang="zh-CN" altLang="en-US" dirty="0"/>
              <a:t>中有</a:t>
            </a:r>
            <a:r>
              <a:rPr lang="en-US" altLang="zh-CN" dirty="0"/>
              <a:t>35</a:t>
            </a:r>
            <a:r>
              <a:rPr lang="zh-CN" altLang="en-US" dirty="0"/>
              <a:t>个系统保留词</a:t>
            </a:r>
            <a:endParaRPr lang="en-US" altLang="zh-CN" dirty="0"/>
          </a:p>
          <a:p>
            <a:pPr lvl="2"/>
            <a:r>
              <a:rPr lang="en-US" altLang="zh-CN" dirty="0"/>
              <a:t>IDE</a:t>
            </a:r>
            <a:r>
              <a:rPr lang="zh-CN" altLang="en-US" dirty="0"/>
              <a:t>中会以不同的颜色将其进行标注</a:t>
            </a:r>
            <a:endParaRPr lang="en-US" altLang="zh-CN" dirty="0"/>
          </a:p>
          <a:p>
            <a:pPr lvl="1"/>
            <a:r>
              <a:rPr lang="zh-CN" altLang="en-US" dirty="0"/>
              <a:t>规则之外的规范问题</a:t>
            </a:r>
            <a:endParaRPr lang="en-US" altLang="zh-CN" dirty="0"/>
          </a:p>
          <a:p>
            <a:pPr lvl="2"/>
            <a:r>
              <a:rPr lang="zh-CN" altLang="en-US" dirty="0"/>
              <a:t>变量名可能会有多个单词组成。常见的组合方式有驼峰（除首单词外每个单词的首字母大写，如</a:t>
            </a:r>
            <a:r>
              <a:rPr lang="en-US" altLang="zh-CN" dirty="0" err="1"/>
              <a:t>myVarName</a:t>
            </a:r>
            <a:r>
              <a:rPr lang="zh-CN" altLang="en-US" dirty="0"/>
              <a:t>）和蛇形（小写单词间用下划线连接，如</a:t>
            </a:r>
            <a:r>
              <a:rPr lang="en-US" altLang="zh-CN" dirty="0" err="1"/>
              <a:t>my_var_name</a:t>
            </a:r>
            <a:r>
              <a:rPr lang="zh-CN" altLang="en-US" dirty="0"/>
              <a:t>），</a:t>
            </a:r>
            <a:r>
              <a:rPr lang="en-US" altLang="zh-CN" dirty="0"/>
              <a:t>Python</a:t>
            </a:r>
            <a:r>
              <a:rPr lang="zh-CN" altLang="en-US" dirty="0"/>
              <a:t>常用后者。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936A95-1D34-421C-9478-CFE6F73CF172}"/>
              </a:ext>
            </a:extLst>
          </p:cNvPr>
          <p:cNvSpPr txBox="1"/>
          <p:nvPr/>
        </p:nvSpPr>
        <p:spPr>
          <a:xfrm>
            <a:off x="7863491" y="4331295"/>
            <a:ext cx="409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b="1" dirty="0"/>
              <a:t>注意：</a:t>
            </a:r>
            <a:endParaRPr lang="en-US" altLang="zh-CN" b="1" dirty="0"/>
          </a:p>
          <a:p>
            <a:pPr marL="0" lvl="1"/>
            <a:r>
              <a:rPr lang="en-US" altLang="zh-CN" dirty="0"/>
              <a:t>Python</a:t>
            </a:r>
            <a:r>
              <a:rPr lang="zh-CN" altLang="en-US" dirty="0"/>
              <a:t>中并没有提供定义常量的保留字，所以事实上</a:t>
            </a:r>
            <a:r>
              <a:rPr lang="en-US" altLang="zh-CN" dirty="0"/>
              <a:t>Python</a:t>
            </a:r>
            <a:r>
              <a:rPr lang="zh-CN" altLang="en-US" dirty="0"/>
              <a:t>没有真正的常量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03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基础语法：常量与变量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变量类型与数据类型</a:t>
            </a:r>
            <a:endParaRPr lang="en-US" altLang="zh-CN" dirty="0"/>
          </a:p>
          <a:p>
            <a:pPr lvl="1"/>
            <a:r>
              <a:rPr lang="zh-CN" altLang="en-US" dirty="0"/>
              <a:t>变量的值可以有不同类型，称之为数据类型</a:t>
            </a:r>
            <a:endParaRPr lang="en-US" altLang="zh-CN" dirty="0"/>
          </a:p>
          <a:p>
            <a:pPr lvl="1"/>
            <a:r>
              <a:rPr lang="zh-CN" altLang="en-US" dirty="0"/>
              <a:t>为什么要设置不同的变量类型？</a:t>
            </a:r>
            <a:endParaRPr lang="en-US" altLang="zh-CN" dirty="0"/>
          </a:p>
          <a:p>
            <a:pPr lvl="2"/>
            <a:r>
              <a:rPr lang="zh-CN" altLang="en-US" dirty="0"/>
              <a:t>不同类型的值的物理存储逻辑不同，所以</a:t>
            </a:r>
            <a:r>
              <a:rPr lang="en-US" altLang="zh-CN" dirty="0"/>
              <a:t>CPU</a:t>
            </a:r>
            <a:r>
              <a:rPr lang="zh-CN" altLang="en-US" dirty="0"/>
              <a:t>运算中针对不同类型的值所适用的指令也不同。</a:t>
            </a:r>
            <a:endParaRPr lang="en-US" altLang="zh-CN" dirty="0"/>
          </a:p>
          <a:p>
            <a:pPr lvl="3"/>
            <a:r>
              <a:rPr lang="zh-CN" altLang="en-US" dirty="0"/>
              <a:t>例如两个整型相加在汇编中就是</a:t>
            </a:r>
            <a:r>
              <a:rPr lang="en-US" altLang="zh-CN" dirty="0"/>
              <a:t>ADD</a:t>
            </a:r>
            <a:r>
              <a:rPr lang="zh-CN" altLang="en-US" dirty="0"/>
              <a:t>指令，而两个浮点型相加是</a:t>
            </a:r>
            <a:r>
              <a:rPr lang="en-US" altLang="zh-CN" dirty="0"/>
              <a:t>FADD</a:t>
            </a:r>
            <a:r>
              <a:rPr lang="zh-CN" altLang="en-US" dirty="0"/>
              <a:t>指令，设置变量类型可以简化编程语言的内部操作。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6" name="Picture 2" descr="整数的存储_存储的整数si_iris_gril的博客-CSDN博客">
            <a:extLst>
              <a:ext uri="{FF2B5EF4-FFF2-40B4-BE49-F238E27FC236}">
                <a16:creationId xmlns:a16="http://schemas.microsoft.com/office/drawing/2014/main" id="{8A8C0A92-77C5-42FE-8E13-73E9DC07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4" y="3734708"/>
            <a:ext cx="4077647" cy="256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c3.zhimg.com/v2-32e425cdb908c47586267e59228fcd22_r.jpg">
            <a:extLst>
              <a:ext uri="{FF2B5EF4-FFF2-40B4-BE49-F238E27FC236}">
                <a16:creationId xmlns:a16="http://schemas.microsoft.com/office/drawing/2014/main" id="{0BB1CBCE-D9C0-4BC6-9A9D-17057D12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02" y="3429000"/>
            <a:ext cx="5359854" cy="9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5FA2A8-331F-45E5-8EC1-E7F87EC28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02" y="4573290"/>
            <a:ext cx="1216824" cy="15136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FCA5EA-B0E5-48DC-AD01-5E67A714C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01" y="4573290"/>
            <a:ext cx="1452573" cy="14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基础语法：常量与变量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变量类型与数据类型</a:t>
            </a:r>
            <a:endParaRPr lang="en-US" altLang="zh-CN" dirty="0"/>
          </a:p>
          <a:p>
            <a:pPr lvl="1"/>
            <a:r>
              <a:rPr lang="en-US" altLang="zh-CN" dirty="0"/>
              <a:t>Python</a:t>
            </a:r>
            <a:r>
              <a:rPr lang="zh-CN" altLang="en-US" dirty="0"/>
              <a:t>中值的类型主要有数值、布尔型、字符串</a:t>
            </a:r>
            <a:endParaRPr lang="en-US" altLang="zh-CN" dirty="0"/>
          </a:p>
          <a:p>
            <a:pPr lvl="2"/>
            <a:r>
              <a:rPr lang="zh-CN" altLang="en-US" dirty="0"/>
              <a:t>数值：整型数、浮点数、复数，</a:t>
            </a:r>
            <a:r>
              <a:rPr lang="en-US" altLang="zh-CN" dirty="0"/>
              <a:t>Python</a:t>
            </a:r>
            <a:r>
              <a:rPr lang="zh-CN" altLang="en-US" dirty="0"/>
              <a:t>中默认的整数类型为</a:t>
            </a:r>
            <a:r>
              <a:rPr lang="en-US" altLang="zh-CN" dirty="0"/>
              <a:t>long</a:t>
            </a:r>
            <a:r>
              <a:rPr lang="zh-CN" altLang="en-US" dirty="0"/>
              <a:t>，可以任意长</a:t>
            </a:r>
          </a:p>
          <a:p>
            <a:pPr lvl="2"/>
            <a:r>
              <a:rPr lang="zh-CN" altLang="en-US" dirty="0"/>
              <a:t>布尔型：取值为</a:t>
            </a:r>
            <a:r>
              <a:rPr lang="en-US" altLang="zh-CN" dirty="0"/>
              <a:t>True</a:t>
            </a:r>
            <a:r>
              <a:rPr lang="zh-CN" altLang="en-US" dirty="0"/>
              <a:t>或者</a:t>
            </a:r>
            <a:r>
              <a:rPr lang="en-US" altLang="zh-CN" dirty="0"/>
              <a:t>False</a:t>
            </a:r>
            <a:r>
              <a:rPr lang="zh-CN" altLang="en-US" dirty="0"/>
              <a:t>，用于逻辑运算</a:t>
            </a:r>
            <a:endParaRPr lang="en-US" altLang="zh-CN" dirty="0"/>
          </a:p>
          <a:p>
            <a:pPr lvl="2"/>
            <a:r>
              <a:rPr lang="zh-CN" altLang="en-US" dirty="0"/>
              <a:t>字符串：一对单引号</a:t>
            </a:r>
            <a:r>
              <a:rPr lang="en-US" altLang="zh-CN" dirty="0"/>
              <a:t>(‘)</a:t>
            </a:r>
            <a:r>
              <a:rPr lang="zh-CN" altLang="en-US" dirty="0"/>
              <a:t>或者双引号</a:t>
            </a:r>
            <a:r>
              <a:rPr lang="en-US" altLang="zh-CN" dirty="0"/>
              <a:t>(“)</a:t>
            </a:r>
            <a:r>
              <a:rPr lang="zh-CN" altLang="en-US" dirty="0"/>
              <a:t>括起来的字符序列；三引号（</a:t>
            </a:r>
            <a:r>
              <a:rPr lang="en-US" altLang="zh-CN" dirty="0"/>
              <a:t>’’’</a:t>
            </a:r>
            <a:r>
              <a:rPr lang="zh-CN" altLang="en-US" dirty="0"/>
              <a:t>或者</a:t>
            </a:r>
            <a:r>
              <a:rPr lang="en-US" altLang="zh-CN" dirty="0"/>
              <a:t>”””</a:t>
            </a:r>
            <a:r>
              <a:rPr lang="zh-CN" altLang="en-US" dirty="0"/>
              <a:t>）表示一个多行的字符串</a:t>
            </a:r>
            <a:endParaRPr lang="en-US" altLang="zh-CN" dirty="0"/>
          </a:p>
          <a:p>
            <a:pPr lvl="1"/>
            <a:r>
              <a:rPr lang="zh-CN" altLang="en-US" dirty="0"/>
              <a:t>变量类型就是变量所代表的值的类型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91817" y="4737695"/>
            <a:ext cx="490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b="1" dirty="0"/>
              <a:t>注意：</a:t>
            </a:r>
            <a:endParaRPr lang="en-US" altLang="zh-CN" b="1" dirty="0"/>
          </a:p>
          <a:p>
            <a:pPr marL="0" lvl="1"/>
            <a:r>
              <a:rPr lang="en-US" altLang="zh-CN" dirty="0"/>
              <a:t>Python</a:t>
            </a:r>
            <a:r>
              <a:rPr lang="zh-CN" altLang="en-US" dirty="0"/>
              <a:t>是动态类型编程语言，不需要事先定义变量的类型，即值有类型、变量没有类型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36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基础语法：常量与变量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转义字符</a:t>
            </a:r>
            <a:endParaRPr lang="en-US" altLang="zh-CN" dirty="0"/>
          </a:p>
          <a:p>
            <a:pPr lvl="1"/>
            <a:r>
              <a:rPr lang="zh-CN" altLang="en-US" dirty="0"/>
              <a:t>假如有一个字符串包含单引号（’），如何表示这个字符串呢？</a:t>
            </a:r>
            <a:endParaRPr lang="en-US" altLang="zh-CN" dirty="0"/>
          </a:p>
          <a:p>
            <a:pPr lvl="1"/>
            <a:r>
              <a:rPr lang="zh-CN" altLang="en-US" dirty="0"/>
              <a:t>在单引号前面加一个</a:t>
            </a:r>
            <a:r>
              <a:rPr lang="en-US" altLang="zh-CN" dirty="0"/>
              <a:t>\</a:t>
            </a:r>
            <a:r>
              <a:rPr lang="zh-CN" altLang="en-US" dirty="0"/>
              <a:t>，比如</a:t>
            </a:r>
            <a:r>
              <a:rPr lang="en-US" altLang="zh-CN" dirty="0"/>
              <a:t>’That\’s great!’</a:t>
            </a:r>
          </a:p>
          <a:p>
            <a:pPr lvl="1"/>
            <a:r>
              <a:rPr lang="zh-CN" altLang="en-US" dirty="0"/>
              <a:t>常见的特定转义字符</a:t>
            </a:r>
            <a:endParaRPr lang="en-US" altLang="zh-CN" dirty="0"/>
          </a:p>
          <a:p>
            <a:pPr lvl="2"/>
            <a:r>
              <a:rPr lang="en-US" altLang="zh-CN" dirty="0"/>
              <a:t>\t</a:t>
            </a:r>
            <a:r>
              <a:rPr lang="zh-CN" altLang="en-US" dirty="0"/>
              <a:t>：一个制表符</a:t>
            </a:r>
            <a:r>
              <a:rPr lang="en-US" altLang="zh-CN" dirty="0"/>
              <a:t>		\n</a:t>
            </a:r>
            <a:r>
              <a:rPr lang="zh-CN" altLang="en-US" dirty="0"/>
              <a:t>：</a:t>
            </a:r>
            <a:r>
              <a:rPr lang="en-US" altLang="zh-CN" dirty="0"/>
              <a:t>ASC II</a:t>
            </a:r>
            <a:r>
              <a:rPr lang="zh-CN" altLang="en-US" dirty="0"/>
              <a:t>换行符</a:t>
            </a:r>
            <a:r>
              <a:rPr lang="en-US" altLang="zh-CN" dirty="0"/>
              <a:t>	\r</a:t>
            </a:r>
            <a:r>
              <a:rPr lang="zh-CN" altLang="en-US" dirty="0"/>
              <a:t>：</a:t>
            </a:r>
            <a:r>
              <a:rPr lang="en-US" altLang="zh-CN" dirty="0"/>
              <a:t>ASC II</a:t>
            </a:r>
            <a:r>
              <a:rPr lang="zh-CN" altLang="en-US" dirty="0"/>
              <a:t>回车符</a:t>
            </a:r>
            <a:endParaRPr lang="en-US" altLang="zh-CN" dirty="0"/>
          </a:p>
          <a:p>
            <a:pPr lvl="2"/>
            <a:r>
              <a:rPr lang="en-US" altLang="zh-CN" dirty="0"/>
              <a:t>\\</a:t>
            </a:r>
            <a:r>
              <a:rPr lang="zh-CN" altLang="en-US" dirty="0"/>
              <a:t>：反斜杠</a:t>
            </a:r>
            <a:r>
              <a:rPr lang="en-US" altLang="zh-CN" dirty="0"/>
              <a:t>\		\’</a:t>
            </a:r>
            <a:r>
              <a:rPr lang="zh-CN" altLang="en-US" dirty="0"/>
              <a:t>：单引号</a:t>
            </a:r>
            <a:r>
              <a:rPr lang="en-US" altLang="zh-CN" dirty="0"/>
              <a:t>		\”</a:t>
            </a:r>
            <a:r>
              <a:rPr lang="zh-CN" altLang="en-US" dirty="0"/>
              <a:t>：双引号</a:t>
            </a:r>
            <a:endParaRPr lang="en-US" altLang="zh-CN" dirty="0"/>
          </a:p>
          <a:p>
            <a:pPr lvl="2"/>
            <a:r>
              <a:rPr lang="zh-CN" altLang="en-US" dirty="0"/>
              <a:t>注意：如果字符串本身是用单引号括起来的，那么在字符串中添加双引号就不需要使用转义字符；反之亦然。</a:t>
            </a:r>
            <a:endParaRPr lang="en-US" altLang="zh-CN" dirty="0"/>
          </a:p>
          <a:p>
            <a:pPr lvl="2"/>
            <a:r>
              <a:rPr lang="zh-CN" altLang="en-US" dirty="0"/>
              <a:t>如果想字符串不被特殊处理，例如像转义序列，那么就需要在字符串前面附加</a:t>
            </a:r>
            <a:r>
              <a:rPr lang="en-US" altLang="zh-CN" dirty="0"/>
              <a:t>r </a:t>
            </a:r>
            <a:r>
              <a:rPr lang="zh-CN" altLang="en-US" dirty="0"/>
              <a:t>或</a:t>
            </a:r>
            <a:r>
              <a:rPr lang="en-US" altLang="zh-CN" dirty="0"/>
              <a:t>R </a:t>
            </a:r>
            <a:r>
              <a:rPr lang="zh-CN" altLang="en-US" dirty="0"/>
              <a:t>来指定自然字符串，例如</a:t>
            </a:r>
            <a:r>
              <a:rPr lang="en-US" altLang="zh-CN" dirty="0" err="1"/>
              <a:t>r’That</a:t>
            </a:r>
            <a:r>
              <a:rPr lang="en-US" altLang="zh-CN" dirty="0"/>
              <a:t>\’s great!’</a:t>
            </a:r>
          </a:p>
          <a:p>
            <a:pPr lvl="2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560686-4FB8-406C-BE35-13DD7AB0F8A3}"/>
              </a:ext>
            </a:extLst>
          </p:cNvPr>
          <p:cNvSpPr txBox="1"/>
          <p:nvPr/>
        </p:nvSpPr>
        <p:spPr>
          <a:xfrm>
            <a:off x="8827076" y="2571468"/>
            <a:ext cx="3202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换行是开始新的一行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回车是仍然在当前行，但是光标移到行首，并且开始覆盖之前的内容</a:t>
            </a:r>
          </a:p>
        </p:txBody>
      </p:sp>
    </p:spTree>
    <p:extLst>
      <p:ext uri="{BB962C8B-B14F-4D97-AF65-F5344CB8AC3E}">
        <p14:creationId xmlns:p14="http://schemas.microsoft.com/office/powerpoint/2010/main" val="15073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基础语法：常量与变量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字符串拼接</a:t>
            </a:r>
            <a:endParaRPr lang="en-US" altLang="zh-CN" dirty="0"/>
          </a:p>
          <a:p>
            <a:pPr lvl="1"/>
            <a:r>
              <a:rPr lang="zh-CN" altLang="en-US" dirty="0"/>
              <a:t>如果是多个字符串拼接，那么直接用</a:t>
            </a:r>
            <a:r>
              <a:rPr lang="en-US" altLang="zh-CN" dirty="0"/>
              <a:t>+</a:t>
            </a:r>
            <a:r>
              <a:rPr lang="zh-CN" altLang="en-US" dirty="0"/>
              <a:t>就可以，如</a:t>
            </a:r>
            <a:r>
              <a:rPr lang="en-US" altLang="zh-CN" dirty="0"/>
              <a:t>’</a:t>
            </a:r>
            <a:r>
              <a:rPr lang="zh-CN" altLang="en-US" dirty="0"/>
              <a:t>小明考了</a:t>
            </a:r>
            <a:r>
              <a:rPr lang="en-US" altLang="zh-CN" dirty="0"/>
              <a:t>’+’100</a:t>
            </a:r>
            <a:r>
              <a:rPr lang="zh-CN" altLang="en-US" dirty="0"/>
              <a:t>分</a:t>
            </a:r>
            <a:r>
              <a:rPr lang="en-US" altLang="zh-CN" dirty="0"/>
              <a:t>’</a:t>
            </a:r>
          </a:p>
          <a:p>
            <a:pPr lvl="2"/>
            <a:r>
              <a:rPr lang="zh-CN" altLang="en-US" dirty="0"/>
              <a:t>这种方式由于要重新申请内存，所以相对来说效率比较低</a:t>
            </a:r>
            <a:endParaRPr lang="en-US" altLang="zh-CN" dirty="0"/>
          </a:p>
          <a:p>
            <a:pPr lvl="1"/>
            <a:r>
              <a:rPr lang="zh-CN" altLang="en-US" dirty="0"/>
              <a:t>如果是字符串和数值混合拼接</a:t>
            </a:r>
            <a:endParaRPr lang="en-US" altLang="zh-CN" dirty="0"/>
          </a:p>
          <a:p>
            <a:pPr lvl="2"/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：将数值用</a:t>
            </a:r>
            <a:r>
              <a:rPr lang="en-US" altLang="zh-CN" dirty="0" err="1"/>
              <a:t>str</a:t>
            </a:r>
            <a:r>
              <a:rPr lang="en-US" altLang="zh-CN" dirty="0"/>
              <a:t>()</a:t>
            </a:r>
            <a:r>
              <a:rPr lang="zh-CN" altLang="en-US" dirty="0"/>
              <a:t>方法转换成字符串后拼接，如’小明考了’</a:t>
            </a:r>
            <a:r>
              <a:rPr lang="en-US" altLang="zh-CN" dirty="0"/>
              <a:t>+</a:t>
            </a:r>
            <a:r>
              <a:rPr lang="en-US" altLang="zh-CN" dirty="0" err="1"/>
              <a:t>str</a:t>
            </a:r>
            <a:r>
              <a:rPr lang="en-US" altLang="zh-CN" dirty="0"/>
              <a:t>(100)+’</a:t>
            </a:r>
            <a:r>
              <a:rPr lang="zh-CN" altLang="en-US" dirty="0"/>
              <a:t>分’</a:t>
            </a:r>
            <a:endParaRPr lang="en-US" altLang="zh-CN" dirty="0"/>
          </a:p>
          <a:p>
            <a:pPr lvl="2"/>
            <a:r>
              <a:rPr lang="zh-CN" altLang="en-US" dirty="0"/>
              <a:t>方法</a:t>
            </a:r>
            <a:r>
              <a:rPr lang="en-US" altLang="zh-CN" dirty="0"/>
              <a:t>2</a:t>
            </a:r>
            <a:r>
              <a:rPr lang="zh-CN" altLang="en-US" dirty="0"/>
              <a:t>：用</a:t>
            </a:r>
            <a:r>
              <a:rPr lang="en-US" altLang="zh-CN" dirty="0"/>
              <a:t>format()</a:t>
            </a:r>
            <a:r>
              <a:rPr lang="zh-CN" altLang="en-US" dirty="0"/>
              <a:t>方法，如’小明考了</a:t>
            </a:r>
            <a:r>
              <a:rPr lang="en-US" altLang="zh-CN" dirty="0"/>
              <a:t>{0}</a:t>
            </a:r>
            <a:r>
              <a:rPr lang="zh-CN" altLang="en-US" dirty="0"/>
              <a:t>分’</a:t>
            </a:r>
            <a:r>
              <a:rPr lang="en-US" altLang="zh-CN" dirty="0"/>
              <a:t>.format(100)</a:t>
            </a:r>
          </a:p>
          <a:p>
            <a:pPr lvl="3"/>
            <a:r>
              <a:rPr lang="en-US" altLang="zh-CN" sz="1800" dirty="0"/>
              <a:t>0</a:t>
            </a:r>
            <a:r>
              <a:rPr lang="zh-CN" altLang="en-US" sz="1800" dirty="0"/>
              <a:t>表示</a:t>
            </a:r>
            <a:r>
              <a:rPr lang="en-US" altLang="zh-CN" sz="1800" dirty="0"/>
              <a:t>format()</a:t>
            </a:r>
            <a:r>
              <a:rPr lang="zh-CN" altLang="en-US" sz="1800" dirty="0"/>
              <a:t>中的参数位置，如果</a:t>
            </a:r>
            <a:r>
              <a:rPr lang="en-US" altLang="zh-CN" sz="1800" dirty="0"/>
              <a:t>{}</a:t>
            </a:r>
            <a:r>
              <a:rPr lang="zh-CN" altLang="en-US" sz="1800" dirty="0"/>
              <a:t>中不填写位置，则按照</a:t>
            </a:r>
            <a:r>
              <a:rPr lang="en-US" altLang="zh-CN" sz="1800" dirty="0"/>
              <a:t>format</a:t>
            </a:r>
            <a:r>
              <a:rPr lang="zh-CN" altLang="en-US" sz="1800" dirty="0"/>
              <a:t>中的参数排列顺序填入</a:t>
            </a:r>
            <a:endParaRPr lang="en-US" altLang="zh-CN" sz="1800" dirty="0"/>
          </a:p>
          <a:p>
            <a:pPr lvl="3"/>
            <a:r>
              <a:rPr lang="zh-CN" altLang="en-US" sz="1800" dirty="0"/>
              <a:t>注意：</a:t>
            </a:r>
            <a:r>
              <a:rPr lang="en-US" altLang="zh-CN" sz="1800" dirty="0"/>
              <a:t>{}</a:t>
            </a:r>
            <a:r>
              <a:rPr lang="zh-CN" altLang="en-US" sz="1800" dirty="0"/>
              <a:t>的个数一定要和</a:t>
            </a:r>
            <a:r>
              <a:rPr lang="en-US" altLang="zh-CN" sz="1800" dirty="0"/>
              <a:t>format</a:t>
            </a:r>
            <a:r>
              <a:rPr lang="zh-CN" altLang="en-US" sz="1800" dirty="0"/>
              <a:t>中参数的个数一致</a:t>
            </a:r>
          </a:p>
          <a:p>
            <a:pPr lvl="2"/>
            <a:endParaRPr lang="zh-CN" altLang="en-US" dirty="0"/>
          </a:p>
          <a:p>
            <a:pPr lvl="2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基础语法：操作符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算数操作符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1667400"/>
                  </p:ext>
                </p:extLst>
              </p:nvPr>
            </p:nvGraphicFramePr>
            <p:xfrm>
              <a:off x="2032002" y="1858919"/>
              <a:ext cx="8128000" cy="402336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400746">
                      <a:extLst>
                        <a:ext uri="{9D8B030D-6E8A-4147-A177-3AD203B41FA5}">
                          <a16:colId xmlns:a16="http://schemas.microsoft.com/office/drawing/2014/main" val="3636568027"/>
                        </a:ext>
                      </a:extLst>
                    </a:gridCol>
                    <a:gridCol w="6727254">
                      <a:extLst>
                        <a:ext uri="{9D8B030D-6E8A-4147-A177-3AD203B41FA5}">
                          <a16:colId xmlns:a16="http://schemas.microsoft.com/office/drawing/2014/main" val="19706969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符号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含义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748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+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加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69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-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减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273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乘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75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/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除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0162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幂运算，如</a:t>
                          </a:r>
                          <a:r>
                            <a:rPr lang="en-US" altLang="zh-CN" sz="2400" dirty="0"/>
                            <a:t>4**2</a:t>
                          </a:r>
                          <a:r>
                            <a:rPr lang="en-US" altLang="zh-CN" sz="2400" baseline="0" dirty="0"/>
                            <a:t>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zh-CN" sz="240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6099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//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地板除（</a:t>
                          </a:r>
                          <a:r>
                            <a:rPr lang="en-US" altLang="zh-CN" sz="2400" dirty="0"/>
                            <a:t>Floor</a:t>
                          </a:r>
                          <a:r>
                            <a:rPr lang="zh-CN" altLang="en-US" sz="2400" dirty="0"/>
                            <a:t>），返回除法结果向下取整的整数，如</a:t>
                          </a:r>
                          <a:r>
                            <a:rPr lang="en-US" altLang="zh-CN" sz="2400" dirty="0"/>
                            <a:t>4//3=1</a:t>
                          </a:r>
                          <a:r>
                            <a:rPr lang="zh-CN" altLang="en-US" sz="2400" dirty="0"/>
                            <a:t>，</a:t>
                          </a:r>
                          <a:r>
                            <a:rPr lang="en-US" altLang="zh-CN" sz="2400" dirty="0"/>
                            <a:t>(-4)//3=-2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12755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%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/>
                            <a:t>模除，返回余数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1705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1667400"/>
                  </p:ext>
                </p:extLst>
              </p:nvPr>
            </p:nvGraphicFramePr>
            <p:xfrm>
              <a:off x="2032002" y="1858919"/>
              <a:ext cx="8128000" cy="402336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400746">
                      <a:extLst>
                        <a:ext uri="{9D8B030D-6E8A-4147-A177-3AD203B41FA5}">
                          <a16:colId xmlns:a16="http://schemas.microsoft.com/office/drawing/2014/main" val="3636568027"/>
                        </a:ext>
                      </a:extLst>
                    </a:gridCol>
                    <a:gridCol w="6727254">
                      <a:extLst>
                        <a:ext uri="{9D8B030D-6E8A-4147-A177-3AD203B41FA5}">
                          <a16:colId xmlns:a16="http://schemas.microsoft.com/office/drawing/2014/main" val="197069695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符号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含义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74838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+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加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69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-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减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27308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*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乘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675789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/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除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4901621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**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924" t="-514667" r="-181" b="-3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609972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//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地板除（</a:t>
                          </a:r>
                          <a:r>
                            <a:rPr lang="en-US" altLang="zh-CN" sz="2400" dirty="0" smtClean="0"/>
                            <a:t>Floor</a:t>
                          </a:r>
                          <a:r>
                            <a:rPr lang="zh-CN" altLang="en-US" sz="2400" dirty="0" smtClean="0"/>
                            <a:t>），返回除法结果向下取整的整数，如</a:t>
                          </a:r>
                          <a:r>
                            <a:rPr lang="en-US" altLang="zh-CN" sz="2400" dirty="0" smtClean="0"/>
                            <a:t>4//3=1</a:t>
                          </a:r>
                          <a:r>
                            <a:rPr lang="zh-CN" altLang="en-US" sz="2400" dirty="0" smtClean="0"/>
                            <a:t>，</a:t>
                          </a:r>
                          <a:r>
                            <a:rPr lang="en-US" altLang="zh-CN" sz="2400" dirty="0" smtClean="0"/>
                            <a:t>(-4)//3=-2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127558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%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sz="2400" dirty="0" smtClean="0"/>
                            <a:t>模除，返回余数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1705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5191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基础语法：操作符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比较操作符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0545"/>
              </p:ext>
            </p:extLst>
          </p:nvPr>
        </p:nvGraphicFramePr>
        <p:xfrm>
          <a:off x="2032002" y="1858919"/>
          <a:ext cx="8128000" cy="3200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00746">
                  <a:extLst>
                    <a:ext uri="{9D8B030D-6E8A-4147-A177-3AD203B41FA5}">
                      <a16:colId xmlns:a16="http://schemas.microsoft.com/office/drawing/2014/main" val="3636568027"/>
                    </a:ext>
                  </a:extLst>
                </a:gridCol>
                <a:gridCol w="6727254">
                  <a:extLst>
                    <a:ext uri="{9D8B030D-6E8A-4147-A177-3AD203B41FA5}">
                      <a16:colId xmlns:a16="http://schemas.microsoft.com/office/drawing/2014/main" val="1970696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含义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4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&gt;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大于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6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&lt;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小于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27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&gt;=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大于等于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57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&lt;=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小于等于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01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==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等于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09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!=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不等于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75580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009648" y="5395565"/>
            <a:ext cx="6984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字符串也可以用这些进行比较大小，比较时候按照</a:t>
            </a:r>
            <a:r>
              <a:rPr lang="en-US" altLang="zh-CN" dirty="0"/>
              <a:t>ASCII</a:t>
            </a:r>
            <a:r>
              <a:rPr lang="zh-CN" altLang="en-US" dirty="0"/>
              <a:t>码来比较</a:t>
            </a:r>
          </a:p>
        </p:txBody>
      </p:sp>
    </p:spTree>
    <p:extLst>
      <p:ext uri="{BB962C8B-B14F-4D97-AF65-F5344CB8AC3E}">
        <p14:creationId xmlns:p14="http://schemas.microsoft.com/office/powerpoint/2010/main" val="386834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基础语法：操作符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ASCII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59B7CF75-6327-4454-9EEA-933DD5C1A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79844"/>
              </p:ext>
            </p:extLst>
          </p:nvPr>
        </p:nvGraphicFramePr>
        <p:xfrm>
          <a:off x="1775884" y="872325"/>
          <a:ext cx="10081676" cy="551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213">
                  <a:extLst>
                    <a:ext uri="{9D8B030D-6E8A-4147-A177-3AD203B41FA5}">
                      <a16:colId xmlns:a16="http://schemas.microsoft.com/office/drawing/2014/main" val="1163865764"/>
                    </a:ext>
                  </a:extLst>
                </a:gridCol>
                <a:gridCol w="1089635">
                  <a:extLst>
                    <a:ext uri="{9D8B030D-6E8A-4147-A177-3AD203B41FA5}">
                      <a16:colId xmlns:a16="http://schemas.microsoft.com/office/drawing/2014/main" val="3066335812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4236918058"/>
                    </a:ext>
                  </a:extLst>
                </a:gridCol>
                <a:gridCol w="1089635">
                  <a:extLst>
                    <a:ext uri="{9D8B030D-6E8A-4147-A177-3AD203B41FA5}">
                      <a16:colId xmlns:a16="http://schemas.microsoft.com/office/drawing/2014/main" val="942490232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623024846"/>
                    </a:ext>
                  </a:extLst>
                </a:gridCol>
                <a:gridCol w="855415">
                  <a:extLst>
                    <a:ext uri="{9D8B030D-6E8A-4147-A177-3AD203B41FA5}">
                      <a16:colId xmlns:a16="http://schemas.microsoft.com/office/drawing/2014/main" val="2728484376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1953800015"/>
                    </a:ext>
                  </a:extLst>
                </a:gridCol>
                <a:gridCol w="855415">
                  <a:extLst>
                    <a:ext uri="{9D8B030D-6E8A-4147-A177-3AD203B41FA5}">
                      <a16:colId xmlns:a16="http://schemas.microsoft.com/office/drawing/2014/main" val="4038431452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3256535255"/>
                    </a:ext>
                  </a:extLst>
                </a:gridCol>
                <a:gridCol w="896149">
                  <a:extLst>
                    <a:ext uri="{9D8B030D-6E8A-4147-A177-3AD203B41FA5}">
                      <a16:colId xmlns:a16="http://schemas.microsoft.com/office/drawing/2014/main" val="523985799"/>
                    </a:ext>
                  </a:extLst>
                </a:gridCol>
                <a:gridCol w="733213">
                  <a:extLst>
                    <a:ext uri="{9D8B030D-6E8A-4147-A177-3AD203B41FA5}">
                      <a16:colId xmlns:a16="http://schemas.microsoft.com/office/drawing/2014/main" val="1332175951"/>
                    </a:ext>
                  </a:extLst>
                </a:gridCol>
                <a:gridCol w="896149">
                  <a:extLst>
                    <a:ext uri="{9D8B030D-6E8A-4147-A177-3AD203B41FA5}">
                      <a16:colId xmlns:a16="http://schemas.microsoft.com/office/drawing/2014/main" val="3656923003"/>
                    </a:ext>
                  </a:extLst>
                </a:gridCol>
              </a:tblGrid>
              <a:tr h="1294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十进制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字符</a:t>
                      </a:r>
                      <a:r>
                        <a:rPr lang="en-US" altLang="zh-C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缩写</a:t>
                      </a:r>
                      <a:endParaRPr lang="zh-CN" altLang="en-US" sz="14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十进制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字符</a:t>
                      </a:r>
                      <a:r>
                        <a:rPr lang="en-US" altLang="zh-C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缩写</a:t>
                      </a:r>
                      <a:endParaRPr lang="zh-CN" altLang="en-US" sz="14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十进制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字符</a:t>
                      </a:r>
                      <a:r>
                        <a:rPr lang="en-US" altLang="zh-C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缩写</a:t>
                      </a:r>
                      <a:endParaRPr lang="zh-CN" altLang="en-US" sz="14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十进制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字符</a:t>
                      </a:r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缩写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十进制</a:t>
                      </a:r>
                      <a:endParaRPr lang="zh-CN" altLang="en-US" sz="14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字符</a:t>
                      </a:r>
                      <a:r>
                        <a:rPr lang="en-US" altLang="zh-CN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缩写</a:t>
                      </a:r>
                      <a:endParaRPr lang="zh-CN" altLang="en-US" sz="14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十进制</a:t>
                      </a:r>
                      <a:endParaRPr lang="zh-CN" altLang="en-US" sz="14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字符</a:t>
                      </a:r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缩写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492055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30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RS (Record Separator)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46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.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&gt;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78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N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^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110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60798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US (Unit Separator)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47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/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63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?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79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O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_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111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o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36787"/>
                  </a:ext>
                </a:extLst>
              </a:tr>
              <a:tr h="4131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(Space)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48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0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@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80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96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`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112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p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587120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!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49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A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Q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97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113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q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00776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"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50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66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B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R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98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114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r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19968"/>
                  </a:ext>
                </a:extLst>
              </a:tr>
              <a:tr h="4131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#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67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C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99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115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s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106689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36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$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68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100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</a:t>
                      </a:r>
                      <a:endParaRPr lang="en-US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116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t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64253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37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%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69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U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117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u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89914"/>
                  </a:ext>
                </a:extLst>
              </a:tr>
              <a:tr h="4131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38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&amp;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70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F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86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V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f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118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v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01494"/>
                  </a:ext>
                </a:extLst>
              </a:tr>
              <a:tr h="4131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39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'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G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87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g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119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w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91816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40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(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56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H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88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h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120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x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394355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41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)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57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89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Y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i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121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y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594071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42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</a:rPr>
                        <a:t>*</a:t>
                      </a:r>
                      <a:endParaRPr lang="zh-CN" alt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58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: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J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90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Z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106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j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122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z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389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43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+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59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;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K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[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107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k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123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{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153019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44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,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60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&lt;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76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L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92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\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108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l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124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|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10361"/>
                  </a:ext>
                </a:extLst>
              </a:tr>
              <a:tr h="2774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45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-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61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=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77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93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]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109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>
                          <a:effectLst/>
                        </a:rPr>
                        <a:t>125</a:t>
                      </a:r>
                      <a:endParaRPr lang="en-US" altLang="zh-CN" sz="1400" b="1" i="0" u="none" strike="noStrike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effectLst/>
                        </a:rPr>
                        <a:t>}</a:t>
                      </a:r>
                      <a:endParaRPr lang="en-US" altLang="zh-CN" sz="1400" b="1" i="0" u="none" strike="noStrike" dirty="0">
                        <a:solidFill>
                          <a:srgbClr val="44444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66" marR="6166" marT="616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01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27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关于计算机编程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初识</a:t>
            </a:r>
            <a:r>
              <a:rPr lang="en-US" altLang="zh-CN" dirty="0"/>
              <a:t>Python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Python</a:t>
            </a:r>
            <a:r>
              <a:rPr lang="zh-CN" altLang="en-US" dirty="0"/>
              <a:t>基础语法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编程思维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21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基础语法：操作符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逻辑操作符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91545"/>
              </p:ext>
            </p:extLst>
          </p:nvPr>
        </p:nvGraphicFramePr>
        <p:xfrm>
          <a:off x="2032002" y="1858919"/>
          <a:ext cx="8128000" cy="1828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00746">
                  <a:extLst>
                    <a:ext uri="{9D8B030D-6E8A-4147-A177-3AD203B41FA5}">
                      <a16:colId xmlns:a16="http://schemas.microsoft.com/office/drawing/2014/main" val="3636568027"/>
                    </a:ext>
                  </a:extLst>
                </a:gridCol>
                <a:gridCol w="6727254">
                  <a:extLst>
                    <a:ext uri="{9D8B030D-6E8A-4147-A177-3AD203B41FA5}">
                      <a16:colId xmlns:a16="http://schemas.microsoft.com/office/drawing/2014/main" val="1970696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含义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4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and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且，</a:t>
                      </a:r>
                      <a:r>
                        <a:rPr lang="en-US" altLang="zh-CN" sz="2400" dirty="0"/>
                        <a:t>T and T = T</a:t>
                      </a:r>
                      <a:r>
                        <a:rPr lang="zh-CN" altLang="en-US" sz="2400" dirty="0"/>
                        <a:t>，</a:t>
                      </a:r>
                      <a:r>
                        <a:rPr lang="en-US" altLang="zh-CN" sz="2400" dirty="0"/>
                        <a:t>T and F = F</a:t>
                      </a:r>
                      <a:r>
                        <a:rPr lang="zh-CN" altLang="en-US" sz="2400" dirty="0"/>
                        <a:t>，</a:t>
                      </a:r>
                      <a:r>
                        <a:rPr lang="en-US" altLang="zh-CN" sz="2400" dirty="0"/>
                        <a:t>F and F = F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6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or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或，</a:t>
                      </a:r>
                      <a:r>
                        <a:rPr lang="en-US" altLang="zh-CN" sz="2400" dirty="0"/>
                        <a:t>T or T = T</a:t>
                      </a:r>
                      <a:r>
                        <a:rPr lang="zh-CN" altLang="en-US" sz="2400" dirty="0"/>
                        <a:t>，</a:t>
                      </a:r>
                      <a:r>
                        <a:rPr lang="en-US" altLang="zh-CN" sz="2400" dirty="0"/>
                        <a:t>T or F = T</a:t>
                      </a:r>
                      <a:r>
                        <a:rPr lang="zh-CN" altLang="en-US" sz="2400" dirty="0"/>
                        <a:t>，</a:t>
                      </a:r>
                      <a:r>
                        <a:rPr lang="en-US" altLang="zh-CN" sz="2400" dirty="0"/>
                        <a:t>F or F = F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27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not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非，</a:t>
                      </a:r>
                      <a:r>
                        <a:rPr lang="en-US" altLang="zh-CN" sz="2400" dirty="0"/>
                        <a:t>not T = F</a:t>
                      </a:r>
                      <a:r>
                        <a:rPr lang="zh-CN" altLang="en-US" sz="2400" dirty="0"/>
                        <a:t>，</a:t>
                      </a:r>
                      <a:r>
                        <a:rPr lang="en-US" altLang="zh-CN" sz="2400" dirty="0"/>
                        <a:t>not F = T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5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80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基础语法：操作符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位操作符</a:t>
            </a:r>
            <a:endParaRPr lang="en-US" altLang="zh-CN" dirty="0"/>
          </a:p>
          <a:p>
            <a:pPr lvl="1"/>
            <a:r>
              <a:rPr lang="zh-CN" altLang="en-US" dirty="0"/>
              <a:t>位操作符针对的是二进制数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802561"/>
              </p:ext>
            </p:extLst>
          </p:nvPr>
        </p:nvGraphicFramePr>
        <p:xfrm>
          <a:off x="1618108" y="2205322"/>
          <a:ext cx="8955788" cy="2560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20864">
                  <a:extLst>
                    <a:ext uri="{9D8B030D-6E8A-4147-A177-3AD203B41FA5}">
                      <a16:colId xmlns:a16="http://schemas.microsoft.com/office/drawing/2014/main" val="3636568027"/>
                    </a:ext>
                  </a:extLst>
                </a:gridCol>
                <a:gridCol w="7734924">
                  <a:extLst>
                    <a:ext uri="{9D8B030D-6E8A-4147-A177-3AD203B41FA5}">
                      <a16:colId xmlns:a16="http://schemas.microsoft.com/office/drawing/2014/main" val="1970696959"/>
                    </a:ext>
                  </a:extLst>
                </a:gridCol>
              </a:tblGrid>
              <a:tr h="293359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含义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48387"/>
                  </a:ext>
                </a:extLst>
              </a:tr>
              <a:tr h="29335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~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将二进制数取反，即</a:t>
                      </a:r>
                      <a:r>
                        <a:rPr lang="en-US" altLang="zh-CN" sz="1800" dirty="0"/>
                        <a:t>0</a:t>
                      </a:r>
                      <a:r>
                        <a:rPr lang="zh-CN" altLang="en-US" sz="1800" dirty="0"/>
                        <a:t>变</a:t>
                      </a:r>
                      <a:r>
                        <a:rPr lang="en-US" altLang="zh-CN" sz="1800" dirty="0"/>
                        <a:t>1</a:t>
                      </a:r>
                      <a:r>
                        <a:rPr lang="zh-CN" altLang="en-US" sz="1800" dirty="0"/>
                        <a:t>、</a:t>
                      </a:r>
                      <a:r>
                        <a:rPr lang="en-US" altLang="zh-CN" sz="1800" dirty="0"/>
                        <a:t>1</a:t>
                      </a:r>
                      <a:r>
                        <a:rPr lang="zh-CN" altLang="en-US" sz="1800" dirty="0"/>
                        <a:t>变</a:t>
                      </a:r>
                      <a:r>
                        <a:rPr lang="en-US" altLang="zh-CN" sz="1800" dirty="0"/>
                        <a:t>0</a:t>
                      </a:r>
                      <a:r>
                        <a:rPr lang="zh-CN" altLang="en-US" sz="1800" dirty="0"/>
                        <a:t>（包括符号位，“</a:t>
                      </a:r>
                      <a:r>
                        <a:rPr lang="en-US" altLang="zh-CN" sz="1800" dirty="0"/>
                        <a:t>~x”</a:t>
                      </a:r>
                      <a:r>
                        <a:rPr lang="zh-CN" altLang="en-US" sz="1800" dirty="0"/>
                        <a:t>的结果为“</a:t>
                      </a:r>
                      <a:r>
                        <a:rPr lang="en-US" altLang="zh-CN" sz="1800" dirty="0"/>
                        <a:t>-(x+1)</a:t>
                      </a:r>
                      <a:r>
                        <a:rPr lang="zh-CN" altLang="en-US" sz="1800" dirty="0"/>
                        <a:t>”）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69340"/>
                  </a:ext>
                </a:extLst>
              </a:tr>
              <a:tr h="29335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&lt;&lt;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左移，</a:t>
                      </a:r>
                      <a:r>
                        <a:rPr lang="en-US" altLang="zh-CN" sz="1800" dirty="0"/>
                        <a:t>a &lt;&lt; b</a:t>
                      </a:r>
                      <a:r>
                        <a:rPr lang="zh-CN" altLang="en-US" sz="1800" dirty="0"/>
                        <a:t>表示将整数</a:t>
                      </a:r>
                      <a:r>
                        <a:rPr lang="en-US" altLang="zh-CN" sz="1800" dirty="0"/>
                        <a:t>a</a:t>
                      </a:r>
                      <a:r>
                        <a:rPr lang="zh-CN" altLang="en-US" sz="1800" dirty="0"/>
                        <a:t>的二进制形式向左移动</a:t>
                      </a:r>
                      <a:r>
                        <a:rPr lang="en-US" altLang="zh-CN" sz="1800" dirty="0"/>
                        <a:t>b</a:t>
                      </a:r>
                      <a:r>
                        <a:rPr lang="zh-CN" altLang="en-US" sz="1800" dirty="0"/>
                        <a:t>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273088"/>
                  </a:ext>
                </a:extLst>
              </a:tr>
              <a:tr h="29335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&gt;&gt;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右移，</a:t>
                      </a:r>
                      <a:r>
                        <a:rPr lang="en-US" altLang="zh-CN" sz="1800" dirty="0"/>
                        <a:t>a &gt;&gt; b</a:t>
                      </a:r>
                      <a:r>
                        <a:rPr lang="zh-CN" altLang="en-US" sz="1800" dirty="0"/>
                        <a:t>表示将整数</a:t>
                      </a:r>
                      <a:r>
                        <a:rPr lang="en-US" altLang="zh-CN" sz="1800" dirty="0"/>
                        <a:t>a</a:t>
                      </a:r>
                      <a:r>
                        <a:rPr lang="zh-CN" altLang="en-US" sz="1800" dirty="0"/>
                        <a:t>的二进制形式向右移动</a:t>
                      </a:r>
                      <a:r>
                        <a:rPr lang="en-US" altLang="zh-CN" sz="1800" dirty="0"/>
                        <a:t>b</a:t>
                      </a:r>
                      <a:r>
                        <a:rPr lang="zh-CN" altLang="en-US" sz="1800" dirty="0"/>
                        <a:t>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57893"/>
                  </a:ext>
                </a:extLst>
              </a:tr>
              <a:tr h="29335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&amp;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与，同为真则真，有一个为假，则为假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599701"/>
                  </a:ext>
                </a:extLst>
              </a:tr>
              <a:tr h="29335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|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或，有一个为真，则为真，两个都是假，才是假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266012"/>
                  </a:ext>
                </a:extLst>
              </a:tr>
              <a:tr h="29335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^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异或，同为</a:t>
                      </a:r>
                      <a:r>
                        <a:rPr lang="en-US" altLang="zh-CN" sz="1800" dirty="0"/>
                        <a:t>0</a:t>
                      </a:r>
                      <a:r>
                        <a:rPr lang="zh-CN" altLang="en-US" sz="1800" dirty="0"/>
                        <a:t>，异为</a:t>
                      </a:r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60591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253140" y="4892486"/>
            <a:ext cx="930735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（</a:t>
            </a:r>
            <a:r>
              <a:rPr lang="en-US" altLang="zh-CN" sz="2000" dirty="0"/>
              <a:t>&amp;</a:t>
            </a:r>
            <a:r>
              <a:rPr lang="zh-CN" altLang="en-US" sz="2000" dirty="0"/>
              <a:t>，</a:t>
            </a:r>
            <a:r>
              <a:rPr lang="en-US" altLang="zh-CN" sz="2000" dirty="0"/>
              <a:t>|</a:t>
            </a:r>
            <a:r>
              <a:rPr lang="zh-CN" altLang="en-US" sz="2000" dirty="0"/>
              <a:t>）和（</a:t>
            </a:r>
            <a:r>
              <a:rPr lang="en-US" altLang="zh-CN" sz="2000" dirty="0"/>
              <a:t>and</a:t>
            </a:r>
            <a:r>
              <a:rPr lang="zh-CN" altLang="en-US" sz="2000" dirty="0"/>
              <a:t>，</a:t>
            </a:r>
            <a:r>
              <a:rPr lang="en-US" altLang="zh-CN" sz="2000" dirty="0"/>
              <a:t>or</a:t>
            </a:r>
            <a:r>
              <a:rPr lang="zh-CN" altLang="en-US" sz="2000" dirty="0"/>
              <a:t>）是两组比较相似的运算符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如果</a:t>
            </a:r>
            <a:r>
              <a:rPr lang="en-US" altLang="zh-CN" sz="2000" dirty="0"/>
              <a:t>a</a:t>
            </a:r>
            <a:r>
              <a:rPr lang="zh-CN" altLang="en-US" sz="2000" dirty="0"/>
              <a:t>、</a:t>
            </a:r>
            <a:r>
              <a:rPr lang="en-US" altLang="zh-CN" sz="2000" dirty="0"/>
              <a:t>b</a:t>
            </a:r>
            <a:r>
              <a:rPr lang="zh-CN" altLang="en-US" sz="2000" dirty="0"/>
              <a:t>是数值变量， 则</a:t>
            </a:r>
            <a:r>
              <a:rPr lang="en-US" altLang="zh-CN" sz="2000" dirty="0"/>
              <a:t>&amp;</a:t>
            </a:r>
            <a:r>
              <a:rPr lang="zh-CN" altLang="en-US" sz="2000"/>
              <a:t>、</a:t>
            </a:r>
            <a:r>
              <a:rPr lang="en-US" altLang="zh-CN" sz="2000"/>
              <a:t>|</a:t>
            </a:r>
            <a:r>
              <a:rPr lang="zh-CN" altLang="en-US" sz="2000" dirty="0"/>
              <a:t>表示位运算， </a:t>
            </a:r>
            <a:r>
              <a:rPr lang="en-US" altLang="zh-CN" sz="2000" dirty="0"/>
              <a:t>and</a:t>
            </a:r>
            <a:r>
              <a:rPr lang="zh-CN" altLang="en-US" sz="2000" dirty="0"/>
              <a:t>、</a:t>
            </a:r>
            <a:r>
              <a:rPr lang="en-US" altLang="zh-CN" sz="2000" dirty="0"/>
              <a:t>or</a:t>
            </a:r>
            <a:r>
              <a:rPr lang="zh-CN" altLang="en-US" sz="2000" dirty="0"/>
              <a:t>则依据是否非</a:t>
            </a:r>
            <a:r>
              <a:rPr lang="en-US" altLang="zh-CN" sz="2000" dirty="0"/>
              <a:t>0</a:t>
            </a:r>
            <a:r>
              <a:rPr lang="zh-CN" altLang="en-US" sz="2000" dirty="0"/>
              <a:t>来决定输出</a:t>
            </a:r>
            <a:endParaRPr lang="en-US" altLang="zh-CN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dirty="0"/>
              <a:t>位运算后结果为</a:t>
            </a:r>
            <a:r>
              <a:rPr lang="en-US" altLang="zh-CN" dirty="0"/>
              <a:t>0</a:t>
            </a:r>
            <a:r>
              <a:rPr lang="zh-CN" altLang="en-US" dirty="0"/>
              <a:t>则</a:t>
            </a:r>
            <a:r>
              <a:rPr lang="en-US" altLang="zh-CN" dirty="0"/>
              <a:t>F</a:t>
            </a:r>
            <a:r>
              <a:rPr lang="zh-CN" altLang="en-US" dirty="0"/>
              <a:t>，为</a:t>
            </a:r>
            <a:r>
              <a:rPr lang="en-US" altLang="zh-CN" dirty="0"/>
              <a:t>1</a:t>
            </a:r>
            <a:r>
              <a:rPr lang="zh-CN" altLang="en-US" dirty="0"/>
              <a:t>则</a:t>
            </a:r>
            <a:r>
              <a:rPr lang="en-US" altLang="zh-CN" dirty="0"/>
              <a:t>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/>
              <a:t>如果</a:t>
            </a:r>
            <a:r>
              <a:rPr lang="en-US" altLang="zh-CN" sz="2000" dirty="0"/>
              <a:t>a</a:t>
            </a:r>
            <a:r>
              <a:rPr lang="zh-CN" altLang="en-US" sz="2000" dirty="0"/>
              <a:t>、</a:t>
            </a:r>
            <a:r>
              <a:rPr lang="en-US" altLang="zh-CN" sz="2000" dirty="0"/>
              <a:t>b</a:t>
            </a:r>
            <a:r>
              <a:rPr lang="zh-CN" altLang="en-US" sz="2000" dirty="0"/>
              <a:t>是逻辑变量， 则两类的用法基本一致</a:t>
            </a:r>
          </a:p>
        </p:txBody>
      </p:sp>
    </p:spTree>
    <p:extLst>
      <p:ext uri="{BB962C8B-B14F-4D97-AF65-F5344CB8AC3E}">
        <p14:creationId xmlns:p14="http://schemas.microsoft.com/office/powerpoint/2010/main" val="418497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基础语法：优先级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优先级</a:t>
            </a:r>
            <a:endParaRPr lang="en-US" altLang="zh-CN" dirty="0"/>
          </a:p>
          <a:p>
            <a:pPr lvl="1"/>
            <a:r>
              <a:rPr lang="zh-CN" altLang="en-US" dirty="0"/>
              <a:t>改变优先级</a:t>
            </a:r>
            <a:endParaRPr lang="en-US" altLang="zh-CN" dirty="0"/>
          </a:p>
          <a:p>
            <a:pPr lvl="2"/>
            <a:r>
              <a:rPr lang="zh-CN" altLang="en-US" dirty="0"/>
              <a:t>用括号</a:t>
            </a:r>
            <a:r>
              <a:rPr lang="en-US" altLang="zh-CN" dirty="0"/>
              <a:t>()</a:t>
            </a:r>
          </a:p>
          <a:p>
            <a:pPr lvl="1"/>
            <a:r>
              <a:rPr lang="zh-CN" altLang="en-US" dirty="0"/>
              <a:t>结合顺序</a:t>
            </a:r>
            <a:endParaRPr lang="en-US" altLang="zh-CN" dirty="0"/>
          </a:p>
          <a:p>
            <a:pPr lvl="2"/>
            <a:r>
              <a:rPr lang="zh-CN" altLang="en-US" dirty="0"/>
              <a:t>同一优先级的运算符通常是从左往右结合</a:t>
            </a:r>
            <a:endParaRPr lang="en-US" altLang="zh-CN" dirty="0"/>
          </a:p>
          <a:p>
            <a:pPr lvl="2"/>
            <a:r>
              <a:rPr lang="zh-CN" altLang="en-US" dirty="0"/>
              <a:t>例如，</a:t>
            </a:r>
            <a:r>
              <a:rPr lang="en-US" altLang="zh-CN" dirty="0"/>
              <a:t>2+3+4 </a:t>
            </a:r>
            <a:r>
              <a:rPr lang="zh-CN" altLang="en-US" dirty="0"/>
              <a:t>的顺序是</a:t>
            </a:r>
            <a:r>
              <a:rPr lang="en-US" altLang="zh-CN" dirty="0"/>
              <a:t>(2+3)+4</a:t>
            </a:r>
          </a:p>
          <a:p>
            <a:pPr lvl="2"/>
            <a:r>
              <a:rPr lang="zh-CN" altLang="en-US" dirty="0"/>
              <a:t>也有一些运算符是从右往左，如赋值</a:t>
            </a:r>
            <a:endParaRPr lang="en-US" altLang="zh-CN" dirty="0"/>
          </a:p>
          <a:p>
            <a:pPr lvl="2"/>
            <a:r>
              <a:rPr lang="zh-CN" altLang="en-US" dirty="0"/>
              <a:t>思考：</a:t>
            </a:r>
            <a:r>
              <a:rPr lang="en-US" altLang="zh-CN" dirty="0"/>
              <a:t>10==10==10</a:t>
            </a:r>
            <a:r>
              <a:rPr lang="zh-CN" altLang="en-US" dirty="0"/>
              <a:t>的结果？</a:t>
            </a:r>
            <a:endParaRPr lang="en-US" altLang="zh-CN" dirty="0"/>
          </a:p>
          <a:p>
            <a:pPr lvl="3"/>
            <a:r>
              <a:rPr lang="en-US" altLang="zh-CN" dirty="0"/>
              <a:t>Python</a:t>
            </a:r>
            <a:r>
              <a:rPr lang="zh-CN" altLang="en-US" dirty="0"/>
              <a:t>中</a:t>
            </a:r>
            <a:r>
              <a:rPr lang="en-US" altLang="zh-CN" dirty="0"/>
              <a:t>a==b==c</a:t>
            </a:r>
            <a:r>
              <a:rPr lang="zh-CN" altLang="en-US" dirty="0"/>
              <a:t>等同于</a:t>
            </a:r>
            <a:r>
              <a:rPr lang="en-US" altLang="zh-CN" dirty="0"/>
              <a:t>(a==b)&amp;(b==c)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50383"/>
              </p:ext>
            </p:extLst>
          </p:nvPr>
        </p:nvGraphicFramePr>
        <p:xfrm>
          <a:off x="6876591" y="896957"/>
          <a:ext cx="5204704" cy="5711786"/>
        </p:xfrm>
        <a:graphic>
          <a:graphicData uri="http://schemas.openxmlformats.org/drawingml/2006/table">
            <a:tbl>
              <a:tblPr/>
              <a:tblGrid>
                <a:gridCol w="2602352">
                  <a:extLst>
                    <a:ext uri="{9D8B030D-6E8A-4147-A177-3AD203B41FA5}">
                      <a16:colId xmlns:a16="http://schemas.microsoft.com/office/drawing/2014/main" val="3456105690"/>
                    </a:ext>
                  </a:extLst>
                </a:gridCol>
                <a:gridCol w="2602352">
                  <a:extLst>
                    <a:ext uri="{9D8B030D-6E8A-4147-A177-3AD203B41FA5}">
                      <a16:colId xmlns:a16="http://schemas.microsoft.com/office/drawing/2014/main" val="975242333"/>
                    </a:ext>
                  </a:extLst>
                </a:gridCol>
              </a:tblGrid>
              <a:tr h="1912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>
                          <a:effectLst/>
                        </a:rPr>
                        <a:t>运算符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>
                          <a:effectLst/>
                        </a:rPr>
                        <a:t>描述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83691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lambda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Lambda</a:t>
                      </a:r>
                      <a:r>
                        <a:rPr lang="zh-CN" altLang="en-US" sz="900">
                          <a:effectLst/>
                        </a:rPr>
                        <a:t>表达式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17130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or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布尔“或”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13208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and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布尔“与”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75268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not x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布尔“非”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53919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 err="1">
                          <a:effectLst/>
                        </a:rPr>
                        <a:t>in，not</a:t>
                      </a:r>
                      <a:r>
                        <a:rPr lang="en-US" sz="900" dirty="0">
                          <a:effectLst/>
                        </a:rPr>
                        <a:t> in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成员测试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11195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 err="1">
                          <a:effectLst/>
                        </a:rPr>
                        <a:t>is，is</a:t>
                      </a:r>
                      <a:r>
                        <a:rPr lang="en-US" sz="900" dirty="0">
                          <a:effectLst/>
                        </a:rPr>
                        <a:t> not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同一性测试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38860"/>
                  </a:ext>
                </a:extLst>
              </a:tr>
              <a:tr h="301170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effectLst/>
                        </a:rPr>
                        <a:t>&lt;</a:t>
                      </a:r>
                      <a:r>
                        <a:rPr lang="zh-CN" altLang="en-US" sz="900" dirty="0">
                          <a:effectLst/>
                        </a:rPr>
                        <a:t>，</a:t>
                      </a:r>
                      <a:r>
                        <a:rPr lang="en-US" altLang="zh-CN" sz="900" dirty="0">
                          <a:effectLst/>
                        </a:rPr>
                        <a:t>&lt;=</a:t>
                      </a:r>
                      <a:r>
                        <a:rPr lang="zh-CN" altLang="en-US" sz="900" dirty="0">
                          <a:effectLst/>
                        </a:rPr>
                        <a:t>，</a:t>
                      </a:r>
                      <a:r>
                        <a:rPr lang="en-US" altLang="zh-CN" sz="900" dirty="0">
                          <a:effectLst/>
                        </a:rPr>
                        <a:t>&gt;</a:t>
                      </a:r>
                      <a:r>
                        <a:rPr lang="zh-CN" altLang="en-US" sz="900" dirty="0">
                          <a:effectLst/>
                        </a:rPr>
                        <a:t>，</a:t>
                      </a:r>
                      <a:r>
                        <a:rPr lang="en-US" altLang="zh-CN" sz="900" dirty="0">
                          <a:effectLst/>
                        </a:rPr>
                        <a:t>&gt;=</a:t>
                      </a:r>
                      <a:r>
                        <a:rPr lang="zh-CN" altLang="en-US" sz="900" dirty="0">
                          <a:effectLst/>
                        </a:rPr>
                        <a:t>，</a:t>
                      </a:r>
                      <a:r>
                        <a:rPr lang="en-US" altLang="zh-CN" sz="900" dirty="0">
                          <a:effectLst/>
                        </a:rPr>
                        <a:t>!=</a:t>
                      </a:r>
                      <a:r>
                        <a:rPr lang="zh-CN" altLang="en-US" sz="900" dirty="0">
                          <a:effectLst/>
                        </a:rPr>
                        <a:t>，</a:t>
                      </a:r>
                      <a:r>
                        <a:rPr lang="en-US" altLang="zh-CN" sz="900" dirty="0">
                          <a:effectLst/>
                        </a:rPr>
                        <a:t>==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比较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21936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effectLst/>
                        </a:rPr>
                        <a:t>|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effectLst/>
                        </a:rPr>
                        <a:t>按位或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96026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effectLst/>
                        </a:rPr>
                        <a:t>^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effectLst/>
                        </a:rPr>
                        <a:t>按位异或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18784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effectLst/>
                        </a:rPr>
                        <a:t>&amp;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按位与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90229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effectLst/>
                        </a:rPr>
                        <a:t>&lt;&lt;</a:t>
                      </a:r>
                      <a:r>
                        <a:rPr lang="zh-CN" altLang="en-US" sz="900" dirty="0">
                          <a:effectLst/>
                        </a:rPr>
                        <a:t>，</a:t>
                      </a:r>
                      <a:r>
                        <a:rPr lang="en-US" altLang="zh-CN" sz="900" dirty="0">
                          <a:effectLst/>
                        </a:rPr>
                        <a:t>&gt;&gt;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移位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35110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</a:rPr>
                        <a:t>+</a:t>
                      </a:r>
                      <a:r>
                        <a:rPr lang="zh-CN" altLang="en-US" sz="900">
                          <a:effectLst/>
                        </a:rPr>
                        <a:t>，</a:t>
                      </a:r>
                      <a:r>
                        <a:rPr lang="en-US" altLang="zh-CN" sz="900">
                          <a:effectLst/>
                        </a:rPr>
                        <a:t>-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加法与减法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21154"/>
                  </a:ext>
                </a:extLst>
              </a:tr>
              <a:tr h="301170"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effectLst/>
                        </a:rPr>
                        <a:t>*，</a:t>
                      </a:r>
                      <a:r>
                        <a:rPr lang="en-US" altLang="zh-CN" sz="900" dirty="0">
                          <a:effectLst/>
                        </a:rPr>
                        <a:t>/</a:t>
                      </a:r>
                      <a:r>
                        <a:rPr lang="zh-CN" altLang="en-US" sz="900" dirty="0">
                          <a:effectLst/>
                        </a:rPr>
                        <a:t>，</a:t>
                      </a:r>
                      <a:r>
                        <a:rPr lang="en-US" altLang="zh-CN" sz="900" dirty="0">
                          <a:effectLst/>
                        </a:rPr>
                        <a:t>%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effectLst/>
                        </a:rPr>
                        <a:t>乘法、除法与取余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75692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+x，-x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正负号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25975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~x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按位翻转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34814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effectLst/>
                        </a:rPr>
                        <a:t>**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指数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2504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 err="1">
                          <a:effectLst/>
                        </a:rPr>
                        <a:t>x.attribute</a:t>
                      </a:r>
                      <a:endParaRPr lang="en-US" sz="900" dirty="0">
                        <a:effectLst/>
                      </a:endParaRP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属性参考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0694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x[index]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下标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94639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x[</a:t>
                      </a:r>
                      <a:r>
                        <a:rPr lang="en-US" sz="900" dirty="0" err="1">
                          <a:effectLst/>
                        </a:rPr>
                        <a:t>index:index</a:t>
                      </a:r>
                      <a:r>
                        <a:rPr lang="en-US" sz="900" dirty="0">
                          <a:effectLst/>
                        </a:rPr>
                        <a:t>]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寻址段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974202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f(arguments...)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函数调用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594561"/>
                  </a:ext>
                </a:extLst>
              </a:tr>
              <a:tr h="301170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(</a:t>
                      </a:r>
                      <a:r>
                        <a:rPr lang="en-US" sz="900" dirty="0" err="1">
                          <a:effectLst/>
                        </a:rPr>
                        <a:t>experession</a:t>
                      </a:r>
                      <a:r>
                        <a:rPr lang="en-US" sz="900" dirty="0">
                          <a:effectLst/>
                        </a:rPr>
                        <a:t>,...)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绑定或元组显示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43570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[expression,...]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列表显示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00001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{</a:t>
                      </a:r>
                      <a:r>
                        <a:rPr lang="en-US" sz="900" dirty="0" err="1">
                          <a:effectLst/>
                        </a:rPr>
                        <a:t>key:datum</a:t>
                      </a:r>
                      <a:r>
                        <a:rPr lang="en-US" sz="900" dirty="0">
                          <a:effectLst/>
                        </a:rPr>
                        <a:t>,...}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>
                          <a:effectLst/>
                        </a:rPr>
                        <a:t>字典显示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32698"/>
                  </a:ext>
                </a:extLst>
              </a:tr>
              <a:tr h="19128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'expression,...'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effectLst/>
                        </a:rPr>
                        <a:t>字符串转换</a:t>
                      </a:r>
                    </a:p>
                  </a:txBody>
                  <a:tcPr marL="71223" marR="71223" marT="40699" marB="40699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453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0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基础语法：数据结构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如果我们有一组（可能是长度未知的）值需要存储？</a:t>
            </a:r>
            <a:endParaRPr lang="en-US" altLang="zh-CN" dirty="0"/>
          </a:p>
          <a:p>
            <a:r>
              <a:rPr lang="zh-CN" altLang="en-US" dirty="0"/>
              <a:t>数据结构是用来存储一组相关数据的</a:t>
            </a:r>
            <a:endParaRPr lang="en-US" altLang="zh-CN" dirty="0"/>
          </a:p>
          <a:p>
            <a:pPr lvl="1"/>
            <a:r>
              <a:rPr lang="zh-CN" altLang="en-US" dirty="0"/>
              <a:t>列表（</a:t>
            </a:r>
            <a:r>
              <a:rPr lang="en-US" altLang="zh-CN" dirty="0"/>
              <a:t>list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一组</a:t>
            </a:r>
            <a:r>
              <a:rPr lang="zh-CN" altLang="en-US" b="1" u="sng" dirty="0"/>
              <a:t>有序</a:t>
            </a:r>
            <a:r>
              <a:rPr lang="zh-CN" altLang="en-US" dirty="0"/>
              <a:t>元素的数据结构，即可以在一个列表中存储一个序列的元素</a:t>
            </a:r>
            <a:endParaRPr lang="en-US" altLang="zh-CN" dirty="0"/>
          </a:p>
          <a:p>
            <a:pPr lvl="1"/>
            <a:r>
              <a:rPr lang="zh-CN" altLang="en-US" dirty="0"/>
              <a:t>元组（</a:t>
            </a:r>
            <a:r>
              <a:rPr lang="en-US" altLang="zh-CN" dirty="0"/>
              <a:t>tuple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元组和列表十分类似，只不过元组是不可变的</a:t>
            </a:r>
            <a:endParaRPr lang="en-US" altLang="zh-CN" dirty="0"/>
          </a:p>
          <a:p>
            <a:pPr lvl="1"/>
            <a:r>
              <a:rPr lang="zh-CN" altLang="en-US" dirty="0"/>
              <a:t>字典（</a:t>
            </a:r>
            <a:r>
              <a:rPr lang="en-US" altLang="zh-CN" dirty="0" err="1"/>
              <a:t>dict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字典类似于你通过联系人名字查找地址和联系人详细情况的地址簿，即把键（名字）和值（详细情况）联系在一起</a:t>
            </a:r>
            <a:endParaRPr lang="en-US" altLang="zh-CN" dirty="0"/>
          </a:p>
          <a:p>
            <a:pPr lvl="2"/>
            <a:r>
              <a:rPr lang="zh-CN" altLang="en-US" dirty="0"/>
              <a:t>注意，键必须是唯一的</a:t>
            </a:r>
            <a:endParaRPr lang="en-US" altLang="zh-CN" dirty="0"/>
          </a:p>
          <a:p>
            <a:pPr lvl="1"/>
            <a:r>
              <a:rPr lang="zh-CN" altLang="en-US" dirty="0"/>
              <a:t>集合（</a:t>
            </a:r>
            <a:r>
              <a:rPr lang="en-US" altLang="zh-CN" dirty="0"/>
              <a:t>set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集合是</a:t>
            </a:r>
            <a:r>
              <a:rPr lang="zh-CN" altLang="en-US" b="1" u="sng" dirty="0"/>
              <a:t>没有顺序</a:t>
            </a:r>
            <a:r>
              <a:rPr lang="zh-CN" altLang="en-US" dirty="0"/>
              <a:t>的简单对象的聚集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基础语法：数据结构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列表</a:t>
            </a:r>
            <a:endParaRPr lang="en-US" altLang="zh-CN" dirty="0"/>
          </a:p>
          <a:p>
            <a:pPr lvl="1"/>
            <a:r>
              <a:rPr lang="en-US" altLang="zh-CN" dirty="0"/>
              <a:t>list1 = ['physics', 'chemistry', 1997, 2000]</a:t>
            </a:r>
          </a:p>
          <a:p>
            <a:pPr lvl="1"/>
            <a:r>
              <a:rPr lang="zh-CN" altLang="en-US" dirty="0"/>
              <a:t>列表中的元素的数据类型可以不同</a:t>
            </a:r>
            <a:endParaRPr lang="en-US" altLang="zh-CN" dirty="0"/>
          </a:p>
          <a:p>
            <a:pPr lvl="1"/>
            <a:r>
              <a:rPr lang="zh-CN" altLang="en-US" dirty="0"/>
              <a:t>一旦创建了一个列表，可以添加、删除或是搜索列表中的元素</a:t>
            </a:r>
            <a:endParaRPr lang="en-US" altLang="zh-CN" dirty="0"/>
          </a:p>
          <a:p>
            <a:pPr lvl="1"/>
            <a:r>
              <a:rPr lang="zh-CN" altLang="en-US" dirty="0"/>
              <a:t>搜索</a:t>
            </a:r>
            <a:endParaRPr lang="en-US" altLang="zh-CN" dirty="0"/>
          </a:p>
          <a:p>
            <a:pPr lvl="2"/>
            <a:r>
              <a:rPr lang="en-US" altLang="zh-CN" dirty="0"/>
              <a:t>list1[0]</a:t>
            </a:r>
            <a:r>
              <a:rPr lang="zh-CN" altLang="en-US" dirty="0"/>
              <a:t>，列表位置为</a:t>
            </a:r>
            <a:r>
              <a:rPr lang="en-US" altLang="zh-CN" dirty="0"/>
              <a:t>0</a:t>
            </a:r>
            <a:r>
              <a:rPr lang="zh-CN" altLang="en-US" dirty="0"/>
              <a:t>的元素（即</a:t>
            </a:r>
            <a:r>
              <a:rPr lang="en-US" altLang="zh-CN" dirty="0"/>
              <a:t>‘physics’</a:t>
            </a:r>
            <a:r>
              <a:rPr lang="zh-CN" altLang="en-US" dirty="0"/>
              <a:t>），</a:t>
            </a:r>
            <a:r>
              <a:rPr lang="en-US" altLang="zh-CN" dirty="0"/>
              <a:t>python</a:t>
            </a:r>
            <a:r>
              <a:rPr lang="zh-CN" altLang="en-US" dirty="0"/>
              <a:t>是从</a:t>
            </a:r>
            <a:r>
              <a:rPr lang="en-US" altLang="zh-CN" dirty="0"/>
              <a:t>0</a:t>
            </a:r>
            <a:r>
              <a:rPr lang="zh-CN" altLang="en-US" dirty="0"/>
              <a:t>开始排序的</a:t>
            </a:r>
          </a:p>
          <a:p>
            <a:pPr lvl="1"/>
            <a:r>
              <a:rPr lang="zh-CN" altLang="en-US" dirty="0"/>
              <a:t>添加</a:t>
            </a:r>
            <a:endParaRPr lang="en-US" altLang="zh-CN" dirty="0"/>
          </a:p>
          <a:p>
            <a:pPr lvl="2"/>
            <a:r>
              <a:rPr lang="en-US" altLang="zh-CN" dirty="0"/>
              <a:t>list1.append(</a:t>
            </a:r>
            <a:r>
              <a:rPr lang="zh-CN" altLang="en-US" dirty="0"/>
              <a:t>新元素</a:t>
            </a:r>
            <a:r>
              <a:rPr lang="en-US" altLang="zh-CN" dirty="0"/>
              <a:t>)</a:t>
            </a:r>
            <a:r>
              <a:rPr lang="zh-CN" altLang="en-US" dirty="0"/>
              <a:t>，在列表末尾添加新元素</a:t>
            </a:r>
            <a:endParaRPr lang="en-US" altLang="zh-CN" dirty="0"/>
          </a:p>
          <a:p>
            <a:pPr lvl="2"/>
            <a:r>
              <a:rPr lang="en-US" altLang="zh-CN" dirty="0"/>
              <a:t>list1.insert(</a:t>
            </a:r>
            <a:r>
              <a:rPr lang="en-US" altLang="zh-CN" dirty="0" err="1"/>
              <a:t>i</a:t>
            </a:r>
            <a:r>
              <a:rPr lang="en-US" altLang="zh-CN" dirty="0"/>
              <a:t>, </a:t>
            </a:r>
            <a:r>
              <a:rPr lang="zh-CN" altLang="en-US" dirty="0"/>
              <a:t>新元素</a:t>
            </a:r>
            <a:r>
              <a:rPr lang="en-US" altLang="zh-CN" dirty="0"/>
              <a:t>)</a:t>
            </a:r>
            <a:r>
              <a:rPr lang="zh-CN" altLang="en-US" dirty="0"/>
              <a:t>，在列表指定位置</a:t>
            </a:r>
            <a:r>
              <a:rPr lang="en-US" altLang="zh-CN" dirty="0" err="1"/>
              <a:t>i</a:t>
            </a:r>
            <a:r>
              <a:rPr lang="zh-CN" altLang="en-US" dirty="0"/>
              <a:t>添加新元素</a:t>
            </a:r>
            <a:endParaRPr lang="en-US" altLang="zh-CN" dirty="0"/>
          </a:p>
          <a:p>
            <a:pPr lvl="1"/>
            <a:r>
              <a:rPr lang="zh-CN" altLang="en-US" dirty="0"/>
              <a:t>删除</a:t>
            </a:r>
            <a:endParaRPr lang="en-US" altLang="zh-CN" dirty="0"/>
          </a:p>
          <a:p>
            <a:pPr lvl="2"/>
            <a:r>
              <a:rPr lang="en-US" altLang="zh-CN" dirty="0"/>
              <a:t>list1.pop()</a:t>
            </a:r>
            <a:r>
              <a:rPr lang="zh-CN" altLang="en-US" dirty="0"/>
              <a:t>，删除列表末尾的元素</a:t>
            </a:r>
            <a:endParaRPr lang="en-US" altLang="zh-CN" dirty="0"/>
          </a:p>
          <a:p>
            <a:pPr lvl="2"/>
            <a:r>
              <a:rPr lang="en-US" altLang="zh-CN" dirty="0"/>
              <a:t>list1.pop(</a:t>
            </a:r>
            <a:r>
              <a:rPr lang="en-US" altLang="zh-CN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，删除列表位置</a:t>
            </a:r>
            <a:r>
              <a:rPr lang="en-US" altLang="zh-CN" dirty="0" err="1"/>
              <a:t>i</a:t>
            </a:r>
            <a:r>
              <a:rPr lang="zh-CN" altLang="en-US" dirty="0"/>
              <a:t>的元素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34442" y="1768839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[]</a:t>
            </a:r>
            <a:r>
              <a:rPr lang="zh-CN" altLang="en-US" sz="2400" dirty="0"/>
              <a:t>改成</a:t>
            </a:r>
            <a:r>
              <a:rPr lang="en-US" altLang="zh-CN" sz="2400" dirty="0"/>
              <a:t>()</a:t>
            </a:r>
            <a:r>
              <a:rPr lang="zh-CN" altLang="en-US" sz="2400" dirty="0"/>
              <a:t>就是元组</a:t>
            </a:r>
          </a:p>
        </p:txBody>
      </p:sp>
    </p:spTree>
    <p:extLst>
      <p:ext uri="{BB962C8B-B14F-4D97-AF65-F5344CB8AC3E}">
        <p14:creationId xmlns:p14="http://schemas.microsoft.com/office/powerpoint/2010/main" val="1482871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基础语法：数据结构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字典</a:t>
            </a:r>
            <a:endParaRPr lang="en-US" altLang="zh-CN" dirty="0"/>
          </a:p>
          <a:p>
            <a:pPr lvl="1"/>
            <a:r>
              <a:rPr lang="zh-CN" altLang="en-US" dirty="0"/>
              <a:t>键值对在字典中以这样的方式标记：</a:t>
            </a:r>
            <a:r>
              <a:rPr lang="en-US" altLang="zh-CN" dirty="0"/>
              <a:t>d = key1 : value1, key2 : value2</a:t>
            </a:r>
          </a:p>
          <a:p>
            <a:pPr lvl="1"/>
            <a:r>
              <a:rPr lang="en-US" altLang="zh-CN" dirty="0" err="1"/>
              <a:t>dict</a:t>
            </a:r>
            <a:r>
              <a:rPr lang="en-US" altLang="zh-CN" dirty="0"/>
              <a:t> = {'a': 1, 'b': 2, 'c': '3'}</a:t>
            </a:r>
          </a:p>
          <a:p>
            <a:pPr lvl="1"/>
            <a:r>
              <a:rPr lang="zh-CN" altLang="en-US" dirty="0"/>
              <a:t>值可以取任何数据类型，如字符串，数字，列表，字典等，同一个字典中的类型可以不同</a:t>
            </a:r>
            <a:endParaRPr lang="en-US" altLang="zh-CN" dirty="0"/>
          </a:p>
          <a:p>
            <a:pPr lvl="1"/>
            <a:r>
              <a:rPr lang="zh-CN" altLang="en-US" dirty="0"/>
              <a:t>键也可以取任何数据类型，除了列表和字典，同一个字典中的类型可以不同</a:t>
            </a:r>
            <a:endParaRPr lang="en-US" altLang="zh-CN" dirty="0"/>
          </a:p>
          <a:p>
            <a:pPr lvl="1"/>
            <a:r>
              <a:rPr lang="zh-CN" altLang="en-US" dirty="0"/>
              <a:t>访问字典里面的值：</a:t>
            </a:r>
            <a:r>
              <a:rPr lang="en-US" altLang="zh-CN" dirty="0" err="1"/>
              <a:t>dict</a:t>
            </a:r>
            <a:r>
              <a:rPr lang="en-US" altLang="zh-CN" dirty="0"/>
              <a:t>['a']</a:t>
            </a:r>
          </a:p>
          <a:p>
            <a:pPr lvl="1"/>
            <a:r>
              <a:rPr lang="zh-CN" altLang="en-US" dirty="0"/>
              <a:t>修改字典里面的值：</a:t>
            </a:r>
            <a:r>
              <a:rPr lang="en-US" altLang="zh-CN" dirty="0" err="1"/>
              <a:t>dict</a:t>
            </a:r>
            <a:r>
              <a:rPr lang="en-US" altLang="zh-CN" dirty="0"/>
              <a:t>['a']=5</a:t>
            </a:r>
          </a:p>
          <a:p>
            <a:pPr lvl="1"/>
            <a:r>
              <a:rPr lang="zh-CN" altLang="en-US" dirty="0"/>
              <a:t>删除某个元素：</a:t>
            </a:r>
            <a:r>
              <a:rPr lang="en-US" altLang="zh-CN" dirty="0"/>
              <a:t>del </a:t>
            </a:r>
            <a:r>
              <a:rPr lang="en-US" altLang="zh-CN" dirty="0" err="1"/>
              <a:t>dict</a:t>
            </a:r>
            <a:r>
              <a:rPr lang="en-US" altLang="zh-CN" dirty="0"/>
              <a:t>['a']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84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基础语法：程序结构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逻辑行和物理行</a:t>
            </a:r>
            <a:endParaRPr lang="en-US" altLang="zh-CN" dirty="0"/>
          </a:p>
          <a:p>
            <a:pPr lvl="1"/>
            <a:r>
              <a:rPr lang="zh-CN" altLang="en-US" dirty="0"/>
              <a:t>物理行是你在编写程序时所看见的</a:t>
            </a:r>
            <a:endParaRPr lang="en-US" altLang="zh-CN" dirty="0"/>
          </a:p>
          <a:p>
            <a:pPr lvl="1"/>
            <a:r>
              <a:rPr lang="zh-CN" altLang="en-US" dirty="0"/>
              <a:t>逻辑行是</a:t>
            </a:r>
            <a:r>
              <a:rPr lang="en-US" altLang="zh-CN" dirty="0"/>
              <a:t>Python </a:t>
            </a:r>
            <a:r>
              <a:rPr lang="zh-CN" altLang="en-US" dirty="0"/>
              <a:t>看见的单个语句，如</a:t>
            </a:r>
            <a:r>
              <a:rPr lang="en-US" altLang="zh-CN" dirty="0"/>
              <a:t>print(‘Hello World’)</a:t>
            </a:r>
          </a:p>
          <a:p>
            <a:pPr lvl="1"/>
            <a:r>
              <a:rPr lang="zh-CN" altLang="en-US" dirty="0"/>
              <a:t>默认地，</a:t>
            </a:r>
            <a:r>
              <a:rPr lang="en-US" altLang="zh-CN" dirty="0"/>
              <a:t>Python </a:t>
            </a:r>
            <a:r>
              <a:rPr lang="zh-CN" altLang="en-US" dirty="0"/>
              <a:t>希望每行都只使用一个语句，这样使得代码更加易读。</a:t>
            </a:r>
            <a:endParaRPr lang="en-US" altLang="zh-CN" dirty="0"/>
          </a:p>
          <a:p>
            <a:pPr lvl="1"/>
            <a:r>
              <a:rPr lang="zh-CN" altLang="en-US" dirty="0"/>
              <a:t>如果想要在一个物理行中使用多于一个逻辑行，那么需要使用分号（</a:t>
            </a:r>
            <a:r>
              <a:rPr lang="en-US" altLang="zh-CN" dirty="0"/>
              <a:t>;</a:t>
            </a:r>
            <a:r>
              <a:rPr lang="zh-CN" altLang="en-US" dirty="0"/>
              <a:t>）来特别地标明这种用法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9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基础语法：程序结构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缩进</a:t>
            </a:r>
            <a:endParaRPr lang="en-US" altLang="zh-CN" dirty="0"/>
          </a:p>
          <a:p>
            <a:pPr lvl="1"/>
            <a:r>
              <a:rPr lang="en-US" altLang="zh-CN" dirty="0"/>
              <a:t>Python</a:t>
            </a:r>
            <a:r>
              <a:rPr lang="zh-CN" altLang="en-US" dirty="0"/>
              <a:t>中每行开头的空白都很重要，称之为缩进</a:t>
            </a:r>
            <a:endParaRPr lang="en-US" altLang="zh-CN" dirty="0"/>
          </a:p>
          <a:p>
            <a:pPr lvl="1"/>
            <a:r>
              <a:rPr lang="zh-CN" altLang="en-US" dirty="0"/>
              <a:t>行首的空白（空格键和制表符）决定逻辑行缩进的层次，从而来决定语句分组</a:t>
            </a:r>
            <a:endParaRPr lang="en-US" altLang="zh-CN" dirty="0"/>
          </a:p>
          <a:p>
            <a:pPr lvl="1"/>
            <a:r>
              <a:rPr lang="zh-CN" altLang="en-US" dirty="0"/>
              <a:t>同一层次的语句必须有相同的缩进，每一组这样的语句称为一个块</a:t>
            </a:r>
            <a:endParaRPr lang="en-US" altLang="zh-CN" dirty="0"/>
          </a:p>
          <a:p>
            <a:pPr lvl="1"/>
            <a:r>
              <a:rPr lang="zh-CN" altLang="en-US" dirty="0"/>
              <a:t>错误的缩进会引发错误</a:t>
            </a:r>
            <a:endParaRPr lang="en-US" altLang="zh-CN" dirty="0"/>
          </a:p>
          <a:p>
            <a:pPr lvl="1"/>
            <a:r>
              <a:rPr lang="zh-CN" altLang="en-US" dirty="0"/>
              <a:t>注意：在同一个代码文件中，缩进所用的符号和符号的数量必须一致！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0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基础语法：程序结构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7" y="1196975"/>
            <a:ext cx="5761564" cy="5111750"/>
          </a:xfrm>
        </p:spPr>
        <p:txBody>
          <a:bodyPr/>
          <a:lstStyle/>
          <a:p>
            <a:r>
              <a:rPr lang="zh-CN" altLang="en-US" dirty="0"/>
              <a:t>注释</a:t>
            </a:r>
            <a:endParaRPr lang="en-US" altLang="zh-CN" dirty="0"/>
          </a:p>
          <a:p>
            <a:pPr lvl="1"/>
            <a:r>
              <a:rPr lang="zh-CN" altLang="en-US" dirty="0"/>
              <a:t>单行注释：</a:t>
            </a:r>
            <a:r>
              <a:rPr lang="en-US" altLang="zh-CN" dirty="0"/>
              <a:t>#</a:t>
            </a:r>
          </a:p>
          <a:p>
            <a:pPr lvl="1"/>
            <a:r>
              <a:rPr lang="zh-CN" altLang="en-US" dirty="0"/>
              <a:t>多行注释：三对单引号（</a:t>
            </a:r>
            <a:r>
              <a:rPr lang="en-US" altLang="zh-CN" dirty="0"/>
              <a:t>’’’</a:t>
            </a:r>
            <a:r>
              <a:rPr lang="zh-CN" altLang="en-US" dirty="0"/>
              <a:t>注释内容</a:t>
            </a:r>
            <a:r>
              <a:rPr lang="en-US" altLang="zh-CN" dirty="0"/>
              <a:t>’’’</a:t>
            </a:r>
            <a:r>
              <a:rPr lang="zh-CN" altLang="en-US" dirty="0"/>
              <a:t>）或者双引号（</a:t>
            </a:r>
            <a:r>
              <a:rPr lang="en-US" altLang="zh-CN" dirty="0"/>
              <a:t>”””</a:t>
            </a:r>
            <a:r>
              <a:rPr lang="zh-CN" altLang="en-US" dirty="0"/>
              <a:t>注释内容</a:t>
            </a:r>
            <a:r>
              <a:rPr lang="en-US" altLang="zh-CN" dirty="0"/>
              <a:t>”””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为什么需要注释？</a:t>
            </a:r>
            <a:endParaRPr lang="en-US" altLang="zh-CN" dirty="0"/>
          </a:p>
          <a:p>
            <a:pPr lvl="2"/>
            <a:r>
              <a:rPr lang="zh-CN" altLang="en-US" dirty="0"/>
              <a:t>与人方便于己方便：准确告诉代码的阅读者这段代码的目的、功能、细节等必要信息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50BFE08-F0C7-47E6-8D2F-DB6BCD747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38" y="1456267"/>
            <a:ext cx="6061144" cy="44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9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基础语法：控制流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主要有</a:t>
            </a:r>
            <a:r>
              <a:rPr lang="en-US" altLang="zh-CN" dirty="0"/>
              <a:t>if</a:t>
            </a:r>
            <a:r>
              <a:rPr lang="zh-CN" altLang="en-US" dirty="0"/>
              <a:t>，</a:t>
            </a:r>
            <a:r>
              <a:rPr lang="en-US" altLang="zh-CN" dirty="0"/>
              <a:t>for</a:t>
            </a:r>
            <a:r>
              <a:rPr lang="zh-CN" altLang="en-US" dirty="0"/>
              <a:t>，</a:t>
            </a:r>
            <a:r>
              <a:rPr lang="en-US" altLang="zh-CN" dirty="0"/>
              <a:t>while</a:t>
            </a:r>
            <a:r>
              <a:rPr lang="zh-CN" altLang="en-US" dirty="0"/>
              <a:t>三种</a:t>
            </a:r>
            <a:endParaRPr lang="en-US" altLang="zh-CN" dirty="0"/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是判断控制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29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13411" y="2223933"/>
            <a:ext cx="59651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if</a:t>
            </a:r>
            <a:r>
              <a:rPr lang="zh-CN" altLang="en-US" sz="2400" b="1" dirty="0"/>
              <a:t>完整结构：</a:t>
            </a:r>
            <a:endParaRPr lang="en-US" altLang="zh-CN" sz="2400" b="1" dirty="0"/>
          </a:p>
          <a:p>
            <a:pPr lvl="1"/>
            <a:r>
              <a:rPr lang="en-US" altLang="zh-CN" sz="2000" dirty="0"/>
              <a:t>if </a:t>
            </a:r>
            <a:r>
              <a:rPr lang="zh-CN" altLang="en-US" sz="2000" dirty="0"/>
              <a:t>条件</a:t>
            </a:r>
            <a:r>
              <a:rPr lang="en-US" altLang="zh-CN" sz="2000" dirty="0"/>
              <a:t>1:</a:t>
            </a:r>
          </a:p>
          <a:p>
            <a:pPr lvl="1"/>
            <a:r>
              <a:rPr lang="zh-CN" altLang="en-US" sz="2000" dirty="0"/>
              <a:t>    </a:t>
            </a:r>
            <a:r>
              <a:rPr lang="en-US" altLang="zh-CN" sz="2000" dirty="0"/>
              <a:t>#</a:t>
            </a:r>
            <a:r>
              <a:rPr lang="zh-CN" altLang="en-US" sz="2000" dirty="0"/>
              <a:t>满足条件</a:t>
            </a:r>
            <a:r>
              <a:rPr lang="en-US" altLang="zh-CN" sz="2000" dirty="0"/>
              <a:t>1</a:t>
            </a:r>
            <a:r>
              <a:rPr lang="zh-CN" altLang="en-US" sz="2000" dirty="0"/>
              <a:t>则执行语句块</a:t>
            </a:r>
            <a:r>
              <a:rPr lang="en-US" altLang="zh-CN" sz="2000" dirty="0"/>
              <a:t>1</a:t>
            </a:r>
          </a:p>
          <a:p>
            <a:pPr lvl="1"/>
            <a:r>
              <a:rPr lang="en-US" altLang="zh-CN" sz="2000" dirty="0"/>
              <a:t>    </a:t>
            </a:r>
            <a:r>
              <a:rPr lang="zh-CN" altLang="en-US" sz="2000" dirty="0"/>
              <a:t>语句块</a:t>
            </a:r>
            <a:r>
              <a:rPr lang="en-US" altLang="zh-CN" sz="2000" dirty="0"/>
              <a:t>1</a:t>
            </a:r>
          </a:p>
          <a:p>
            <a:pPr lvl="1"/>
            <a:r>
              <a:rPr lang="en-US" altLang="zh-CN" sz="2000" dirty="0" err="1"/>
              <a:t>elif</a:t>
            </a:r>
            <a:r>
              <a:rPr lang="en-US" altLang="zh-CN" sz="2000" dirty="0"/>
              <a:t> </a:t>
            </a:r>
            <a:r>
              <a:rPr lang="zh-CN" altLang="en-US" sz="2000" dirty="0"/>
              <a:t>条件</a:t>
            </a:r>
            <a:r>
              <a:rPr lang="en-US" altLang="zh-CN" sz="2000" dirty="0"/>
              <a:t>2:</a:t>
            </a:r>
          </a:p>
          <a:p>
            <a:pPr lvl="1"/>
            <a:r>
              <a:rPr lang="zh-CN" altLang="en-US" sz="2000" dirty="0"/>
              <a:t>    </a:t>
            </a:r>
            <a:r>
              <a:rPr lang="en-US" altLang="zh-CN" sz="2000" dirty="0"/>
              <a:t>#</a:t>
            </a:r>
            <a:r>
              <a:rPr lang="zh-CN" altLang="en-US" sz="2000" dirty="0"/>
              <a:t>不满足条件</a:t>
            </a:r>
            <a:r>
              <a:rPr lang="en-US" altLang="zh-CN" sz="2000" dirty="0"/>
              <a:t>1</a:t>
            </a:r>
            <a:r>
              <a:rPr lang="zh-CN" altLang="en-US" sz="2000" dirty="0"/>
              <a:t>且满足条件</a:t>
            </a:r>
            <a:r>
              <a:rPr lang="en-US" altLang="zh-CN" sz="2000" dirty="0"/>
              <a:t>2</a:t>
            </a:r>
            <a:r>
              <a:rPr lang="zh-CN" altLang="en-US" sz="2000" dirty="0"/>
              <a:t>则执行语句块</a:t>
            </a:r>
            <a:r>
              <a:rPr lang="en-US" altLang="zh-CN" sz="2000" dirty="0"/>
              <a:t>2</a:t>
            </a:r>
          </a:p>
          <a:p>
            <a:pPr lvl="1"/>
            <a:r>
              <a:rPr lang="en-US" altLang="zh-CN" sz="2000" dirty="0"/>
              <a:t>    #</a:t>
            </a:r>
            <a:r>
              <a:rPr lang="en-US" altLang="zh-CN" sz="2000" dirty="0" err="1"/>
              <a:t>elif</a:t>
            </a:r>
            <a:r>
              <a:rPr lang="zh-CN" altLang="en-US" sz="2000" dirty="0"/>
              <a:t>可以出现任意多次，也可以不出现</a:t>
            </a:r>
            <a:endParaRPr lang="en-US" altLang="zh-CN" sz="2000" dirty="0"/>
          </a:p>
          <a:p>
            <a:pPr lvl="1"/>
            <a:r>
              <a:rPr lang="en-US" altLang="zh-CN" sz="2000" dirty="0"/>
              <a:t>    </a:t>
            </a:r>
            <a:r>
              <a:rPr lang="zh-CN" altLang="en-US" sz="2000" dirty="0"/>
              <a:t>语句块</a:t>
            </a:r>
            <a:r>
              <a:rPr lang="en-US" altLang="zh-CN" sz="2000" dirty="0"/>
              <a:t>2</a:t>
            </a:r>
          </a:p>
          <a:p>
            <a:pPr lvl="1"/>
            <a:r>
              <a:rPr lang="en-US" altLang="zh-CN" sz="2000" dirty="0"/>
              <a:t>else:</a:t>
            </a:r>
          </a:p>
          <a:p>
            <a:pPr lvl="1"/>
            <a:r>
              <a:rPr lang="zh-CN" altLang="en-US" sz="2000" dirty="0"/>
              <a:t>    </a:t>
            </a:r>
            <a:r>
              <a:rPr lang="en-US" altLang="zh-CN" sz="2000" dirty="0"/>
              <a:t>#</a:t>
            </a:r>
            <a:r>
              <a:rPr lang="zh-CN" altLang="en-US" sz="2000" dirty="0"/>
              <a:t>条件</a:t>
            </a: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2</a:t>
            </a:r>
            <a:r>
              <a:rPr lang="zh-CN" altLang="en-US" sz="2000" dirty="0"/>
              <a:t>均不满足则执行语句块</a:t>
            </a:r>
            <a:r>
              <a:rPr lang="en-US" altLang="zh-CN" sz="2000" dirty="0"/>
              <a:t>3</a:t>
            </a:r>
          </a:p>
          <a:p>
            <a:pPr lvl="1"/>
            <a:r>
              <a:rPr lang="en-US" altLang="zh-CN" sz="2000" dirty="0"/>
              <a:t>    #else</a:t>
            </a:r>
            <a:r>
              <a:rPr lang="zh-CN" altLang="en-US" sz="2000" dirty="0"/>
              <a:t>最多只能出现一次，可以不出现</a:t>
            </a:r>
            <a:endParaRPr lang="en-US" altLang="zh-CN" sz="2000" dirty="0"/>
          </a:p>
          <a:p>
            <a:pPr lvl="1"/>
            <a:r>
              <a:rPr lang="en-US" altLang="zh-CN" sz="2000" dirty="0"/>
              <a:t>    </a:t>
            </a:r>
            <a:r>
              <a:rPr lang="zh-CN" altLang="en-US" sz="2000" dirty="0"/>
              <a:t>语句块</a:t>
            </a:r>
            <a:r>
              <a:rPr lang="en-US" altLang="zh-CN" sz="2000" dirty="0"/>
              <a:t>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275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关于计算机编程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我们为什么要学习计算机编程？</a:t>
            </a:r>
            <a:endParaRPr lang="en-US" altLang="zh-CN" dirty="0"/>
          </a:p>
          <a:p>
            <a:pPr lvl="1"/>
            <a:r>
              <a:rPr lang="zh-CN" altLang="en-US" dirty="0"/>
              <a:t>处理数据而言，</a:t>
            </a:r>
            <a:r>
              <a:rPr lang="en-US" altLang="zh-CN" dirty="0"/>
              <a:t>Excel</a:t>
            </a:r>
            <a:r>
              <a:rPr lang="zh-CN" altLang="en-US" dirty="0"/>
              <a:t>已经足够强大</a:t>
            </a:r>
            <a:endParaRPr lang="en-US" altLang="zh-CN" dirty="0"/>
          </a:p>
          <a:p>
            <a:pPr lvl="1"/>
            <a:r>
              <a:rPr lang="zh-CN" altLang="en-US" dirty="0"/>
              <a:t>确实如此吗？</a:t>
            </a:r>
            <a:endParaRPr lang="en-US" altLang="zh-CN" dirty="0"/>
          </a:p>
          <a:p>
            <a:pPr lvl="2"/>
            <a:r>
              <a:rPr lang="zh-CN" altLang="en-US" dirty="0"/>
              <a:t>你甚至可能都无法打开文件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48" y="1196975"/>
            <a:ext cx="4292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48" y="1216071"/>
            <a:ext cx="4292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86" y="3095333"/>
            <a:ext cx="3977197" cy="26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基础语法：控制流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主要有</a:t>
            </a:r>
            <a:r>
              <a:rPr lang="en-US" altLang="zh-CN" dirty="0"/>
              <a:t>if</a:t>
            </a:r>
            <a:r>
              <a:rPr lang="zh-CN" altLang="en-US" dirty="0"/>
              <a:t>，</a:t>
            </a:r>
            <a:r>
              <a:rPr lang="en-US" altLang="zh-CN" dirty="0"/>
              <a:t>for</a:t>
            </a:r>
            <a:r>
              <a:rPr lang="zh-CN" altLang="en-US" dirty="0"/>
              <a:t>，</a:t>
            </a:r>
            <a:r>
              <a:rPr lang="en-US" altLang="zh-CN" dirty="0"/>
              <a:t>while</a:t>
            </a:r>
            <a:r>
              <a:rPr lang="zh-CN" altLang="en-US" dirty="0"/>
              <a:t>三种</a:t>
            </a:r>
            <a:endParaRPr lang="en-US" altLang="zh-CN" dirty="0"/>
          </a:p>
          <a:p>
            <a:pPr lvl="1"/>
            <a:r>
              <a:rPr lang="en-US" altLang="zh-CN" dirty="0"/>
              <a:t>for</a:t>
            </a:r>
            <a:r>
              <a:rPr lang="zh-CN" altLang="en-US" dirty="0"/>
              <a:t>，</a:t>
            </a:r>
            <a:r>
              <a:rPr lang="en-US" altLang="zh-CN" dirty="0"/>
              <a:t>while</a:t>
            </a:r>
            <a:r>
              <a:rPr lang="zh-CN" altLang="en-US" dirty="0"/>
              <a:t>都是循环控制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3363" y="2298884"/>
            <a:ext cx="55026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while</a:t>
            </a:r>
            <a:r>
              <a:rPr lang="zh-CN" altLang="en-US" sz="2400" b="1" dirty="0"/>
              <a:t>完整结构：</a:t>
            </a:r>
            <a:endParaRPr lang="en-US" altLang="zh-CN" sz="2400" b="1" dirty="0"/>
          </a:p>
          <a:p>
            <a:pPr lvl="1"/>
            <a:r>
              <a:rPr lang="en-US" altLang="zh-CN" sz="2000" dirty="0"/>
              <a:t>while </a:t>
            </a:r>
            <a:r>
              <a:rPr lang="zh-CN" altLang="en-US" sz="2000" dirty="0"/>
              <a:t>条件</a:t>
            </a:r>
            <a:r>
              <a:rPr lang="en-US" altLang="zh-CN" sz="2000" dirty="0"/>
              <a:t>:</a:t>
            </a:r>
          </a:p>
          <a:p>
            <a:pPr lvl="1"/>
            <a:r>
              <a:rPr lang="zh-CN" altLang="en-US" sz="2000" dirty="0"/>
              <a:t>    </a:t>
            </a:r>
            <a:r>
              <a:rPr lang="en-US" altLang="zh-CN" sz="2000" dirty="0"/>
              <a:t>#</a:t>
            </a:r>
            <a:r>
              <a:rPr lang="zh-CN" altLang="en-US" sz="2000" dirty="0"/>
              <a:t>满足条件则执行语句块</a:t>
            </a:r>
            <a:r>
              <a:rPr lang="en-US" altLang="zh-CN" sz="2000" dirty="0"/>
              <a:t>1</a:t>
            </a:r>
          </a:p>
          <a:p>
            <a:pPr lvl="1"/>
            <a:r>
              <a:rPr lang="en-US" altLang="zh-CN" sz="2000" dirty="0"/>
              <a:t>    </a:t>
            </a:r>
            <a:r>
              <a:rPr lang="zh-CN" altLang="en-US" sz="2000" dirty="0"/>
              <a:t>语句块</a:t>
            </a:r>
            <a:r>
              <a:rPr lang="en-US" altLang="zh-CN" sz="2000" dirty="0"/>
              <a:t>1</a:t>
            </a:r>
          </a:p>
          <a:p>
            <a:pPr lvl="1"/>
            <a:r>
              <a:rPr lang="en-US" altLang="zh-CN" sz="2000" dirty="0"/>
              <a:t>    #</a:t>
            </a:r>
            <a:r>
              <a:rPr lang="zh-CN" altLang="en-US" sz="2000" dirty="0"/>
              <a:t>执行完语句块</a:t>
            </a:r>
            <a:r>
              <a:rPr lang="en-US" altLang="zh-CN" sz="2000" dirty="0"/>
              <a:t>1</a:t>
            </a:r>
            <a:r>
              <a:rPr lang="zh-CN" altLang="en-US" sz="2000" dirty="0"/>
              <a:t>后继续判断是否满足条件</a:t>
            </a:r>
            <a:endParaRPr lang="en-US" altLang="zh-CN" sz="2000" dirty="0"/>
          </a:p>
          <a:p>
            <a:pPr lvl="1"/>
            <a:r>
              <a:rPr lang="en-US" altLang="zh-CN" sz="2000" dirty="0"/>
              <a:t>else:</a:t>
            </a:r>
          </a:p>
          <a:p>
            <a:pPr lvl="1"/>
            <a:r>
              <a:rPr lang="zh-CN" altLang="en-US" sz="2000" dirty="0"/>
              <a:t>    </a:t>
            </a:r>
            <a:r>
              <a:rPr lang="en-US" altLang="zh-CN" sz="2000" dirty="0"/>
              <a:t>#</a:t>
            </a:r>
            <a:r>
              <a:rPr lang="zh-CN" altLang="en-US" sz="2000" dirty="0"/>
              <a:t>条件不满足则执行语句块</a:t>
            </a:r>
            <a:r>
              <a:rPr lang="en-US" altLang="zh-CN" sz="2000" dirty="0"/>
              <a:t>2</a:t>
            </a:r>
          </a:p>
          <a:p>
            <a:pPr lvl="1"/>
            <a:r>
              <a:rPr lang="en-US" altLang="zh-CN" sz="2000" dirty="0"/>
              <a:t>    #else</a:t>
            </a:r>
            <a:r>
              <a:rPr lang="zh-CN" altLang="en-US" sz="2000" dirty="0"/>
              <a:t>最多只能出现一次，可以不出现</a:t>
            </a:r>
            <a:endParaRPr lang="en-US" altLang="zh-CN" sz="2000" dirty="0"/>
          </a:p>
          <a:p>
            <a:pPr lvl="1"/>
            <a:r>
              <a:rPr lang="en-US" altLang="zh-CN" sz="2000" dirty="0"/>
              <a:t>    </a:t>
            </a:r>
            <a:r>
              <a:rPr lang="zh-CN" altLang="en-US" sz="2000" dirty="0"/>
              <a:t>语句块</a:t>
            </a:r>
            <a:r>
              <a:rPr lang="en-US" altLang="zh-CN" sz="2000" dirty="0"/>
              <a:t>2</a:t>
            </a:r>
          </a:p>
          <a:p>
            <a:pPr lvl="1"/>
            <a:r>
              <a:rPr lang="en-US" altLang="zh-CN" sz="2000" dirty="0"/>
              <a:t>    #</a:t>
            </a:r>
            <a:r>
              <a:rPr lang="zh-CN" altLang="en-US" sz="2000" dirty="0"/>
              <a:t>执行完语句块</a:t>
            </a:r>
            <a:r>
              <a:rPr lang="en-US" altLang="zh-CN" sz="2000" dirty="0"/>
              <a:t>2</a:t>
            </a:r>
            <a:r>
              <a:rPr lang="zh-CN" altLang="en-US" sz="2000" dirty="0"/>
              <a:t>后退出循环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96069" y="2154427"/>
            <a:ext cx="59651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for</a:t>
            </a:r>
            <a:r>
              <a:rPr lang="zh-CN" altLang="en-US" sz="2400" b="1" dirty="0"/>
              <a:t>完整结构：</a:t>
            </a:r>
            <a:endParaRPr lang="en-US" altLang="zh-CN" sz="2400" b="1" dirty="0"/>
          </a:p>
          <a:p>
            <a:pPr lvl="1"/>
            <a:r>
              <a:rPr lang="en-US" altLang="zh-CN" sz="2000" dirty="0"/>
              <a:t>for </a:t>
            </a:r>
            <a:r>
              <a:rPr lang="zh-CN" altLang="en-US" sz="2000" dirty="0"/>
              <a:t>一个序列</a:t>
            </a:r>
            <a:r>
              <a:rPr lang="en-US" altLang="zh-CN" sz="2000" dirty="0"/>
              <a:t>:</a:t>
            </a:r>
          </a:p>
          <a:p>
            <a:pPr lvl="1"/>
            <a:r>
              <a:rPr lang="zh-CN" altLang="en-US" sz="2000" dirty="0"/>
              <a:t>    </a:t>
            </a:r>
            <a:r>
              <a:rPr lang="en-US" altLang="zh-CN" sz="2000" dirty="0"/>
              <a:t>#</a:t>
            </a:r>
            <a:r>
              <a:rPr lang="zh-CN" altLang="en-US" sz="2000" dirty="0"/>
              <a:t>依次调用序列中的值并执行语句块</a:t>
            </a:r>
            <a:r>
              <a:rPr lang="en-US" altLang="zh-CN" sz="2000" dirty="0"/>
              <a:t>1</a:t>
            </a:r>
          </a:p>
          <a:p>
            <a:pPr lvl="1"/>
            <a:r>
              <a:rPr lang="en-US" altLang="zh-CN" sz="2000" dirty="0"/>
              <a:t>    </a:t>
            </a:r>
            <a:r>
              <a:rPr lang="zh-CN" altLang="en-US" sz="2000" dirty="0"/>
              <a:t>语句块</a:t>
            </a:r>
            <a:r>
              <a:rPr lang="en-US" altLang="zh-CN" sz="2000" dirty="0"/>
              <a:t>1</a:t>
            </a:r>
          </a:p>
          <a:p>
            <a:pPr lvl="1"/>
            <a:r>
              <a:rPr lang="en-US" altLang="zh-CN" sz="2000" dirty="0"/>
              <a:t>else:</a:t>
            </a:r>
          </a:p>
          <a:p>
            <a:pPr lvl="1"/>
            <a:r>
              <a:rPr lang="zh-CN" altLang="en-US" sz="2000" dirty="0"/>
              <a:t>    </a:t>
            </a:r>
            <a:r>
              <a:rPr lang="en-US" altLang="zh-CN" sz="2000" dirty="0"/>
              <a:t>#</a:t>
            </a:r>
            <a:r>
              <a:rPr lang="zh-CN" altLang="en-US" sz="2000" dirty="0"/>
              <a:t>序列中的值调用完毕则执行语句块</a:t>
            </a:r>
            <a:r>
              <a:rPr lang="en-US" altLang="zh-CN" sz="2000" dirty="0"/>
              <a:t>2</a:t>
            </a:r>
          </a:p>
          <a:p>
            <a:pPr lvl="1"/>
            <a:r>
              <a:rPr lang="en-US" altLang="zh-CN" sz="2000" dirty="0"/>
              <a:t>    #else</a:t>
            </a:r>
            <a:r>
              <a:rPr lang="zh-CN" altLang="en-US" sz="2000" dirty="0"/>
              <a:t>最多只能出现一次，可以不出现</a:t>
            </a:r>
            <a:endParaRPr lang="en-US" altLang="zh-CN" sz="2000" dirty="0"/>
          </a:p>
          <a:p>
            <a:pPr lvl="1"/>
            <a:r>
              <a:rPr lang="en-US" altLang="zh-CN" sz="2000" dirty="0"/>
              <a:t>    </a:t>
            </a:r>
            <a:r>
              <a:rPr lang="zh-CN" altLang="en-US" sz="2000" dirty="0"/>
              <a:t>语句块</a:t>
            </a:r>
            <a:r>
              <a:rPr lang="en-US" altLang="zh-CN" sz="2000" dirty="0"/>
              <a:t>2</a:t>
            </a:r>
          </a:p>
          <a:p>
            <a:pPr lvl="1"/>
            <a:r>
              <a:rPr lang="en-US" altLang="zh-CN" sz="2000" dirty="0"/>
              <a:t>    #</a:t>
            </a:r>
            <a:r>
              <a:rPr lang="zh-CN" altLang="en-US" sz="2000" dirty="0"/>
              <a:t>执行完语句块</a:t>
            </a:r>
            <a:r>
              <a:rPr lang="en-US" altLang="zh-CN" sz="2000" dirty="0"/>
              <a:t>2</a:t>
            </a:r>
            <a:r>
              <a:rPr lang="zh-CN" altLang="en-US" sz="2000" dirty="0"/>
              <a:t>后退出循环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73441" y="5385395"/>
            <a:ext cx="6987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break</a:t>
            </a:r>
            <a:r>
              <a:rPr lang="zh-CN" altLang="en-US" b="1" dirty="0"/>
              <a:t>和</a:t>
            </a:r>
            <a:r>
              <a:rPr lang="en-US" altLang="zh-CN" b="1" dirty="0"/>
              <a:t>continue</a:t>
            </a:r>
            <a:r>
              <a:rPr lang="zh-CN" altLang="en-US" b="1" dirty="0"/>
              <a:t>语句：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break</a:t>
            </a:r>
            <a:r>
              <a:rPr lang="zh-CN" altLang="en-US" dirty="0"/>
              <a:t>跳过语句块中剩下的语句并停止循环（不执行</a:t>
            </a:r>
            <a:r>
              <a:rPr lang="en-US" altLang="zh-CN" dirty="0"/>
              <a:t>else</a:t>
            </a:r>
            <a:r>
              <a:rPr lang="zh-CN" altLang="en-US" dirty="0"/>
              <a:t>语句块）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continue</a:t>
            </a:r>
            <a:r>
              <a:rPr lang="zh-CN" altLang="en-US" dirty="0"/>
              <a:t>跳过语句块中剩下的语句并执行下一个循环</a:t>
            </a:r>
          </a:p>
        </p:txBody>
      </p:sp>
      <p:sp>
        <p:nvSpPr>
          <p:cNvPr id="10" name="矩形标注 9"/>
          <p:cNvSpPr/>
          <p:nvPr/>
        </p:nvSpPr>
        <p:spPr bwMode="auto">
          <a:xfrm>
            <a:off x="8302267" y="1459407"/>
            <a:ext cx="3455367" cy="890177"/>
          </a:xfrm>
          <a:prstGeom prst="wedgeRectCallout">
            <a:avLst>
              <a:gd name="adj1" fmla="val -62661"/>
              <a:gd name="adj2" fmla="val 847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latin typeface="Tahoma" pitchFamily="34" charset="0"/>
              </a:rPr>
              <a:t>for i in range(</a:t>
            </a:r>
            <a:r>
              <a:rPr lang="zh-CN" altLang="en-US" sz="1400" dirty="0">
                <a:latin typeface="Tahoma" pitchFamily="34" charset="0"/>
              </a:rPr>
              <a:t>开始值，结束值，步长</a:t>
            </a:r>
            <a:r>
              <a:rPr lang="en-US" altLang="zh-CN" sz="1400" dirty="0">
                <a:latin typeface="Tahoma" pitchFamily="34" charset="0"/>
              </a:rPr>
              <a:t>)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开始值可省略，默认为</a:t>
            </a:r>
            <a:r>
              <a:rPr lang="en-US" altLang="zh-CN" sz="1400" dirty="0">
                <a:latin typeface="Tahoma" pitchFamily="34" charset="0"/>
              </a:rPr>
              <a:t>0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1400" dirty="0">
                <a:latin typeface="Tahoma" pitchFamily="34" charset="0"/>
              </a:rPr>
              <a:t>步长可省略，默认为</a:t>
            </a:r>
            <a:r>
              <a:rPr lang="en-US" altLang="zh-CN" sz="1400" dirty="0">
                <a:latin typeface="Tahoma" pitchFamily="34" charset="0"/>
              </a:rPr>
              <a:t>1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8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基础语法：函数（方法）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函数是重用的程序段</a:t>
            </a:r>
            <a:endParaRPr lang="en-US" altLang="zh-CN" dirty="0"/>
          </a:p>
          <a:p>
            <a:r>
              <a:rPr lang="zh-CN" altLang="en-US" dirty="0"/>
              <a:t>它们允许你给一个语句块一个名称，然后你用这个名字可以在你的程序的任何地方，任意多次地运行这个语句块，这被称为</a:t>
            </a:r>
            <a:r>
              <a:rPr lang="zh-CN" altLang="en-US" b="1" dirty="0"/>
              <a:t>调用函数</a:t>
            </a:r>
            <a:endParaRPr lang="en-US" altLang="zh-CN" b="1" dirty="0"/>
          </a:p>
          <a:p>
            <a:pPr lvl="1"/>
            <a:r>
              <a:rPr lang="zh-CN" altLang="en-US" dirty="0"/>
              <a:t>函数用关键字</a:t>
            </a:r>
            <a:r>
              <a:rPr lang="en-US" altLang="zh-CN" dirty="0" err="1"/>
              <a:t>def</a:t>
            </a:r>
            <a:r>
              <a:rPr lang="en-US" altLang="zh-CN" dirty="0"/>
              <a:t> </a:t>
            </a:r>
            <a:r>
              <a:rPr lang="zh-CN" altLang="en-US" dirty="0"/>
              <a:t>来定义</a:t>
            </a:r>
            <a:endParaRPr lang="en-US" altLang="zh-CN" dirty="0"/>
          </a:p>
          <a:p>
            <a:pPr lvl="1"/>
            <a:r>
              <a:rPr lang="en-US" altLang="zh-CN" dirty="0" err="1"/>
              <a:t>def</a:t>
            </a:r>
            <a:r>
              <a:rPr lang="en-US" altLang="zh-CN" dirty="0"/>
              <a:t> </a:t>
            </a:r>
            <a:r>
              <a:rPr lang="zh-CN" altLang="en-US" dirty="0"/>
              <a:t>关键字后跟一个函数的标识符名称，然后跟一对圆括号</a:t>
            </a:r>
            <a:endParaRPr lang="en-US" altLang="zh-CN" dirty="0"/>
          </a:p>
          <a:p>
            <a:pPr lvl="1"/>
            <a:r>
              <a:rPr lang="zh-CN" altLang="en-US" dirty="0"/>
              <a:t>圆括号之中可以包括一些变量名（即传入的参数），该行以冒号结尾</a:t>
            </a:r>
            <a:endParaRPr lang="en-US" altLang="zh-CN" dirty="0"/>
          </a:p>
          <a:p>
            <a:pPr lvl="1"/>
            <a:r>
              <a:rPr lang="zh-CN" altLang="en-US" dirty="0"/>
              <a:t>接下来是一块语句，它们是函数体</a:t>
            </a:r>
            <a:endParaRPr lang="en-US" altLang="zh-CN" dirty="0"/>
          </a:p>
          <a:p>
            <a:pPr lvl="1"/>
            <a:r>
              <a:rPr lang="zh-CN" altLang="en-US" dirty="0"/>
              <a:t>可以用</a:t>
            </a:r>
            <a:r>
              <a:rPr lang="en-US" altLang="zh-CN" dirty="0"/>
              <a:t>return</a:t>
            </a:r>
            <a:r>
              <a:rPr lang="zh-CN" altLang="en-US" dirty="0"/>
              <a:t>语句定义函数调用后的返回值</a:t>
            </a:r>
            <a:endParaRPr lang="en-US" altLang="zh-CN" dirty="0"/>
          </a:p>
          <a:p>
            <a:pPr lvl="1"/>
            <a:r>
              <a:rPr lang="en-US" altLang="zh-CN" dirty="0"/>
              <a:t>return</a:t>
            </a:r>
            <a:r>
              <a:rPr lang="zh-CN" altLang="en-US" dirty="0"/>
              <a:t>可以有多个</a:t>
            </a:r>
            <a:endParaRPr lang="en-US" altLang="zh-CN" dirty="0"/>
          </a:p>
          <a:p>
            <a:pPr lvl="1"/>
            <a:r>
              <a:rPr lang="zh-CN" altLang="en-US" dirty="0"/>
              <a:t>程序执行完</a:t>
            </a:r>
            <a:r>
              <a:rPr lang="en-US" altLang="zh-CN" dirty="0"/>
              <a:t>return</a:t>
            </a:r>
            <a:r>
              <a:rPr lang="zh-CN" altLang="en-US" dirty="0"/>
              <a:t>后就立即跳出函数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45" y="4299838"/>
            <a:ext cx="4479355" cy="186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8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基础语法：函数（方法）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变量的作用域</a:t>
            </a:r>
            <a:endParaRPr lang="en-US" altLang="zh-CN" dirty="0"/>
          </a:p>
          <a:p>
            <a:pPr lvl="1"/>
            <a:r>
              <a:rPr lang="zh-CN" altLang="en-US" dirty="0"/>
              <a:t>全局变量和局部变量</a:t>
            </a:r>
            <a:endParaRPr lang="en-US" altLang="zh-CN" dirty="0"/>
          </a:p>
          <a:p>
            <a:pPr lvl="1"/>
            <a:r>
              <a:rPr lang="zh-CN" altLang="en-US" dirty="0"/>
              <a:t>当你在函数定义内声明变量的时候，它们与函数外具有相同名称的其他变量没有任何关系，即</a:t>
            </a:r>
            <a:r>
              <a:rPr lang="zh-CN" altLang="en-US" b="1" dirty="0"/>
              <a:t>变量名称对于函数来说是局部</a:t>
            </a:r>
            <a:r>
              <a:rPr lang="zh-CN" altLang="en-US" dirty="0"/>
              <a:t>的</a:t>
            </a:r>
            <a:endParaRPr lang="en-US" altLang="zh-CN" dirty="0"/>
          </a:p>
          <a:p>
            <a:pPr lvl="1"/>
            <a:r>
              <a:rPr lang="zh-CN" altLang="en-US" dirty="0"/>
              <a:t>这称为变量的作用域</a:t>
            </a:r>
            <a:endParaRPr lang="en-US" altLang="zh-CN" dirty="0"/>
          </a:p>
          <a:p>
            <a:pPr lvl="1"/>
            <a:r>
              <a:rPr lang="zh-CN" altLang="en-US" dirty="0"/>
              <a:t>变量的作用域是它们被定义的块，从被定义的那点开始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93" y="3275708"/>
            <a:ext cx="3846095" cy="25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基础语法：输入输出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系统输入</a:t>
            </a:r>
            <a:endParaRPr lang="en-US" altLang="zh-CN" dirty="0"/>
          </a:p>
          <a:p>
            <a:pPr lvl="1"/>
            <a:r>
              <a:rPr lang="en-US" altLang="zh-CN" dirty="0"/>
              <a:t>something = input()</a:t>
            </a:r>
          </a:p>
          <a:p>
            <a:pPr lvl="1"/>
            <a:r>
              <a:rPr lang="zh-CN" altLang="en-US" dirty="0"/>
              <a:t>系统得到所输入的字符串</a:t>
            </a:r>
            <a:endParaRPr lang="en-US" altLang="zh-CN" dirty="0"/>
          </a:p>
          <a:p>
            <a:r>
              <a:rPr lang="zh-CN" altLang="en-US" dirty="0"/>
              <a:t>系统输出</a:t>
            </a:r>
            <a:endParaRPr lang="en-US" altLang="zh-CN" dirty="0"/>
          </a:p>
          <a:p>
            <a:pPr lvl="1"/>
            <a:r>
              <a:rPr lang="en-US" altLang="zh-CN" dirty="0"/>
              <a:t>print()</a:t>
            </a:r>
          </a:p>
          <a:p>
            <a:r>
              <a:rPr lang="zh-CN" altLang="en-US" dirty="0"/>
              <a:t>文件读入</a:t>
            </a:r>
            <a:endParaRPr lang="en-US" altLang="zh-CN" dirty="0"/>
          </a:p>
          <a:p>
            <a:pPr lvl="1"/>
            <a:r>
              <a:rPr lang="en-US" altLang="zh-CN" dirty="0"/>
              <a:t>f = open('filename ')</a:t>
            </a:r>
            <a:endParaRPr lang="zh-CN" altLang="en-US" dirty="0"/>
          </a:p>
          <a:p>
            <a:r>
              <a:rPr lang="zh-CN" altLang="en-US" dirty="0"/>
              <a:t>文件输出</a:t>
            </a:r>
            <a:endParaRPr lang="en-US" altLang="zh-CN" dirty="0"/>
          </a:p>
          <a:p>
            <a:pPr lvl="1"/>
            <a:r>
              <a:rPr lang="en-US" altLang="zh-CN" dirty="0"/>
              <a:t>f = open('filename', 'w')</a:t>
            </a:r>
          </a:p>
          <a:p>
            <a:pPr lvl="1"/>
            <a:r>
              <a:rPr lang="zh-CN" altLang="en-US" dirty="0"/>
              <a:t>读模式（’</a:t>
            </a:r>
            <a:r>
              <a:rPr lang="en-US" altLang="zh-CN" dirty="0"/>
              <a:t>r’</a:t>
            </a:r>
            <a:r>
              <a:rPr lang="zh-CN" altLang="en-US" dirty="0"/>
              <a:t>）、写模式（’</a:t>
            </a:r>
            <a:r>
              <a:rPr lang="en-US" altLang="zh-CN" dirty="0"/>
              <a:t>w’</a:t>
            </a:r>
            <a:r>
              <a:rPr lang="zh-CN" altLang="en-US" dirty="0"/>
              <a:t>）或追加模式（’</a:t>
            </a:r>
            <a:r>
              <a:rPr lang="en-US" altLang="zh-CN" dirty="0"/>
              <a:t>a’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默认情况下，</a:t>
            </a:r>
            <a:r>
              <a:rPr lang="en-US" altLang="zh-CN" dirty="0"/>
              <a:t>open() </a:t>
            </a:r>
            <a:r>
              <a:rPr lang="zh-CN" altLang="en-US" dirty="0"/>
              <a:t>用’</a:t>
            </a:r>
            <a:r>
              <a:rPr lang="en-US" altLang="zh-CN" dirty="0" err="1"/>
              <a:t>r’ead</a:t>
            </a:r>
            <a:r>
              <a:rPr lang="en-US" altLang="zh-CN" dirty="0"/>
              <a:t> </a:t>
            </a:r>
            <a:r>
              <a:rPr lang="zh-CN" altLang="en-US" dirty="0"/>
              <a:t>模式打开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7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基础语法：异常处理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当程序中出现某些异常的状况的时候，异常就发生了</a:t>
            </a:r>
            <a:endParaRPr lang="en-US" altLang="zh-CN" dirty="0"/>
          </a:p>
          <a:p>
            <a:pPr lvl="1"/>
            <a:r>
              <a:rPr lang="zh-CN" altLang="en-US" dirty="0"/>
              <a:t>比如当你想要读某个文件的时候，而那个文件不存在</a:t>
            </a:r>
            <a:endParaRPr lang="en-US" altLang="zh-CN" dirty="0"/>
          </a:p>
          <a:p>
            <a:pPr lvl="1"/>
            <a:r>
              <a:rPr lang="zh-CN" altLang="en-US" dirty="0"/>
              <a:t>如果不对异常进行处理，那么程序就会终止运行</a:t>
            </a:r>
            <a:endParaRPr lang="en-US" altLang="zh-CN" dirty="0"/>
          </a:p>
          <a:p>
            <a:r>
              <a:rPr lang="zh-CN" altLang="en-US" dirty="0"/>
              <a:t>处理异常</a:t>
            </a:r>
            <a:endParaRPr lang="en-US" altLang="zh-CN" dirty="0"/>
          </a:p>
          <a:p>
            <a:pPr lvl="1"/>
            <a:r>
              <a:rPr lang="zh-CN" altLang="en-US" dirty="0"/>
              <a:t>使用</a:t>
            </a:r>
            <a:r>
              <a:rPr lang="en-US" altLang="zh-CN" dirty="0"/>
              <a:t>try</a:t>
            </a:r>
            <a:r>
              <a:rPr lang="en-US" altLang="zh-CN"/>
              <a:t>...except</a:t>
            </a:r>
            <a:r>
              <a:rPr lang="zh-CN" altLang="en-US" dirty="0"/>
              <a:t>语句来捕捉异常</a:t>
            </a:r>
            <a:endParaRPr lang="en-US" altLang="zh-CN" dirty="0"/>
          </a:p>
          <a:p>
            <a:pPr lvl="1"/>
            <a:r>
              <a:rPr lang="zh-CN" altLang="en-US" dirty="0"/>
              <a:t>异常准确处理完后，程序继续运行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27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F8BF6-2C5B-41B1-B8F1-045EAD2E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编程思维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371439-EBBC-4B30-BC48-AE4168D9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学习编程的本质在于掌握编程思维，即从“理解问题”到“找出路径”的高效率解决问题的思维过程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B298E6-1C81-40E9-BCB7-CE882042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1CA61F-D436-4A1A-BDC4-0613C56A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AB5B7FC-9403-4EF3-BE9D-61207A1B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76134217-E107-4687-813E-B06F30015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837243"/>
              </p:ext>
            </p:extLst>
          </p:nvPr>
        </p:nvGraphicFramePr>
        <p:xfrm>
          <a:off x="3419929" y="2181749"/>
          <a:ext cx="6916057" cy="427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0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6E8AB-4C73-423C-9215-C889FC40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编程思维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E6AD3F-0EFB-4D17-A57D-8F80B393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分解：化繁为简</a:t>
            </a:r>
            <a:endParaRPr lang="en-US" altLang="zh-CN" dirty="0"/>
          </a:p>
          <a:p>
            <a:pPr lvl="1"/>
            <a:r>
              <a:rPr lang="zh-CN" altLang="en-US" dirty="0"/>
              <a:t>把复杂的大问题，拆解成更可执行、更好理解的小步骤（</a:t>
            </a:r>
            <a:r>
              <a:rPr lang="en-US" altLang="zh-CN" dirty="0"/>
              <a:t>WBS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9B4075-8BC8-4DB4-B30E-952B5AFF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130FB1-AF91-4E01-AFD8-442ED136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965D395-60C1-408C-9708-2054581F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pica.zhimg.com/80/v2-4a489b1a2278a7815c6fafc49bf99af8_1440w.webp?source=1940ef5c">
            <a:extLst>
              <a:ext uri="{FF2B5EF4-FFF2-40B4-BE49-F238E27FC236}">
                <a16:creationId xmlns:a16="http://schemas.microsoft.com/office/drawing/2014/main" id="{86E9B25F-9707-459C-A129-DB21719D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4" y="2243506"/>
            <a:ext cx="6071507" cy="37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988CB4C-9CB3-4CA0-AC2A-46382CD44C73}"/>
              </a:ext>
            </a:extLst>
          </p:cNvPr>
          <p:cNvSpPr txBox="1"/>
          <p:nvPr/>
        </p:nvSpPr>
        <p:spPr>
          <a:xfrm>
            <a:off x="8375152" y="2955471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思考：怎么把一头大象放进冰箱？</a:t>
            </a:r>
          </a:p>
        </p:txBody>
      </p:sp>
    </p:spTree>
    <p:extLst>
      <p:ext uri="{BB962C8B-B14F-4D97-AF65-F5344CB8AC3E}">
        <p14:creationId xmlns:p14="http://schemas.microsoft.com/office/powerpoint/2010/main" val="283267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0C0AD-21ED-4F16-A60C-D007F87D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编程思维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144744-F10C-4D89-B4C9-8859AEE2F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抽象思维：关注关键信息，忽略不必要的细节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05AC9-8A2B-4A35-A418-77C008C9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1129F2-441B-42B8-8549-D5AD4379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79E16BE-0CA2-4E22-9B4D-1E737C3B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pic3.zhimg.com/v2-26755ca7e1f4179edac3331af7171c4e_r.jpg">
            <a:extLst>
              <a:ext uri="{FF2B5EF4-FFF2-40B4-BE49-F238E27FC236}">
                <a16:creationId xmlns:a16="http://schemas.microsoft.com/office/drawing/2014/main" id="{45BB8D23-DBF6-43D8-83BD-C2C5493D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98" y="2318658"/>
            <a:ext cx="3384132" cy="29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c4.zhimg.com/v2-1071e3e0840e1ace7e135d919e22e0a7_r.jpg">
            <a:extLst>
              <a:ext uri="{FF2B5EF4-FFF2-40B4-BE49-F238E27FC236}">
                <a16:creationId xmlns:a16="http://schemas.microsoft.com/office/drawing/2014/main" id="{23986D40-F87C-4C9D-9D40-A369E759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9" y="2318658"/>
            <a:ext cx="3713816" cy="29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48E40676-F36C-45EE-A521-26D73BDFC9CB}"/>
              </a:ext>
            </a:extLst>
          </p:cNvPr>
          <p:cNvSpPr/>
          <p:nvPr/>
        </p:nvSpPr>
        <p:spPr bwMode="auto">
          <a:xfrm>
            <a:off x="5263243" y="3276600"/>
            <a:ext cx="1311728" cy="990600"/>
          </a:xfrm>
          <a:prstGeom prst="rightArrow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96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5C2E1-E9E1-4A90-86B1-D42ACD88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编程思维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7BB909-FE4A-41F2-B91E-2E91E143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模式识别：找出相似的规律，并高效地解决细分问题</a:t>
            </a:r>
            <a:endParaRPr lang="en-US" altLang="zh-CN" dirty="0"/>
          </a:p>
          <a:p>
            <a:pPr lvl="1"/>
            <a:r>
              <a:rPr lang="zh-CN" altLang="en-US" dirty="0"/>
              <a:t>模式识别其实就是把新问题变成了老问题，我们在以往经验中搜索类似经验，套用类似的解决办法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1CE998-B91F-4659-9C25-0123788E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CF29-E9D8-473B-BECB-0A5B086F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642CC647-CD83-4790-8BD9-2EC4B400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54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56087-BF6C-4FA6-8F70-8E198088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编程思维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765999-542E-4D75-8B73-DC5A845D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算法：根据之前一系列对于问题的理解，设计一步步的解决路径，并解决整个问题。</a:t>
            </a:r>
            <a:endParaRPr lang="en-US" altLang="zh-CN" dirty="0"/>
          </a:p>
          <a:p>
            <a:pPr lvl="1"/>
            <a:r>
              <a:rPr lang="zh-CN" altLang="en-US" dirty="0"/>
              <a:t>逻辑思维：</a:t>
            </a:r>
            <a:r>
              <a:rPr lang="en-US" altLang="zh-CN" dirty="0"/>
              <a:t>MECE</a:t>
            </a:r>
            <a:r>
              <a:rPr lang="zh-CN" altLang="en-US" dirty="0"/>
              <a:t>原则（</a:t>
            </a:r>
            <a:r>
              <a:rPr lang="en-US" altLang="zh-CN" dirty="0"/>
              <a:t>Mutually Exclusive and Collectively Exhaustive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相互排斥且整体完备，也就是“不重复，不遗漏”</a:t>
            </a:r>
            <a:endParaRPr lang="en-US" altLang="zh-CN" dirty="0"/>
          </a:p>
          <a:p>
            <a:pPr lvl="1"/>
            <a:r>
              <a:rPr lang="zh-CN" altLang="en-US" dirty="0"/>
              <a:t>调试纠错</a:t>
            </a:r>
            <a:endParaRPr lang="en-US" altLang="zh-CN" dirty="0"/>
          </a:p>
          <a:p>
            <a:pPr lvl="2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0C806-9AD4-4892-9088-1FFE6C76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0501CF-BF79-4725-AC1F-889ED39F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66AC0751-4DA5-4419-9D21-F34FEA85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s://pic3.zhimg.com/v2-9663882d406056539d8884a37601da16_r.jpg">
            <a:extLst>
              <a:ext uri="{FF2B5EF4-FFF2-40B4-BE49-F238E27FC236}">
                <a16:creationId xmlns:a16="http://schemas.microsoft.com/office/drawing/2014/main" id="{8DDAC117-5E50-4335-9AAC-8488D3F2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3" y="3385149"/>
            <a:ext cx="60864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关于计算机编程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计算机编程难学吗？</a:t>
            </a:r>
            <a:endParaRPr lang="en-US" altLang="zh-CN" dirty="0"/>
          </a:p>
          <a:p>
            <a:pPr lvl="1"/>
            <a:r>
              <a:rPr lang="zh-CN" altLang="en-US" dirty="0"/>
              <a:t>大家眼中的计算机编程：</a:t>
            </a:r>
            <a:endParaRPr lang="en-US" altLang="zh-CN" dirty="0"/>
          </a:p>
          <a:p>
            <a:pPr lvl="1"/>
            <a:r>
              <a:rPr lang="zh-CN" altLang="en-US" dirty="0"/>
              <a:t>实际上的计算机编程：</a:t>
            </a:r>
            <a:endParaRPr lang="en-US" altLang="zh-CN" dirty="0"/>
          </a:p>
          <a:p>
            <a:pPr lvl="2"/>
            <a:r>
              <a:rPr lang="en-US" altLang="zh-CN" dirty="0"/>
              <a:t>print("hello world")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7" y="4000182"/>
            <a:ext cx="4132289" cy="1940049"/>
          </a:xfrm>
          <a:prstGeom prst="rect">
            <a:avLst/>
          </a:prstGeom>
        </p:spPr>
      </p:pic>
      <p:pic>
        <p:nvPicPr>
          <p:cNvPr id="1026" name="Picture 2" descr="Image result for so ea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78" y="3930371"/>
            <a:ext cx="2896857" cy="2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hellorfimg.zcool.cn/preview260/63567617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"/>
          <a:stretch/>
        </p:blipFill>
        <p:spPr bwMode="auto">
          <a:xfrm>
            <a:off x="4563257" y="1167857"/>
            <a:ext cx="3985584" cy="26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编程思维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面向过程 </a:t>
            </a:r>
            <a:r>
              <a:rPr lang="en-US" altLang="zh-CN" dirty="0" err="1"/>
              <a:t>v.s</a:t>
            </a:r>
            <a:r>
              <a:rPr lang="en-US" altLang="zh-CN" dirty="0"/>
              <a:t>. </a:t>
            </a:r>
            <a:r>
              <a:rPr lang="zh-CN" altLang="en-US" dirty="0"/>
              <a:t>面向对象</a:t>
            </a:r>
            <a:endParaRPr lang="en-US" altLang="zh-CN" dirty="0"/>
          </a:p>
          <a:p>
            <a:pPr lvl="1"/>
            <a:r>
              <a:rPr lang="zh-CN" altLang="en-US" dirty="0"/>
              <a:t>面向过程</a:t>
            </a:r>
            <a:endParaRPr lang="en-US" altLang="zh-CN" dirty="0"/>
          </a:p>
          <a:p>
            <a:pPr lvl="2"/>
            <a:r>
              <a:rPr lang="zh-CN" altLang="en-US" dirty="0"/>
              <a:t>一种以过程为中心的编程思想</a:t>
            </a:r>
            <a:endParaRPr lang="en-US" altLang="zh-CN" dirty="0"/>
          </a:p>
          <a:p>
            <a:pPr lvl="2"/>
            <a:r>
              <a:rPr lang="zh-CN" altLang="en-US" dirty="0"/>
              <a:t>是一种基础的顺序的思维方式</a:t>
            </a:r>
            <a:endParaRPr lang="en-US" altLang="zh-CN" dirty="0"/>
          </a:p>
          <a:p>
            <a:pPr lvl="2"/>
            <a:r>
              <a:rPr lang="en-US" altLang="zh-CN" dirty="0"/>
              <a:t>C</a:t>
            </a:r>
            <a:r>
              <a:rPr lang="zh-CN" altLang="en-US" dirty="0"/>
              <a:t>，</a:t>
            </a:r>
            <a:r>
              <a:rPr lang="en-US" altLang="zh-CN" dirty="0"/>
              <a:t>Pascal</a:t>
            </a:r>
            <a:r>
              <a:rPr lang="zh-CN" altLang="en-US" dirty="0"/>
              <a:t>等</a:t>
            </a:r>
            <a:endParaRPr lang="en-US" altLang="zh-CN" dirty="0"/>
          </a:p>
          <a:p>
            <a:pPr lvl="1"/>
            <a:r>
              <a:rPr lang="zh-CN" altLang="en-US" dirty="0"/>
              <a:t>面向对象</a:t>
            </a:r>
            <a:endParaRPr lang="en-US" altLang="zh-CN" dirty="0"/>
          </a:p>
          <a:p>
            <a:pPr lvl="2"/>
            <a:r>
              <a:rPr lang="zh-CN" altLang="en-US" dirty="0"/>
              <a:t>面向对象是按人们认识客观世界的系统思维方式，采用基于对象（实体）的概念建立模型，模拟客观世界分析、设计、实现软件的办法</a:t>
            </a:r>
            <a:endParaRPr lang="en-US" altLang="zh-CN" dirty="0"/>
          </a:p>
          <a:p>
            <a:pPr lvl="2"/>
            <a:r>
              <a:rPr lang="en-US" altLang="zh-CN" dirty="0"/>
              <a:t>C++</a:t>
            </a:r>
            <a:r>
              <a:rPr lang="zh-CN" altLang="en-US" dirty="0"/>
              <a:t>，</a:t>
            </a:r>
            <a:r>
              <a:rPr lang="en-US" altLang="zh-CN" dirty="0"/>
              <a:t>C#</a:t>
            </a:r>
            <a:r>
              <a:rPr lang="zh-CN" altLang="en-US" dirty="0"/>
              <a:t>，</a:t>
            </a:r>
            <a:r>
              <a:rPr lang="en-US" altLang="zh-CN" dirty="0"/>
              <a:t>Java</a:t>
            </a:r>
            <a:r>
              <a:rPr lang="zh-CN" altLang="en-US" dirty="0"/>
              <a:t>，</a:t>
            </a:r>
            <a:r>
              <a:rPr lang="en-US" altLang="zh-CN" dirty="0"/>
              <a:t>Objective-C</a:t>
            </a:r>
            <a:r>
              <a:rPr lang="zh-CN" altLang="en-US" dirty="0"/>
              <a:t>，</a:t>
            </a:r>
            <a:r>
              <a:rPr lang="en-US" altLang="zh-CN" dirty="0"/>
              <a:t>Swift</a:t>
            </a:r>
            <a:r>
              <a:rPr lang="zh-CN" altLang="en-US" dirty="0"/>
              <a:t>，</a:t>
            </a:r>
            <a:r>
              <a:rPr lang="en-US" altLang="zh-CN" dirty="0"/>
              <a:t>Python</a:t>
            </a:r>
            <a:r>
              <a:rPr lang="zh-CN" altLang="en-US" dirty="0"/>
              <a:t>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面向对象编程（</a:t>
            </a:r>
            <a:r>
              <a:rPr lang="en-US" altLang="zh-CN" dirty="0"/>
              <a:t>Object oriented programming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对象（</a:t>
            </a:r>
            <a:r>
              <a:rPr lang="en-US" altLang="zh-CN" dirty="0"/>
              <a:t>Object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对象是人们要进行研究的任何事物</a:t>
            </a:r>
            <a:endParaRPr lang="en-US" altLang="zh-CN" dirty="0"/>
          </a:p>
          <a:p>
            <a:pPr lvl="2"/>
            <a:r>
              <a:rPr lang="zh-CN" altLang="en-US" dirty="0"/>
              <a:t>对象具有唯一性</a:t>
            </a:r>
            <a:endParaRPr lang="en-US" altLang="zh-CN" dirty="0"/>
          </a:p>
          <a:p>
            <a:pPr lvl="1"/>
            <a:r>
              <a:rPr lang="zh-CN" altLang="en-US" dirty="0"/>
              <a:t>类（</a:t>
            </a:r>
            <a:r>
              <a:rPr lang="en-US" altLang="zh-CN" dirty="0"/>
              <a:t>Class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具有相同特性（数据元素）和行为（功能）的对象的抽象就是类</a:t>
            </a:r>
            <a:endParaRPr lang="en-US" altLang="zh-CN" dirty="0"/>
          </a:p>
          <a:p>
            <a:pPr lvl="2"/>
            <a:r>
              <a:rPr lang="zh-CN" altLang="en-US" dirty="0"/>
              <a:t>类具有抽象性</a:t>
            </a:r>
            <a:endParaRPr lang="en-US" altLang="zh-CN" dirty="0"/>
          </a:p>
          <a:p>
            <a:pPr lvl="2"/>
            <a:r>
              <a:rPr lang="zh-CN" altLang="en-US" dirty="0"/>
              <a:t>从类到对象的过程就叫做</a:t>
            </a:r>
            <a:r>
              <a:rPr lang="zh-CN" altLang="en-US" b="1" dirty="0"/>
              <a:t>实例化</a:t>
            </a:r>
            <a:endParaRPr lang="en-US" altLang="zh-CN" dirty="0"/>
          </a:p>
          <a:p>
            <a:pPr lvl="1"/>
            <a:r>
              <a:rPr lang="zh-CN" altLang="en-US" dirty="0"/>
              <a:t>方法（</a:t>
            </a:r>
            <a:r>
              <a:rPr lang="en-US" altLang="zh-CN" dirty="0"/>
              <a:t>Method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类中操作的实现过程叫做方法</a:t>
            </a:r>
            <a:endParaRPr lang="en-US" altLang="zh-CN" dirty="0"/>
          </a:p>
          <a:p>
            <a:pPr lvl="2"/>
            <a:r>
              <a:rPr lang="zh-CN" altLang="en-US" dirty="0"/>
              <a:t>一个方法有方法名、返回值、参数、方法体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  <a:endParaRPr lang="en-US" altLang="zh-CN" dirty="0"/>
          </a:p>
          <a:p>
            <a:pPr lvl="1"/>
            <a:r>
              <a:rPr lang="zh-CN" altLang="en-US" dirty="0"/>
              <a:t>封装</a:t>
            </a:r>
            <a:endParaRPr lang="en-US" altLang="zh-CN" dirty="0"/>
          </a:p>
          <a:p>
            <a:pPr lvl="2"/>
            <a:r>
              <a:rPr lang="zh-CN" altLang="en-US" dirty="0"/>
              <a:t>把一个或多个元素封闭在一个物理的或者逻辑的包中</a:t>
            </a:r>
            <a:endParaRPr lang="en-US" altLang="zh-CN" dirty="0"/>
          </a:p>
          <a:p>
            <a:pPr lvl="2"/>
            <a:r>
              <a:rPr lang="zh-CN" altLang="en-US" dirty="0"/>
              <a:t>利用访问修饰符进行权限控制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42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51608"/>
              </p:ext>
            </p:extLst>
          </p:nvPr>
        </p:nvGraphicFramePr>
        <p:xfrm>
          <a:off x="1577835" y="3090466"/>
          <a:ext cx="8537349" cy="141922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40078">
                  <a:extLst>
                    <a:ext uri="{9D8B030D-6E8A-4147-A177-3AD203B41FA5}">
                      <a16:colId xmlns:a16="http://schemas.microsoft.com/office/drawing/2014/main" val="2227531376"/>
                    </a:ext>
                  </a:extLst>
                </a:gridCol>
                <a:gridCol w="4069258">
                  <a:extLst>
                    <a:ext uri="{9D8B030D-6E8A-4147-A177-3AD203B41FA5}">
                      <a16:colId xmlns:a16="http://schemas.microsoft.com/office/drawing/2014/main" val="3479215774"/>
                    </a:ext>
                  </a:extLst>
                </a:gridCol>
                <a:gridCol w="3028013">
                  <a:extLst>
                    <a:ext uri="{9D8B030D-6E8A-4147-A177-3AD203B41FA5}">
                      <a16:colId xmlns:a16="http://schemas.microsoft.com/office/drawing/2014/main" val="342094368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Java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关键词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范围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Python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2289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public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所有对象都可以访问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默认设置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7551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private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对象本身在对象内部可以访问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变量名前加两个下划线</a:t>
                      </a:r>
                      <a:r>
                        <a:rPr lang="en-US" altLang="zh-CN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__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7666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protected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只有该类对象及其子类对象可以访问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9456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default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同一个程序集的对象可以访问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346180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70376" y="4735596"/>
            <a:ext cx="9451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注意：</a:t>
            </a:r>
            <a:endParaRPr lang="en-US" altLang="zh-CN" b="1" dirty="0"/>
          </a:p>
          <a:p>
            <a:r>
              <a:rPr lang="en-US" altLang="zh-CN" dirty="0"/>
              <a:t>Python</a:t>
            </a:r>
            <a:r>
              <a:rPr lang="zh-CN" altLang="en-US" dirty="0"/>
              <a:t>中实际上不存在</a:t>
            </a:r>
            <a:r>
              <a:rPr lang="en-US" altLang="zh-CN"/>
              <a:t>private</a:t>
            </a:r>
            <a:r>
              <a:rPr lang="zh-CN" altLang="en-US"/>
              <a:t>的</a:t>
            </a:r>
            <a:r>
              <a:rPr lang="zh-CN" altLang="en-US" dirty="0"/>
              <a:t>概念，变量名前加一条下划线</a:t>
            </a:r>
            <a:r>
              <a:rPr lang="en-US" altLang="zh-CN" dirty="0"/>
              <a:t>_</a:t>
            </a:r>
            <a:r>
              <a:rPr lang="zh-CN" altLang="en-US" dirty="0"/>
              <a:t>的实际效果和不加一样，是一个约定俗成的惯例，表示“虽然我可以被访问，但是，请把我视为私有变量，不要随意访问”</a:t>
            </a:r>
          </a:p>
        </p:txBody>
      </p:sp>
    </p:spTree>
    <p:extLst>
      <p:ext uri="{BB962C8B-B14F-4D97-AF65-F5344CB8AC3E}">
        <p14:creationId xmlns:p14="http://schemas.microsoft.com/office/powerpoint/2010/main" val="90011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  <a:endParaRPr lang="en-US" altLang="zh-CN" dirty="0"/>
          </a:p>
          <a:p>
            <a:pPr lvl="1"/>
            <a:r>
              <a:rPr lang="zh-CN" altLang="en-US" dirty="0"/>
              <a:t>继承</a:t>
            </a:r>
            <a:endParaRPr lang="en-US" altLang="zh-CN" dirty="0"/>
          </a:p>
          <a:p>
            <a:pPr lvl="2"/>
            <a:r>
              <a:rPr lang="zh-CN" altLang="en-US" dirty="0"/>
              <a:t>在现有类（基类、父类）上建立新类（派生类、子类）的处理过程称为继承</a:t>
            </a:r>
            <a:endParaRPr lang="en-US" altLang="zh-CN" dirty="0"/>
          </a:p>
          <a:p>
            <a:pPr lvl="2"/>
            <a:r>
              <a:rPr lang="zh-CN" altLang="en-US" dirty="0"/>
              <a:t>继承是软件复用的一种形式</a:t>
            </a:r>
            <a:endParaRPr lang="en-US" altLang="zh-CN" dirty="0"/>
          </a:p>
          <a:p>
            <a:pPr lvl="2"/>
            <a:r>
              <a:rPr lang="zh-CN" altLang="en-US" dirty="0"/>
              <a:t>使用继承可以复用现有类的数据和行为，为其赋予新功能而创建出新类</a:t>
            </a:r>
            <a:endParaRPr lang="en-US" altLang="zh-CN" dirty="0"/>
          </a:p>
          <a:p>
            <a:pPr lvl="2"/>
            <a:r>
              <a:rPr lang="zh-CN" altLang="en-US" dirty="0"/>
              <a:t>派生类能自动获得基类的除了构造函数和析构函数以外的所有成员，可以在派生类中添加新的属性和方法扩展其功能</a:t>
            </a:r>
            <a:endParaRPr lang="en-US" altLang="zh-CN" dirty="0"/>
          </a:p>
          <a:p>
            <a:pPr lvl="2"/>
            <a:r>
              <a:rPr lang="zh-CN" altLang="en-US" dirty="0"/>
              <a:t>单继承（一个类只能派生自一个基类）和多继承（一个类可以派生自多个类）</a:t>
            </a:r>
            <a:endParaRPr lang="en-US" altLang="zh-CN" dirty="0"/>
          </a:p>
          <a:p>
            <a:pPr lvl="3"/>
            <a:r>
              <a:rPr lang="en-US" altLang="zh-CN" dirty="0"/>
              <a:t>Python</a:t>
            </a:r>
            <a:r>
              <a:rPr lang="zh-CN" altLang="en-US"/>
              <a:t>支持多继承</a:t>
            </a:r>
            <a:r>
              <a:rPr lang="zh-CN" altLang="en-US" dirty="0"/>
              <a:t>：</a:t>
            </a:r>
            <a:r>
              <a:rPr lang="en-US" altLang="zh-CN" dirty="0"/>
              <a:t>class </a:t>
            </a:r>
            <a:r>
              <a:rPr lang="zh-CN" altLang="en-US" dirty="0"/>
              <a:t>类名</a:t>
            </a:r>
            <a:r>
              <a:rPr lang="en-US" altLang="zh-CN" dirty="0"/>
              <a:t>(</a:t>
            </a:r>
            <a:r>
              <a:rPr lang="zh-CN" altLang="en-US" dirty="0"/>
              <a:t>父类</a:t>
            </a:r>
            <a:r>
              <a:rPr lang="en-US" altLang="zh-CN" dirty="0"/>
              <a:t>1, </a:t>
            </a:r>
            <a:r>
              <a:rPr lang="zh-CN" altLang="en-US" dirty="0"/>
              <a:t>父类</a:t>
            </a:r>
            <a:r>
              <a:rPr lang="en-US" altLang="zh-CN" dirty="0"/>
              <a:t>2, ...)</a:t>
            </a:r>
          </a:p>
          <a:p>
            <a:pPr lvl="3"/>
            <a:r>
              <a:rPr lang="zh-CN" altLang="en-US" dirty="0"/>
              <a:t>使用多继承经常需要面临的问题是，多个父类中包含同名的类方法。对于这种情况，</a:t>
            </a:r>
            <a:r>
              <a:rPr lang="en-US" altLang="zh-CN" dirty="0"/>
              <a:t>Python </a:t>
            </a:r>
            <a:r>
              <a:rPr lang="zh-CN" altLang="en-US" dirty="0"/>
              <a:t>的处置措施是：根据子类继承多个父类时这些父类的前后次序决定，即排在前面父类中的类方法会覆盖排在后面父类中的同名类方法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43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0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  <a:endParaRPr lang="en-US" altLang="zh-CN" dirty="0"/>
          </a:p>
          <a:p>
            <a:pPr lvl="1"/>
            <a:r>
              <a:rPr lang="zh-CN" altLang="en-US" dirty="0"/>
              <a:t>多态</a:t>
            </a:r>
            <a:endParaRPr lang="en-US" altLang="zh-CN" dirty="0"/>
          </a:p>
          <a:p>
            <a:pPr lvl="2"/>
            <a:r>
              <a:rPr lang="zh-CN" altLang="en-US" dirty="0"/>
              <a:t>是指程序设计中存在同名不同方法的存在</a:t>
            </a:r>
            <a:endParaRPr lang="en-US" altLang="zh-CN" dirty="0"/>
          </a:p>
          <a:p>
            <a:pPr lvl="2"/>
            <a:r>
              <a:rPr lang="zh-CN" altLang="en-US" dirty="0"/>
              <a:t>主要通过子类对父类的覆盖来实现多态</a:t>
            </a:r>
            <a:endParaRPr lang="en-US" altLang="zh-CN" dirty="0"/>
          </a:p>
          <a:p>
            <a:pPr lvl="2"/>
            <a:r>
              <a:rPr lang="zh-CN" altLang="en-US" dirty="0"/>
              <a:t>设计原则之一就是要依赖于抽象，而不依赖于具体，增加灵活性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44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7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面向对象编程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45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13643"/>
              </p:ext>
            </p:extLst>
          </p:nvPr>
        </p:nvGraphicFramePr>
        <p:xfrm>
          <a:off x="1309379" y="2148559"/>
          <a:ext cx="9647769" cy="320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107">
                  <a:extLst>
                    <a:ext uri="{9D8B030D-6E8A-4147-A177-3AD203B41FA5}">
                      <a16:colId xmlns:a16="http://schemas.microsoft.com/office/drawing/2014/main" val="3993311517"/>
                    </a:ext>
                  </a:extLst>
                </a:gridCol>
                <a:gridCol w="4348831">
                  <a:extLst>
                    <a:ext uri="{9D8B030D-6E8A-4147-A177-3AD203B41FA5}">
                      <a16:colId xmlns:a16="http://schemas.microsoft.com/office/drawing/2014/main" val="4113371480"/>
                    </a:ext>
                  </a:extLst>
                </a:gridCol>
                <a:gridCol w="4348831">
                  <a:extLst>
                    <a:ext uri="{9D8B030D-6E8A-4147-A177-3AD203B41FA5}">
                      <a16:colId xmlns:a16="http://schemas.microsoft.com/office/drawing/2014/main" val="3753214964"/>
                    </a:ext>
                  </a:extLst>
                </a:gridCol>
              </a:tblGrid>
              <a:tr h="45836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面向过程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面向对象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87768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特点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模块化、流程化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抽象、封装、继承、多态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43527"/>
                  </a:ext>
                </a:extLst>
              </a:tr>
              <a:tr h="1489699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优点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性能比面向对象高。因为类调用时需要实例化，比较消耗资源；比如单片机、嵌入式开发、</a:t>
                      </a:r>
                      <a:r>
                        <a:rPr lang="en-US" altLang="zh-CN" sz="1800" dirty="0"/>
                        <a:t>Linux/Unix</a:t>
                      </a:r>
                      <a:r>
                        <a:rPr lang="zh-CN" altLang="en-US" sz="1800" dirty="0"/>
                        <a:t>等一般采用面向过程开发。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易维护、易复用、易扩展，由于面向对象有封装、继承、多态性的特性，可以设计出低耦合的系统，使系统更加灵活、更加易于维护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811158"/>
                  </a:ext>
                </a:extLst>
              </a:tr>
              <a:tr h="802145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缺点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没有面向对象易维护、易复用、易扩展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性能比面向过程低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9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06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计算机语言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计算机语言即用于人与计算机之间通讯的语言</a:t>
            </a:r>
            <a:endParaRPr lang="en-US" altLang="zh-CN" dirty="0"/>
          </a:p>
          <a:p>
            <a:pPr lvl="1"/>
            <a:r>
              <a:rPr lang="zh-CN" altLang="en-US" dirty="0"/>
              <a:t>所谓计算机编程就是用计算机语言与计算机进行沟通</a:t>
            </a:r>
          </a:p>
          <a:p>
            <a:r>
              <a:rPr lang="zh-CN" altLang="en-US" dirty="0"/>
              <a:t>计算机语言的分类</a:t>
            </a:r>
            <a:endParaRPr lang="en-US" altLang="zh-CN" dirty="0"/>
          </a:p>
          <a:p>
            <a:pPr lvl="1"/>
            <a:r>
              <a:rPr lang="zh-CN" altLang="en-US" dirty="0"/>
              <a:t>机器语言（第一代计算机语言）</a:t>
            </a:r>
            <a:endParaRPr lang="en-US" altLang="zh-CN" dirty="0"/>
          </a:p>
          <a:p>
            <a:pPr lvl="2"/>
            <a:r>
              <a:rPr lang="zh-CN" altLang="en-US" dirty="0"/>
              <a:t>指一台计算机全部的指令集合</a:t>
            </a:r>
            <a:endParaRPr lang="en-US" altLang="zh-CN" dirty="0"/>
          </a:p>
          <a:p>
            <a:pPr lvl="2"/>
            <a:r>
              <a:rPr lang="zh-CN" altLang="en-US" dirty="0"/>
              <a:t>一串串由</a:t>
            </a:r>
            <a:r>
              <a:rPr lang="en-US" altLang="zh-CN" dirty="0"/>
              <a:t>"0"</a:t>
            </a:r>
            <a:r>
              <a:rPr lang="zh-CN" altLang="en-US" dirty="0"/>
              <a:t>和</a:t>
            </a:r>
            <a:r>
              <a:rPr lang="en-US" altLang="zh-CN" dirty="0"/>
              <a:t>"1"</a:t>
            </a:r>
            <a:r>
              <a:rPr lang="zh-CN" altLang="en-US" dirty="0"/>
              <a:t>组成的指令序列</a:t>
            </a:r>
            <a:endParaRPr lang="en-US" altLang="zh-CN" dirty="0"/>
          </a:p>
          <a:p>
            <a:pPr lvl="2"/>
            <a:r>
              <a:rPr lang="zh-CN" altLang="en-US" dirty="0"/>
              <a:t>每一台计算机的指令集合都不尽相同</a:t>
            </a:r>
            <a:endParaRPr lang="en-US" altLang="zh-CN" dirty="0"/>
          </a:p>
          <a:p>
            <a:pPr lvl="1"/>
            <a:r>
              <a:rPr lang="zh-CN" altLang="en-US" dirty="0"/>
              <a:t>汇编语言（第二代计算机语言）</a:t>
            </a:r>
            <a:endParaRPr lang="en-US" altLang="zh-CN" dirty="0"/>
          </a:p>
          <a:p>
            <a:pPr lvl="2"/>
            <a:r>
              <a:rPr lang="zh-CN" altLang="en-US" dirty="0"/>
              <a:t>用一些简洁的英文字母、符号串来替代一个特定的指令的二进制串</a:t>
            </a:r>
            <a:endParaRPr lang="en-US" altLang="zh-CN" dirty="0"/>
          </a:p>
          <a:p>
            <a:pPr lvl="2"/>
            <a:r>
              <a:rPr lang="zh-CN" altLang="en-US" dirty="0"/>
              <a:t>比如，用</a:t>
            </a:r>
            <a:r>
              <a:rPr lang="en-US" altLang="zh-CN" dirty="0"/>
              <a:t>"ADD"</a:t>
            </a:r>
            <a:r>
              <a:rPr lang="zh-CN" altLang="en-US" dirty="0"/>
              <a:t>代表加法，</a:t>
            </a:r>
            <a:r>
              <a:rPr lang="en-US" altLang="zh-CN" dirty="0"/>
              <a:t>"MOV"</a:t>
            </a:r>
            <a:r>
              <a:rPr lang="zh-CN" altLang="en-US" dirty="0"/>
              <a:t>代表数据传递等等</a:t>
            </a:r>
            <a:endParaRPr lang="en-US" altLang="zh-CN" dirty="0"/>
          </a:p>
          <a:p>
            <a:pPr lvl="2"/>
            <a:r>
              <a:rPr lang="zh-CN" altLang="en-US" dirty="0"/>
              <a:t>依赖于机器硬件，移植性不好，但效率仍非常高，因此很多软件仍然使用汇编语言编写</a:t>
            </a:r>
            <a:endParaRPr lang="en-US" altLang="zh-CN" dirty="0"/>
          </a:p>
          <a:p>
            <a:pPr lvl="1"/>
            <a:r>
              <a:rPr lang="zh-CN" altLang="en-US" dirty="0"/>
              <a:t>高级语言（第三代计算机语言）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s://timgsa.baidu.com/timg?image&amp;quality=80&amp;size=b9999_10000&amp;sec=1567754857626&amp;di=ba78654823e638268f3c6f0a2d111517&amp;imgtype=0&amp;src=http%3A%2F%2Fgss0.baidu.com%2F-4o3dSag_xI4khGko9WTAnF6hhy%2Fzhidao%2Fpic%2Fitem%2Fcefc1e178a82b901aee1e9fb738da9773812ef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32" y="2134862"/>
            <a:ext cx="4967196" cy="25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计算机语言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高级语言</a:t>
            </a:r>
            <a:endParaRPr lang="en-US" altLang="zh-CN" dirty="0"/>
          </a:p>
          <a:p>
            <a:pPr lvl="1"/>
            <a:r>
              <a:rPr lang="zh-CN" altLang="en-US" dirty="0"/>
              <a:t>高级语言主要是相对于汇编语言而言，它并不是特指某一种具体的语言</a:t>
            </a:r>
            <a:endParaRPr lang="en-US" altLang="zh-CN" dirty="0"/>
          </a:p>
          <a:p>
            <a:pPr lvl="1"/>
            <a:r>
              <a:rPr lang="en-US" altLang="zh-CN" dirty="0"/>
              <a:t>C</a:t>
            </a:r>
            <a:r>
              <a:rPr lang="zh-CN" altLang="en-US" dirty="0"/>
              <a:t>、</a:t>
            </a:r>
            <a:r>
              <a:rPr lang="en-US" altLang="zh-CN" dirty="0"/>
              <a:t>C++</a:t>
            </a:r>
            <a:r>
              <a:rPr lang="zh-CN" altLang="en-US" dirty="0"/>
              <a:t>、</a:t>
            </a:r>
            <a:r>
              <a:rPr lang="en-US" altLang="zh-CN" dirty="0"/>
              <a:t>Java</a:t>
            </a:r>
            <a:r>
              <a:rPr lang="zh-CN" altLang="en-US" dirty="0"/>
              <a:t>、</a:t>
            </a:r>
            <a:r>
              <a:rPr lang="en-US" altLang="zh-CN" dirty="0"/>
              <a:t>Python</a:t>
            </a:r>
            <a:r>
              <a:rPr lang="zh-CN" altLang="en-US" dirty="0"/>
              <a:t>等都是高级语言</a:t>
            </a:r>
            <a:endParaRPr lang="en-US" altLang="zh-CN" dirty="0"/>
          </a:p>
          <a:p>
            <a:pPr lvl="1"/>
            <a:r>
              <a:rPr lang="zh-CN" altLang="en-US" dirty="0"/>
              <a:t>计算机不能直接理解高级语言，只能直接理解机器语言，所以必须要把高级语言翻译成机器语言</a:t>
            </a:r>
            <a:endParaRPr lang="en-US" altLang="zh-CN" dirty="0"/>
          </a:p>
          <a:p>
            <a:pPr lvl="1"/>
            <a:r>
              <a:rPr lang="zh-CN" altLang="en-US" dirty="0"/>
              <a:t>根据翻译过程的不同，高级语言又可以分成编译性语言和解释性语言</a:t>
            </a:r>
            <a:endParaRPr lang="en-US" altLang="zh-CN" dirty="0"/>
          </a:p>
          <a:p>
            <a:pPr lvl="2"/>
            <a:r>
              <a:rPr lang="zh-CN" altLang="en-US" dirty="0"/>
              <a:t>编译性语言需要先经过编译成为机器可直接执行指令（比如</a:t>
            </a:r>
            <a:r>
              <a:rPr lang="en-US" altLang="zh-CN" dirty="0"/>
              <a:t>.exe</a:t>
            </a:r>
            <a:r>
              <a:rPr lang="zh-CN" altLang="en-US" dirty="0"/>
              <a:t>、</a:t>
            </a:r>
            <a:r>
              <a:rPr lang="en-US" altLang="zh-CN" dirty="0"/>
              <a:t>.</a:t>
            </a:r>
            <a:r>
              <a:rPr lang="en-US" altLang="zh-CN" dirty="0" err="1"/>
              <a:t>dll</a:t>
            </a:r>
            <a:r>
              <a:rPr lang="zh-CN" altLang="en-US" dirty="0"/>
              <a:t>文件）才能运行，编译后的文件不可以跨平台运行</a:t>
            </a:r>
            <a:endParaRPr lang="en-US" altLang="zh-CN" dirty="0"/>
          </a:p>
          <a:p>
            <a:pPr lvl="2"/>
            <a:r>
              <a:rPr lang="zh-CN" altLang="en-US" dirty="0"/>
              <a:t>解释性语言则是有一个专门的解释器，一边运行一边解释，一般都可以跨平台运行</a:t>
            </a:r>
            <a:endParaRPr lang="en-US" altLang="zh-CN" dirty="0"/>
          </a:p>
          <a:p>
            <a:pPr lvl="2"/>
            <a:r>
              <a:rPr lang="zh-CN" altLang="en-US" dirty="0"/>
              <a:t>编译性语言有</a:t>
            </a:r>
            <a:r>
              <a:rPr lang="en-US" altLang="zh-CN" dirty="0"/>
              <a:t>C</a:t>
            </a:r>
            <a:r>
              <a:rPr lang="zh-CN" altLang="en-US" dirty="0"/>
              <a:t>、</a:t>
            </a:r>
            <a:r>
              <a:rPr lang="en-US" altLang="zh-CN" dirty="0"/>
              <a:t>C++</a:t>
            </a:r>
            <a:r>
              <a:rPr lang="zh-CN" altLang="en-US" dirty="0"/>
              <a:t>等，解释性语言有</a:t>
            </a:r>
            <a:r>
              <a:rPr lang="en-US" altLang="zh-CN" dirty="0"/>
              <a:t>JavaScript</a:t>
            </a:r>
            <a:r>
              <a:rPr lang="zh-CN" altLang="en-US" dirty="0"/>
              <a:t>、</a:t>
            </a:r>
            <a:r>
              <a:rPr lang="en-US" altLang="zh-CN" dirty="0"/>
              <a:t>Python</a:t>
            </a:r>
            <a:r>
              <a:rPr lang="zh-CN" altLang="en-US" dirty="0"/>
              <a:t>等</a:t>
            </a:r>
            <a:endParaRPr lang="en-US" altLang="zh-CN" dirty="0"/>
          </a:p>
          <a:p>
            <a:pPr lvl="2"/>
            <a:r>
              <a:rPr lang="zh-CN" altLang="en-US" dirty="0"/>
              <a:t>部分语言如</a:t>
            </a:r>
            <a:r>
              <a:rPr lang="en-US" altLang="zh-CN" dirty="0"/>
              <a:t>Java</a:t>
            </a:r>
            <a:r>
              <a:rPr lang="zh-CN" altLang="en-US" dirty="0"/>
              <a:t>兼具解释性和编译性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计算机语言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高级语言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00"/>
                </a:solidFill>
              </a:rPr>
              <a:t>大数据分析基础 </a:t>
            </a:r>
            <a:r>
              <a:rPr lang="en-US" altLang="zh-CN" dirty="0">
                <a:solidFill>
                  <a:srgbClr val="000000"/>
                </a:solidFill>
              </a:rPr>
              <a:t>(By Dr. Fang)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F32B55A-B9FD-4E07-A76B-DDBC44407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3969"/>
              </p:ext>
            </p:extLst>
          </p:nvPr>
        </p:nvGraphicFramePr>
        <p:xfrm>
          <a:off x="1055760" y="1762938"/>
          <a:ext cx="10080480" cy="39798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3799">
                  <a:extLst>
                    <a:ext uri="{9D8B030D-6E8A-4147-A177-3AD203B41FA5}">
                      <a16:colId xmlns:a16="http://schemas.microsoft.com/office/drawing/2014/main" val="786772442"/>
                    </a:ext>
                  </a:extLst>
                </a:gridCol>
                <a:gridCol w="3063779">
                  <a:extLst>
                    <a:ext uri="{9D8B030D-6E8A-4147-A177-3AD203B41FA5}">
                      <a16:colId xmlns:a16="http://schemas.microsoft.com/office/drawing/2014/main" val="3012225089"/>
                    </a:ext>
                  </a:extLst>
                </a:gridCol>
                <a:gridCol w="5652902">
                  <a:extLst>
                    <a:ext uri="{9D8B030D-6E8A-4147-A177-3AD203B41FA5}">
                      <a16:colId xmlns:a16="http://schemas.microsoft.com/office/drawing/2014/main" val="1124716279"/>
                    </a:ext>
                  </a:extLst>
                </a:gridCol>
              </a:tblGrid>
              <a:tr h="673287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性能表现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解释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0966775"/>
                  </a:ext>
                </a:extLst>
              </a:tr>
              <a:tr h="11021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可移植性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解释性语言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&gt;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编译性语言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解释性语言只要有解释环境，可以在不同的操作系统上运行；编译性语言代码需要经过编译方可运行，可移植性差，只能在兼容的操作系统上运行。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947979"/>
                  </a:ext>
                </a:extLst>
              </a:tr>
              <a:tr h="110217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运行速度和代码效率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解释性语言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&lt;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编译性语言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解释性语言需要一边解释一边运行，编译性语言编译后可以直接运行；解释器本身也会占据资源；解释性语言一般不能直接操作底层。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243385"/>
                  </a:ext>
                </a:extLst>
              </a:tr>
              <a:tr h="11021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保密性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解释性语言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&lt;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编译性语言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编译性语言编译后程序不可以修改。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230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初识</a:t>
            </a:r>
            <a:r>
              <a:rPr lang="en-US" altLang="zh-CN" dirty="0"/>
              <a:t>Python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为什么选择</a:t>
            </a:r>
            <a:r>
              <a:rPr lang="en-US" altLang="zh-CN" dirty="0"/>
              <a:t>Python</a:t>
            </a:r>
            <a:r>
              <a:rPr lang="zh-CN" altLang="en-US" dirty="0"/>
              <a:t>？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1026" name="Picture 2" descr="æ è¯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30" y="580495"/>
            <a:ext cx="2908955" cy="15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A04995-72FF-4FCE-ACDB-02F5D45EC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3" y="1846580"/>
            <a:ext cx="3959416" cy="413050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C38F523-714F-4109-A13D-CD85395890E1}"/>
              </a:ext>
            </a:extLst>
          </p:cNvPr>
          <p:cNvSpPr/>
          <p:nvPr/>
        </p:nvSpPr>
        <p:spPr>
          <a:xfrm>
            <a:off x="4726186" y="2195977"/>
            <a:ext cx="636399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语法简洁，接近于英语的自然语言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学习曲线平坦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丰富的第三方库，特别是在大数据分析处理和人工智能方面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可扩展性和可嵌入性强：可以将</a:t>
            </a:r>
            <a:r>
              <a:rPr lang="en-US" altLang="zh-CN" dirty="0"/>
              <a:t>Python</a:t>
            </a:r>
            <a:r>
              <a:rPr lang="zh-CN" altLang="en-US" dirty="0"/>
              <a:t>代码嵌入到其它语言中，反之亦可（胶水语言）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可移植性强：</a:t>
            </a:r>
            <a:r>
              <a:rPr lang="en-US" altLang="zh-CN" dirty="0"/>
              <a:t>Unix/Linux/Mac OS</a:t>
            </a:r>
            <a:r>
              <a:rPr lang="zh-CN" altLang="en-US" dirty="0"/>
              <a:t>等一般自带</a:t>
            </a:r>
            <a:r>
              <a:rPr lang="en-US" altLang="zh-CN" dirty="0"/>
              <a:t>Python</a:t>
            </a:r>
            <a:r>
              <a:rPr lang="zh-CN" altLang="en-US" dirty="0"/>
              <a:t>，在移动平台稍弱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代码规范性极强，易于阅读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Python</a:t>
            </a:r>
            <a:r>
              <a:rPr lang="zh-CN" altLang="en-US" dirty="0"/>
              <a:t>作为脚本语言，更适合开发小的应用</a:t>
            </a:r>
            <a:endParaRPr lang="en-US" altLang="zh-CN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脚本语言是为了缩短传统的编写</a:t>
            </a:r>
            <a:r>
              <a:rPr lang="en-US" altLang="zh-CN" sz="1600" dirty="0"/>
              <a:t>-</a:t>
            </a:r>
            <a:r>
              <a:rPr lang="zh-CN" altLang="en-US" sz="1600" dirty="0"/>
              <a:t>编译</a:t>
            </a:r>
            <a:r>
              <a:rPr lang="en-US" altLang="zh-CN" sz="1600" dirty="0"/>
              <a:t>-</a:t>
            </a:r>
            <a:r>
              <a:rPr lang="zh-CN" altLang="en-US" sz="1600" dirty="0"/>
              <a:t>链接</a:t>
            </a:r>
            <a:r>
              <a:rPr lang="en-US" altLang="zh-CN" sz="1600" dirty="0"/>
              <a:t>-</a:t>
            </a:r>
            <a:r>
              <a:rPr lang="zh-CN" altLang="en-US" sz="1600" dirty="0"/>
              <a:t>运行（</a:t>
            </a:r>
            <a:r>
              <a:rPr lang="en-US" altLang="zh-CN" sz="1600" dirty="0"/>
              <a:t>edit-compile-link-run</a:t>
            </a:r>
            <a:r>
              <a:rPr lang="zh-CN" altLang="en-US" sz="1600" dirty="0"/>
              <a:t>）过程而创建的计算机编程语言</a:t>
            </a:r>
          </a:p>
        </p:txBody>
      </p:sp>
    </p:spTree>
    <p:extLst>
      <p:ext uri="{BB962C8B-B14F-4D97-AF65-F5344CB8AC3E}">
        <p14:creationId xmlns:p14="http://schemas.microsoft.com/office/powerpoint/2010/main" val="25033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初识</a:t>
            </a:r>
            <a:r>
              <a:rPr lang="en-US" altLang="zh-CN" dirty="0"/>
              <a:t>Python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Python 2.x </a:t>
            </a:r>
            <a:r>
              <a:rPr lang="zh-CN" altLang="en-US" dirty="0"/>
              <a:t>还是</a:t>
            </a:r>
            <a:r>
              <a:rPr lang="en-US" altLang="zh-CN" dirty="0"/>
              <a:t>Python 3.x</a:t>
            </a:r>
            <a:r>
              <a:rPr lang="zh-CN" altLang="en-US" dirty="0"/>
              <a:t>？</a:t>
            </a:r>
            <a:endParaRPr lang="en-US" altLang="zh-CN" dirty="0"/>
          </a:p>
          <a:p>
            <a:pPr lvl="1"/>
            <a:r>
              <a:rPr lang="en-US" altLang="zh-CN" dirty="0"/>
              <a:t>Python 3</a:t>
            </a:r>
            <a:r>
              <a:rPr lang="zh-CN" altLang="en-US" dirty="0"/>
              <a:t>无法兼容</a:t>
            </a:r>
            <a:r>
              <a:rPr lang="en-US" altLang="zh-CN" dirty="0"/>
              <a:t>Python 2</a:t>
            </a:r>
          </a:p>
          <a:p>
            <a:r>
              <a:rPr lang="en-US" altLang="zh-CN" dirty="0"/>
              <a:t>Python</a:t>
            </a:r>
            <a:r>
              <a:rPr lang="zh-CN" altLang="en-US" dirty="0"/>
              <a:t>核心团队已经于</a:t>
            </a:r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日起停止支持</a:t>
            </a:r>
            <a:r>
              <a:rPr lang="en-US" altLang="zh-CN" dirty="0"/>
              <a:t>Python 2</a:t>
            </a:r>
            <a:r>
              <a:rPr lang="zh-CN" altLang="en-US" dirty="0"/>
              <a:t>，一些重要的第三方库也陆续停止支持</a:t>
            </a:r>
            <a:r>
              <a:rPr lang="en-US" altLang="zh-CN" dirty="0"/>
              <a:t>Python 2</a:t>
            </a:r>
          </a:p>
          <a:p>
            <a:r>
              <a:rPr lang="zh-CN" altLang="en-US" dirty="0"/>
              <a:t>两者语法上的区别</a:t>
            </a:r>
            <a:endParaRPr lang="en-US" altLang="zh-CN" dirty="0"/>
          </a:p>
          <a:p>
            <a:pPr lvl="1"/>
            <a:r>
              <a:rPr lang="en-US" altLang="zh-CN" dirty="0"/>
              <a:t>print </a:t>
            </a:r>
            <a:r>
              <a:rPr lang="zh-CN" altLang="en-US" dirty="0"/>
              <a:t>语句取消，统一改为函数</a:t>
            </a:r>
            <a:endParaRPr lang="en-US" altLang="zh-CN" dirty="0"/>
          </a:p>
          <a:p>
            <a:pPr lvl="1"/>
            <a:r>
              <a:rPr lang="en-US" altLang="zh-CN" dirty="0"/>
              <a:t>Python 3</a:t>
            </a:r>
            <a:r>
              <a:rPr lang="zh-CN" altLang="en-US" dirty="0"/>
              <a:t>源码文件默认使用</a:t>
            </a:r>
            <a:r>
              <a:rPr lang="en-US" altLang="zh-CN" dirty="0"/>
              <a:t>utf-8</a:t>
            </a:r>
            <a:r>
              <a:rPr lang="zh-CN" altLang="en-US" dirty="0"/>
              <a:t>编码</a:t>
            </a:r>
            <a:endParaRPr lang="en-US" altLang="zh-CN" dirty="0"/>
          </a:p>
          <a:p>
            <a:pPr lvl="1"/>
            <a:r>
              <a:rPr lang="zh-CN" altLang="en-US" dirty="0"/>
              <a:t>除法运算（</a:t>
            </a:r>
            <a:r>
              <a:rPr lang="en-US" altLang="zh-CN" dirty="0"/>
              <a:t>a/b</a:t>
            </a:r>
            <a:r>
              <a:rPr lang="zh-CN" altLang="en-US" dirty="0"/>
              <a:t>）：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均为整数时，</a:t>
            </a:r>
            <a:r>
              <a:rPr lang="en-US" altLang="zh-CN" dirty="0"/>
              <a:t>Python 2</a:t>
            </a:r>
            <a:r>
              <a:rPr lang="zh-CN" altLang="en-US" dirty="0"/>
              <a:t>返回整数，</a:t>
            </a:r>
            <a:r>
              <a:rPr lang="en-US" altLang="zh-CN" dirty="0"/>
              <a:t>Python 3</a:t>
            </a:r>
            <a:r>
              <a:rPr lang="zh-CN" altLang="en-US" dirty="0"/>
              <a:t>返回浮点数</a:t>
            </a:r>
            <a:endParaRPr lang="en-US" altLang="zh-CN" dirty="0"/>
          </a:p>
          <a:p>
            <a:pPr lvl="1"/>
            <a:r>
              <a:rPr lang="zh-CN" altLang="en-US" dirty="0"/>
              <a:t>整型数统一为</a:t>
            </a:r>
            <a:r>
              <a:rPr lang="en-US" altLang="zh-CN" dirty="0"/>
              <a:t>long</a:t>
            </a:r>
          </a:p>
          <a:p>
            <a:pPr lvl="1"/>
            <a:r>
              <a:rPr lang="zh-CN" altLang="en-US" dirty="0"/>
              <a:t>不等号：取消了</a:t>
            </a:r>
            <a:r>
              <a:rPr lang="en-US" altLang="zh-CN" dirty="0"/>
              <a:t>&lt;&gt;</a:t>
            </a:r>
            <a:r>
              <a:rPr lang="zh-CN" altLang="en-US" dirty="0"/>
              <a:t>作为不等号，只保留</a:t>
            </a:r>
            <a:r>
              <a:rPr lang="en-US" altLang="zh-CN" dirty="0"/>
              <a:t>!=</a:t>
            </a:r>
          </a:p>
          <a:p>
            <a:pPr lvl="1"/>
            <a:r>
              <a:rPr lang="zh-CN" altLang="en-US" dirty="0"/>
              <a:t>其它的一些细节变化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6BD81-06CB-49E9-86F3-1AB1E07B7A01}" type="slidenum">
              <a:rPr lang="en-US" altLang="zh-CN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/>
                </a:solidFill>
              </a:rPr>
              <a:t>大数据分析基础 </a:t>
            </a:r>
            <a:r>
              <a:rPr lang="en-US" altLang="zh-CN">
                <a:solidFill>
                  <a:srgbClr val="000000"/>
                </a:solidFill>
              </a:rPr>
              <a:t>(By Dr. Fang)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ADA3-AAC4-4DED-838A-DCC1C6C6A803}" type="datetime1">
              <a:rPr lang="zh-CN" altLang="en-US" smtClean="0">
                <a:solidFill>
                  <a:srgbClr val="000000"/>
                </a:solidFill>
              </a:rPr>
              <a:t>2023/10/8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al Design Template">
  <a:themeElements>
    <a:clrScheme name="Global Design Templat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obal Design Templat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Design Templat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Design Templat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13084</TotalTime>
  <Words>4965</Words>
  <Application>Microsoft Office PowerPoint</Application>
  <PresentationFormat>宽屏</PresentationFormat>
  <Paragraphs>834</Paragraphs>
  <Slides>45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6" baseType="lpstr">
      <vt:lpstr>ＭＳ Ｐゴシック</vt:lpstr>
      <vt:lpstr>等线</vt:lpstr>
      <vt:lpstr>宋体</vt:lpstr>
      <vt:lpstr>微软雅黑</vt:lpstr>
      <vt:lpstr>Arial</vt:lpstr>
      <vt:lpstr>Calibri</vt:lpstr>
      <vt:lpstr>Cambria Math</vt:lpstr>
      <vt:lpstr>Tahoma</vt:lpstr>
      <vt:lpstr>Times New Roman</vt:lpstr>
      <vt:lpstr>Wingdings</vt:lpstr>
      <vt:lpstr>Global Design Template</vt:lpstr>
      <vt:lpstr>大数据分析基础</vt:lpstr>
      <vt:lpstr>Python基础</vt:lpstr>
      <vt:lpstr>关于计算机编程</vt:lpstr>
      <vt:lpstr>关于计算机编程</vt:lpstr>
      <vt:lpstr>计算机语言</vt:lpstr>
      <vt:lpstr>计算机语言</vt:lpstr>
      <vt:lpstr>计算机语言</vt:lpstr>
      <vt:lpstr>初识Python</vt:lpstr>
      <vt:lpstr>初识Python</vt:lpstr>
      <vt:lpstr>初识Python</vt:lpstr>
      <vt:lpstr>Python基础语法：常量与变量</vt:lpstr>
      <vt:lpstr>Python基础语法：常量与变量</vt:lpstr>
      <vt:lpstr>Python基础语法：常量与变量</vt:lpstr>
      <vt:lpstr>Python基础语法：常量与变量</vt:lpstr>
      <vt:lpstr>Python基础语法：常量与变量</vt:lpstr>
      <vt:lpstr>Python基础语法：常量与变量</vt:lpstr>
      <vt:lpstr>Python基础语法：操作符</vt:lpstr>
      <vt:lpstr>Python基础语法：操作符</vt:lpstr>
      <vt:lpstr>Python基础语法：操作符</vt:lpstr>
      <vt:lpstr>Python基础语法：操作符</vt:lpstr>
      <vt:lpstr>Python基础语法：操作符</vt:lpstr>
      <vt:lpstr>Python基础语法：优先级</vt:lpstr>
      <vt:lpstr>Python基础语法：数据结构</vt:lpstr>
      <vt:lpstr>Python基础语法：数据结构</vt:lpstr>
      <vt:lpstr>Python基础语法：数据结构</vt:lpstr>
      <vt:lpstr>Python基础语法：程序结构</vt:lpstr>
      <vt:lpstr>Python基础语法：程序结构</vt:lpstr>
      <vt:lpstr>Python基础语法：程序结构</vt:lpstr>
      <vt:lpstr>Python基础语法：控制流</vt:lpstr>
      <vt:lpstr>Python基础语法：控制流</vt:lpstr>
      <vt:lpstr>Python基础语法：函数（方法）</vt:lpstr>
      <vt:lpstr>Python基础语法：函数（方法）</vt:lpstr>
      <vt:lpstr>Python基础语法：输入输出</vt:lpstr>
      <vt:lpstr>Python基础语法：异常处理</vt:lpstr>
      <vt:lpstr>编程思维</vt:lpstr>
      <vt:lpstr>编程思维</vt:lpstr>
      <vt:lpstr>编程思维</vt:lpstr>
      <vt:lpstr>编程思维</vt:lpstr>
      <vt:lpstr>编程思维</vt:lpstr>
      <vt:lpstr>编程思维</vt:lpstr>
      <vt:lpstr>面向对象编程</vt:lpstr>
      <vt:lpstr>面向对象编程</vt:lpstr>
      <vt:lpstr>面向对象编程</vt:lpstr>
      <vt:lpstr>面向对象编程</vt:lpstr>
      <vt:lpstr>面向对象编程</vt:lpstr>
    </vt:vector>
  </TitlesOfParts>
  <Company>XMU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BDA</dc:title>
  <dc:creator>Bin Fang</dc:creator>
  <cp:lastModifiedBy>Bin Fang</cp:lastModifiedBy>
  <cp:revision>449</cp:revision>
  <cp:lastPrinted>2019-10-16T09:40:18Z</cp:lastPrinted>
  <dcterms:created xsi:type="dcterms:W3CDTF">2017-03-23T06:21:49Z</dcterms:created>
  <dcterms:modified xsi:type="dcterms:W3CDTF">2023-10-08T13:38:59Z</dcterms:modified>
</cp:coreProperties>
</file>