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5"/>
  </p:notesMasterIdLst>
  <p:handoutMasterIdLst>
    <p:handoutMasterId r:id="rId66"/>
  </p:handoutMasterIdLst>
  <p:sldIdLst>
    <p:sldId id="257" r:id="rId2"/>
    <p:sldId id="262" r:id="rId3"/>
    <p:sldId id="265" r:id="rId4"/>
    <p:sldId id="352" r:id="rId5"/>
    <p:sldId id="273" r:id="rId6"/>
    <p:sldId id="274" r:id="rId7"/>
    <p:sldId id="349" r:id="rId8"/>
    <p:sldId id="350" r:id="rId9"/>
    <p:sldId id="292" r:id="rId10"/>
    <p:sldId id="293" r:id="rId11"/>
    <p:sldId id="294" r:id="rId12"/>
    <p:sldId id="295" r:id="rId13"/>
    <p:sldId id="296" r:id="rId14"/>
    <p:sldId id="297" r:id="rId15"/>
    <p:sldId id="300" r:id="rId16"/>
    <p:sldId id="301" r:id="rId17"/>
    <p:sldId id="302" r:id="rId18"/>
    <p:sldId id="303" r:id="rId19"/>
    <p:sldId id="304" r:id="rId20"/>
    <p:sldId id="305" r:id="rId21"/>
    <p:sldId id="306" r:id="rId22"/>
    <p:sldId id="307" r:id="rId23"/>
    <p:sldId id="308" r:id="rId24"/>
    <p:sldId id="331" r:id="rId25"/>
    <p:sldId id="309" r:id="rId26"/>
    <p:sldId id="310" r:id="rId27"/>
    <p:sldId id="311" r:id="rId28"/>
    <p:sldId id="312" r:id="rId29"/>
    <p:sldId id="313" r:id="rId30"/>
    <p:sldId id="314" r:id="rId31"/>
    <p:sldId id="315" r:id="rId32"/>
    <p:sldId id="316" r:id="rId33"/>
    <p:sldId id="329" r:id="rId34"/>
    <p:sldId id="317" r:id="rId35"/>
    <p:sldId id="318" r:id="rId36"/>
    <p:sldId id="320" r:id="rId37"/>
    <p:sldId id="321" r:id="rId38"/>
    <p:sldId id="322" r:id="rId39"/>
    <p:sldId id="323" r:id="rId40"/>
    <p:sldId id="319" r:id="rId41"/>
    <p:sldId id="351" r:id="rId42"/>
    <p:sldId id="324" r:id="rId43"/>
    <p:sldId id="325" r:id="rId44"/>
    <p:sldId id="326" r:id="rId45"/>
    <p:sldId id="330" r:id="rId46"/>
    <p:sldId id="328" r:id="rId47"/>
    <p:sldId id="333" r:id="rId48"/>
    <p:sldId id="332" r:id="rId49"/>
    <p:sldId id="334" r:id="rId50"/>
    <p:sldId id="335" r:id="rId51"/>
    <p:sldId id="336" r:id="rId52"/>
    <p:sldId id="337" r:id="rId53"/>
    <p:sldId id="338" r:id="rId54"/>
    <p:sldId id="339" r:id="rId55"/>
    <p:sldId id="340" r:id="rId56"/>
    <p:sldId id="341" r:id="rId57"/>
    <p:sldId id="342" r:id="rId58"/>
    <p:sldId id="343" r:id="rId59"/>
    <p:sldId id="345" r:id="rId60"/>
    <p:sldId id="348" r:id="rId61"/>
    <p:sldId id="347" r:id="rId62"/>
    <p:sldId id="344" r:id="rId63"/>
    <p:sldId id="346" r:id="rId64"/>
  </p:sldIdLst>
  <p:sldSz cx="12192000" cy="6858000"/>
  <p:notesSz cx="9928225"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n Fang" initials="BF" lastIdx="2" clrIdx="0">
    <p:extLst>
      <p:ext uri="{19B8F6BF-5375-455C-9EA6-DF929625EA0E}">
        <p15:presenceInfo xmlns:p15="http://schemas.microsoft.com/office/powerpoint/2012/main" userId="a1a4dc899414fe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87363" autoAdjust="0"/>
  </p:normalViewPr>
  <p:slideViewPr>
    <p:cSldViewPr snapToGrid="0">
      <p:cViewPr varScale="1">
        <p:scale>
          <a:sx n="98" d="100"/>
          <a:sy n="98" d="100"/>
        </p:scale>
        <p:origin x="66" y="336"/>
      </p:cViewPr>
      <p:guideLst/>
    </p:cSldViewPr>
  </p:slideViewPr>
  <p:notesTextViewPr>
    <p:cViewPr>
      <p:scale>
        <a:sx n="1" d="1"/>
        <a:sy n="1" d="1"/>
      </p:scale>
      <p:origin x="0" y="0"/>
    </p:cViewPr>
  </p:notesTextViewPr>
  <p:notesViewPr>
    <p:cSldViewPr snapToGrid="0">
      <p:cViewPr varScale="1">
        <p:scale>
          <a:sx n="56" d="100"/>
          <a:sy n="56" d="100"/>
        </p:scale>
        <p:origin x="2856"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a1a4dc899414fe72" providerId="LiveId" clId="{55CEE2B1-C463-44C3-9AC5-FABE2CD93ACF}"/>
    <pc:docChg chg="modSld">
      <pc:chgData name="" userId="a1a4dc899414fe72" providerId="LiveId" clId="{55CEE2B1-C463-44C3-9AC5-FABE2CD93ACF}" dt="2023-10-30T08:53:49.253" v="1" actId="20577"/>
      <pc:docMkLst>
        <pc:docMk/>
      </pc:docMkLst>
      <pc:sldChg chg="modSp">
        <pc:chgData name="" userId="a1a4dc899414fe72" providerId="LiveId" clId="{55CEE2B1-C463-44C3-9AC5-FABE2CD93ACF}" dt="2023-10-30T08:53:49.253" v="1" actId="20577"/>
        <pc:sldMkLst>
          <pc:docMk/>
          <pc:sldMk cId="3253538522" sldId="272"/>
        </pc:sldMkLst>
        <pc:spChg chg="mod">
          <ac:chgData name="" userId="a1a4dc899414fe72" providerId="LiveId" clId="{55CEE2B1-C463-44C3-9AC5-FABE2CD93ACF}" dt="2023-10-30T08:53:49.253" v="1" actId="20577"/>
          <ac:spMkLst>
            <pc:docMk/>
            <pc:sldMk cId="3253538522" sldId="272"/>
            <ac:spMk id="3" creationId="{00000000-0000-0000-0000-000000000000}"/>
          </ac:spMkLst>
        </pc:spChg>
      </pc:sldChg>
    </pc:docChg>
  </pc:docChgLst>
  <pc:docChgLst>
    <pc:chgData userId="a1a4dc899414fe72" providerId="LiveId" clId="{D6A2F5B8-5C2B-4F45-B782-ED7D6A82CA8B}"/>
    <pc:docChg chg="undo custSel modSld">
      <pc:chgData name="" userId="a1a4dc899414fe72" providerId="LiveId" clId="{D6A2F5B8-5C2B-4F45-B782-ED7D6A82CA8B}" dt="2023-10-25T13:50:23.924" v="29" actId="113"/>
      <pc:docMkLst>
        <pc:docMk/>
      </pc:docMkLst>
      <pc:sldChg chg="modSp">
        <pc:chgData name="" userId="a1a4dc899414fe72" providerId="LiveId" clId="{D6A2F5B8-5C2B-4F45-B782-ED7D6A82CA8B}" dt="2023-10-25T13:50:23.924" v="29" actId="113"/>
        <pc:sldMkLst>
          <pc:docMk/>
          <pc:sldMk cId="676813012" sldId="309"/>
        </pc:sldMkLst>
        <pc:spChg chg="mod">
          <ac:chgData name="" userId="a1a4dc899414fe72" providerId="LiveId" clId="{D6A2F5B8-5C2B-4F45-B782-ED7D6A82CA8B}" dt="2023-10-25T13:49:22.202" v="24" actId="20577"/>
          <ac:spMkLst>
            <pc:docMk/>
            <pc:sldMk cId="676813012" sldId="309"/>
            <ac:spMk id="8" creationId="{5E310080-95E9-43E5-BA28-9C72457776B3}"/>
          </ac:spMkLst>
        </pc:spChg>
        <pc:graphicFrameChg chg="mod modGraphic">
          <ac:chgData name="" userId="a1a4dc899414fe72" providerId="LiveId" clId="{D6A2F5B8-5C2B-4F45-B782-ED7D6A82CA8B}" dt="2023-10-25T13:50:23.924" v="29" actId="113"/>
          <ac:graphicFrameMkLst>
            <pc:docMk/>
            <pc:sldMk cId="676813012" sldId="309"/>
            <ac:graphicFrameMk id="7" creationId="{DC46B7AD-B8D2-4E21-8883-E190F40D3416}"/>
          </ac:graphicFrameMkLst>
        </pc:graphicFrameChg>
      </pc:sldChg>
    </pc:docChg>
  </pc:docChgLst>
  <pc:docChgLst>
    <pc:chgData userId="a1a4dc899414fe72" providerId="LiveId" clId="{1F9B3A7B-E2D3-4664-927A-87675DCD4967}"/>
    <pc:docChg chg="undo custSel addSld delSld modSld sldOrd">
      <pc:chgData name="" userId="a1a4dc899414fe72" providerId="LiveId" clId="{1F9B3A7B-E2D3-4664-927A-87675DCD4967}" dt="2023-10-30T13:33:50.555" v="519"/>
      <pc:docMkLst>
        <pc:docMk/>
      </pc:docMkLst>
      <pc:sldChg chg="addSp delSp modSp delAnim modAnim">
        <pc:chgData name="" userId="a1a4dc899414fe72" providerId="LiveId" clId="{1F9B3A7B-E2D3-4664-927A-87675DCD4967}" dt="2023-10-30T10:52:50.604" v="517" actId="12269"/>
        <pc:sldMkLst>
          <pc:docMk/>
          <pc:sldMk cId="422408704" sldId="265"/>
        </pc:sldMkLst>
        <pc:spChg chg="del mod">
          <ac:chgData name="" userId="a1a4dc899414fe72" providerId="LiveId" clId="{1F9B3A7B-E2D3-4664-927A-87675DCD4967}" dt="2023-10-26T14:25:19.916" v="264" actId="478"/>
          <ac:spMkLst>
            <pc:docMk/>
            <pc:sldMk cId="422408704" sldId="265"/>
            <ac:spMk id="7" creationId="{00000000-0000-0000-0000-000000000000}"/>
          </ac:spMkLst>
        </pc:spChg>
        <pc:spChg chg="mod">
          <ac:chgData name="" userId="a1a4dc899414fe72" providerId="LiveId" clId="{1F9B3A7B-E2D3-4664-927A-87675DCD4967}" dt="2023-10-26T14:17:03.748" v="225" actId="1076"/>
          <ac:spMkLst>
            <pc:docMk/>
            <pc:sldMk cId="422408704" sldId="265"/>
            <ac:spMk id="15" creationId="{00000000-0000-0000-0000-000000000000}"/>
          </ac:spMkLst>
        </pc:spChg>
        <pc:spChg chg="mod">
          <ac:chgData name="" userId="a1a4dc899414fe72" providerId="LiveId" clId="{1F9B3A7B-E2D3-4664-927A-87675DCD4967}" dt="2023-10-26T14:17:06.341" v="226" actId="1076"/>
          <ac:spMkLst>
            <pc:docMk/>
            <pc:sldMk cId="422408704" sldId="265"/>
            <ac:spMk id="16" creationId="{00000000-0000-0000-0000-000000000000}"/>
          </ac:spMkLst>
        </pc:spChg>
        <pc:grpChg chg="del mod">
          <ac:chgData name="" userId="a1a4dc899414fe72" providerId="LiveId" clId="{1F9B3A7B-E2D3-4664-927A-87675DCD4967}" dt="2023-10-26T14:25:19.916" v="264" actId="478"/>
          <ac:grpSpMkLst>
            <pc:docMk/>
            <pc:sldMk cId="422408704" sldId="265"/>
            <ac:grpSpMk id="8" creationId="{00000000-0000-0000-0000-000000000000}"/>
          </ac:grpSpMkLst>
        </pc:grpChg>
        <pc:grpChg chg="del mod">
          <ac:chgData name="" userId="a1a4dc899414fe72" providerId="LiveId" clId="{1F9B3A7B-E2D3-4664-927A-87675DCD4967}" dt="2023-10-26T14:25:19.916" v="264" actId="478"/>
          <ac:grpSpMkLst>
            <pc:docMk/>
            <pc:sldMk cId="422408704" sldId="265"/>
            <ac:grpSpMk id="11" creationId="{00000000-0000-0000-0000-000000000000}"/>
          </ac:grpSpMkLst>
        </pc:grpChg>
        <pc:grpChg chg="del mod">
          <ac:chgData name="" userId="a1a4dc899414fe72" providerId="LiveId" clId="{1F9B3A7B-E2D3-4664-927A-87675DCD4967}" dt="2023-10-26T14:19:42.891" v="253" actId="478"/>
          <ac:grpSpMkLst>
            <pc:docMk/>
            <pc:sldMk cId="422408704" sldId="265"/>
            <ac:grpSpMk id="14" creationId="{00000000-0000-0000-0000-000000000000}"/>
          </ac:grpSpMkLst>
        </pc:grpChg>
        <pc:graphicFrameChg chg="del">
          <ac:chgData name="" userId="a1a4dc899414fe72" providerId="LiveId" clId="{1F9B3A7B-E2D3-4664-927A-87675DCD4967}" dt="2023-10-26T14:15:55.723" v="220" actId="478"/>
          <ac:graphicFrameMkLst>
            <pc:docMk/>
            <pc:sldMk cId="422408704" sldId="265"/>
            <ac:graphicFrameMk id="21" creationId="{00000000-0000-0000-0000-000000000000}"/>
          </ac:graphicFrameMkLst>
        </pc:graphicFrameChg>
        <pc:graphicFrameChg chg="add mod">
          <ac:chgData name="" userId="a1a4dc899414fe72" providerId="LiveId" clId="{1F9B3A7B-E2D3-4664-927A-87675DCD4967}" dt="2023-10-30T10:52:50.604" v="517" actId="12269"/>
          <ac:graphicFrameMkLst>
            <pc:docMk/>
            <pc:sldMk cId="422408704" sldId="265"/>
            <ac:graphicFrameMk id="24" creationId="{E420CA69-DFD5-43E1-BD99-9A0CF713A12F}"/>
          </ac:graphicFrameMkLst>
        </pc:graphicFrameChg>
        <pc:graphicFrameChg chg="add mod">
          <ac:chgData name="" userId="a1a4dc899414fe72" providerId="LiveId" clId="{1F9B3A7B-E2D3-4664-927A-87675DCD4967}" dt="2023-10-30T10:52:08.347" v="514" actId="12269"/>
          <ac:graphicFrameMkLst>
            <pc:docMk/>
            <pc:sldMk cId="422408704" sldId="265"/>
            <ac:graphicFrameMk id="25" creationId="{4A8B698D-5B0A-4A25-976F-56C32054ACF2}"/>
          </ac:graphicFrameMkLst>
        </pc:graphicFrameChg>
        <pc:cxnChg chg="mod">
          <ac:chgData name="" userId="a1a4dc899414fe72" providerId="LiveId" clId="{1F9B3A7B-E2D3-4664-927A-87675DCD4967}" dt="2023-10-26T14:19:42.891" v="253" actId="478"/>
          <ac:cxnSpMkLst>
            <pc:docMk/>
            <pc:sldMk cId="422408704" sldId="265"/>
            <ac:cxnSpMk id="17" creationId="{00000000-0000-0000-0000-000000000000}"/>
          </ac:cxnSpMkLst>
        </pc:cxnChg>
        <pc:cxnChg chg="mod">
          <ac:chgData name="" userId="a1a4dc899414fe72" providerId="LiveId" clId="{1F9B3A7B-E2D3-4664-927A-87675DCD4967}" dt="2023-10-26T14:19:42.891" v="253" actId="478"/>
          <ac:cxnSpMkLst>
            <pc:docMk/>
            <pc:sldMk cId="422408704" sldId="265"/>
            <ac:cxnSpMk id="18" creationId="{00000000-0000-0000-0000-000000000000}"/>
          </ac:cxnSpMkLst>
        </pc:cxnChg>
      </pc:sldChg>
      <pc:sldChg chg="del">
        <pc:chgData name="" userId="a1a4dc899414fe72" providerId="LiveId" clId="{1F9B3A7B-E2D3-4664-927A-87675DCD4967}" dt="2023-10-30T10:23:44.994" v="493" actId="2696"/>
        <pc:sldMkLst>
          <pc:docMk/>
          <pc:sldMk cId="1033178038" sldId="271"/>
        </pc:sldMkLst>
      </pc:sldChg>
      <pc:sldChg chg="del">
        <pc:chgData name="" userId="a1a4dc899414fe72" providerId="LiveId" clId="{1F9B3A7B-E2D3-4664-927A-87675DCD4967}" dt="2023-10-30T10:23:45.721" v="494" actId="2696"/>
        <pc:sldMkLst>
          <pc:docMk/>
          <pc:sldMk cId="3253538522" sldId="272"/>
        </pc:sldMkLst>
      </pc:sldChg>
      <pc:sldChg chg="modSp modAnim">
        <pc:chgData name="" userId="a1a4dc899414fe72" providerId="LiveId" clId="{1F9B3A7B-E2D3-4664-927A-87675DCD4967}" dt="2023-10-26T14:34:37.002" v="339"/>
        <pc:sldMkLst>
          <pc:docMk/>
          <pc:sldMk cId="983442492" sldId="293"/>
        </pc:sldMkLst>
        <pc:spChg chg="mod">
          <ac:chgData name="" userId="a1a4dc899414fe72" providerId="LiveId" clId="{1F9B3A7B-E2D3-4664-927A-87675DCD4967}" dt="2023-10-26T14:32:48.961" v="299" actId="20577"/>
          <ac:spMkLst>
            <pc:docMk/>
            <pc:sldMk cId="983442492" sldId="293"/>
            <ac:spMk id="3" creationId="{00000000-0000-0000-0000-000000000000}"/>
          </ac:spMkLst>
        </pc:spChg>
        <pc:spChg chg="mod">
          <ac:chgData name="" userId="a1a4dc899414fe72" providerId="LiveId" clId="{1F9B3A7B-E2D3-4664-927A-87675DCD4967}" dt="2023-10-26T14:33:21.993" v="330" actId="1035"/>
          <ac:spMkLst>
            <pc:docMk/>
            <pc:sldMk cId="983442492" sldId="293"/>
            <ac:spMk id="5" creationId="{00000000-0000-0000-0000-000000000000}"/>
          </ac:spMkLst>
        </pc:spChg>
        <pc:spChg chg="mod">
          <ac:chgData name="" userId="a1a4dc899414fe72" providerId="LiveId" clId="{1F9B3A7B-E2D3-4664-927A-87675DCD4967}" dt="2023-10-26T14:34:11.176" v="336" actId="1076"/>
          <ac:spMkLst>
            <pc:docMk/>
            <pc:sldMk cId="983442492" sldId="293"/>
            <ac:spMk id="57" creationId="{00000000-0000-0000-0000-000000000000}"/>
          </ac:spMkLst>
        </pc:spChg>
        <pc:spChg chg="mod">
          <ac:chgData name="" userId="a1a4dc899414fe72" providerId="LiveId" clId="{1F9B3A7B-E2D3-4664-927A-87675DCD4967}" dt="2023-10-26T14:34:18.829" v="337" actId="1076"/>
          <ac:spMkLst>
            <pc:docMk/>
            <pc:sldMk cId="983442492" sldId="293"/>
            <ac:spMk id="58" creationId="{00000000-0000-0000-0000-000000000000}"/>
          </ac:spMkLst>
        </pc:spChg>
        <pc:spChg chg="mod">
          <ac:chgData name="" userId="a1a4dc899414fe72" providerId="LiveId" clId="{1F9B3A7B-E2D3-4664-927A-87675DCD4967}" dt="2023-10-26T14:34:24.031" v="338" actId="1076"/>
          <ac:spMkLst>
            <pc:docMk/>
            <pc:sldMk cId="983442492" sldId="293"/>
            <ac:spMk id="65" creationId="{00000000-0000-0000-0000-000000000000}"/>
          </ac:spMkLst>
        </pc:spChg>
        <pc:spChg chg="mod">
          <ac:chgData name="" userId="a1a4dc899414fe72" providerId="LiveId" clId="{1F9B3A7B-E2D3-4664-927A-87675DCD4967}" dt="2023-10-26T14:34:06.950" v="335" actId="1076"/>
          <ac:spMkLst>
            <pc:docMk/>
            <pc:sldMk cId="983442492" sldId="293"/>
            <ac:spMk id="66" creationId="{00000000-0000-0000-0000-000000000000}"/>
          </ac:spMkLst>
        </pc:spChg>
        <pc:spChg chg="mod">
          <ac:chgData name="" userId="a1a4dc899414fe72" providerId="LiveId" clId="{1F9B3A7B-E2D3-4664-927A-87675DCD4967}" dt="2023-10-26T14:34:06.950" v="335" actId="1076"/>
          <ac:spMkLst>
            <pc:docMk/>
            <pc:sldMk cId="983442492" sldId="293"/>
            <ac:spMk id="67" creationId="{00000000-0000-0000-0000-000000000000}"/>
          </ac:spMkLst>
        </pc:spChg>
        <pc:spChg chg="mod">
          <ac:chgData name="" userId="a1a4dc899414fe72" providerId="LiveId" clId="{1F9B3A7B-E2D3-4664-927A-87675DCD4967}" dt="2023-10-26T14:34:06.950" v="335" actId="1076"/>
          <ac:spMkLst>
            <pc:docMk/>
            <pc:sldMk cId="983442492" sldId="293"/>
            <ac:spMk id="68" creationId="{00000000-0000-0000-0000-000000000000}"/>
          </ac:spMkLst>
        </pc:spChg>
        <pc:grpChg chg="mod">
          <ac:chgData name="" userId="a1a4dc899414fe72" providerId="LiveId" clId="{1F9B3A7B-E2D3-4664-927A-87675DCD4967}" dt="2023-10-26T14:33:58.205" v="334" actId="1076"/>
          <ac:grpSpMkLst>
            <pc:docMk/>
            <pc:sldMk cId="983442492" sldId="293"/>
            <ac:grpSpMk id="7" creationId="{00000000-0000-0000-0000-000000000000}"/>
          </ac:grpSpMkLst>
        </pc:grpChg>
      </pc:sldChg>
      <pc:sldChg chg="delSp delAnim">
        <pc:chgData name="" userId="a1a4dc899414fe72" providerId="LiveId" clId="{1F9B3A7B-E2D3-4664-927A-87675DCD4967}" dt="2023-10-30T10:27:02.400" v="503" actId="478"/>
        <pc:sldMkLst>
          <pc:docMk/>
          <pc:sldMk cId="1601515077" sldId="300"/>
        </pc:sldMkLst>
        <pc:picChg chg="del">
          <ac:chgData name="" userId="a1a4dc899414fe72" providerId="LiveId" clId="{1F9B3A7B-E2D3-4664-927A-87675DCD4967}" dt="2023-10-30T10:27:02.400" v="503" actId="478"/>
          <ac:picMkLst>
            <pc:docMk/>
            <pc:sldMk cId="1601515077" sldId="300"/>
            <ac:picMk id="18" creationId="{00000000-0000-0000-0000-000000000000}"/>
          </ac:picMkLst>
        </pc:picChg>
      </pc:sldChg>
      <pc:sldChg chg="modSp">
        <pc:chgData name="" userId="a1a4dc899414fe72" providerId="LiveId" clId="{1F9B3A7B-E2D3-4664-927A-87675DCD4967}" dt="2023-10-30T12:03:15.971" v="518" actId="20577"/>
        <pc:sldMkLst>
          <pc:docMk/>
          <pc:sldMk cId="1804844325" sldId="301"/>
        </pc:sldMkLst>
        <pc:spChg chg="mod">
          <ac:chgData name="" userId="a1a4dc899414fe72" providerId="LiveId" clId="{1F9B3A7B-E2D3-4664-927A-87675DCD4967}" dt="2023-10-30T12:03:15.971" v="518" actId="20577"/>
          <ac:spMkLst>
            <pc:docMk/>
            <pc:sldMk cId="1804844325" sldId="301"/>
            <ac:spMk id="3" creationId="{00000000-0000-0000-0000-000000000000}"/>
          </ac:spMkLst>
        </pc:spChg>
      </pc:sldChg>
      <pc:sldChg chg="modSp modAnim">
        <pc:chgData name="" userId="a1a4dc899414fe72" providerId="LiveId" clId="{1F9B3A7B-E2D3-4664-927A-87675DCD4967}" dt="2023-10-30T10:18:32.809" v="416"/>
        <pc:sldMkLst>
          <pc:docMk/>
          <pc:sldMk cId="3096768554" sldId="313"/>
        </pc:sldMkLst>
        <pc:picChg chg="mod">
          <ac:chgData name="" userId="a1a4dc899414fe72" providerId="LiveId" clId="{1F9B3A7B-E2D3-4664-927A-87675DCD4967}" dt="2023-10-30T10:17:35.423" v="408" actId="1076"/>
          <ac:picMkLst>
            <pc:docMk/>
            <pc:sldMk cId="3096768554" sldId="313"/>
            <ac:picMk id="9" creationId="{00000000-0000-0000-0000-000000000000}"/>
          </ac:picMkLst>
        </pc:picChg>
        <pc:picChg chg="mod">
          <ac:chgData name="" userId="a1a4dc899414fe72" providerId="LiveId" clId="{1F9B3A7B-E2D3-4664-927A-87675DCD4967}" dt="2023-10-30T10:17:32.257" v="406" actId="1076"/>
          <ac:picMkLst>
            <pc:docMk/>
            <pc:sldMk cId="3096768554" sldId="313"/>
            <ac:picMk id="11" creationId="{00000000-0000-0000-0000-000000000000}"/>
          </ac:picMkLst>
        </pc:picChg>
      </pc:sldChg>
      <pc:sldChg chg="modAnim">
        <pc:chgData name="" userId="a1a4dc899414fe72" providerId="LiveId" clId="{1F9B3A7B-E2D3-4664-927A-87675DCD4967}" dt="2023-10-30T10:39:40.961" v="507"/>
        <pc:sldMkLst>
          <pc:docMk/>
          <pc:sldMk cId="1220446303" sldId="317"/>
        </pc:sldMkLst>
      </pc:sldChg>
      <pc:sldChg chg="ord">
        <pc:chgData name="" userId="a1a4dc899414fe72" providerId="LiveId" clId="{1F9B3A7B-E2D3-4664-927A-87675DCD4967}" dt="2023-10-30T13:33:50.555" v="519"/>
        <pc:sldMkLst>
          <pc:docMk/>
          <pc:sldMk cId="2789842860" sldId="318"/>
        </pc:sldMkLst>
      </pc:sldChg>
      <pc:sldChg chg="modAnim">
        <pc:chgData name="" userId="a1a4dc899414fe72" providerId="LiveId" clId="{1F9B3A7B-E2D3-4664-927A-87675DCD4967}" dt="2023-10-30T10:46:50.405" v="511"/>
        <pc:sldMkLst>
          <pc:docMk/>
          <pc:sldMk cId="3960865274" sldId="319"/>
        </pc:sldMkLst>
      </pc:sldChg>
      <pc:sldChg chg="addSp modSp">
        <pc:chgData name="" userId="a1a4dc899414fe72" providerId="LiveId" clId="{1F9B3A7B-E2D3-4664-927A-87675DCD4967}" dt="2023-10-26T15:14:14.018" v="404" actId="2711"/>
        <pc:sldMkLst>
          <pc:docMk/>
          <pc:sldMk cId="1733923755" sldId="331"/>
        </pc:sldMkLst>
        <pc:spChg chg="mod">
          <ac:chgData name="" userId="a1a4dc899414fe72" providerId="LiveId" clId="{1F9B3A7B-E2D3-4664-927A-87675DCD4967}" dt="2023-10-26T15:14:14.018" v="404" actId="2711"/>
          <ac:spMkLst>
            <pc:docMk/>
            <pc:sldMk cId="1733923755" sldId="331"/>
            <ac:spMk id="3" creationId="{00000000-0000-0000-0000-000000000000}"/>
          </ac:spMkLst>
        </pc:spChg>
        <pc:graphicFrameChg chg="add mod">
          <ac:chgData name="" userId="a1a4dc899414fe72" providerId="LiveId" clId="{1F9B3A7B-E2D3-4664-927A-87675DCD4967}" dt="2023-10-26T15:14:03.999" v="403" actId="20577"/>
          <ac:graphicFrameMkLst>
            <pc:docMk/>
            <pc:sldMk cId="1733923755" sldId="331"/>
            <ac:graphicFrameMk id="7" creationId="{4B8183F6-C3BF-4D01-8B7C-AC55FE9B9953}"/>
          </ac:graphicFrameMkLst>
        </pc:graphicFrameChg>
      </pc:sldChg>
      <pc:sldChg chg="addSp delSp modSp add">
        <pc:chgData name="" userId="a1a4dc899414fe72" providerId="LiveId" clId="{1F9B3A7B-E2D3-4664-927A-87675DCD4967}" dt="2023-10-26T14:15:02.829" v="219" actId="2711"/>
        <pc:sldMkLst>
          <pc:docMk/>
          <pc:sldMk cId="1196863859" sldId="351"/>
        </pc:sldMkLst>
        <pc:spChg chg="mod">
          <ac:chgData name="" userId="a1a4dc899414fe72" providerId="LiveId" clId="{1F9B3A7B-E2D3-4664-927A-87675DCD4967}" dt="2023-10-26T13:20:51.800" v="1"/>
          <ac:spMkLst>
            <pc:docMk/>
            <pc:sldMk cId="1196863859" sldId="351"/>
            <ac:spMk id="2" creationId="{55D61DD5-3FB8-4846-8556-FA6B4E8631A7}"/>
          </ac:spMkLst>
        </pc:spChg>
        <pc:spChg chg="mod">
          <ac:chgData name="" userId="a1a4dc899414fe72" providerId="LiveId" clId="{1F9B3A7B-E2D3-4664-927A-87675DCD4967}" dt="2023-10-26T13:20:56.212" v="2"/>
          <ac:spMkLst>
            <pc:docMk/>
            <pc:sldMk cId="1196863859" sldId="351"/>
            <ac:spMk id="3" creationId="{A961D5F7-97C4-4F50-95F1-E35FB06E0649}"/>
          </ac:spMkLst>
        </pc:spChg>
        <pc:spChg chg="add mod">
          <ac:chgData name="" userId="a1a4dc899414fe72" providerId="LiveId" clId="{1F9B3A7B-E2D3-4664-927A-87675DCD4967}" dt="2023-10-26T14:15:02.829" v="219" actId="2711"/>
          <ac:spMkLst>
            <pc:docMk/>
            <pc:sldMk cId="1196863859" sldId="351"/>
            <ac:spMk id="10" creationId="{8E352685-AC4D-40A1-A3C5-3885A9D1CE03}"/>
          </ac:spMkLst>
        </pc:spChg>
        <pc:spChg chg="add mod">
          <ac:chgData name="" userId="a1a4dc899414fe72" providerId="LiveId" clId="{1F9B3A7B-E2D3-4664-927A-87675DCD4967}" dt="2023-10-26T14:15:02.829" v="219" actId="2711"/>
          <ac:spMkLst>
            <pc:docMk/>
            <pc:sldMk cId="1196863859" sldId="351"/>
            <ac:spMk id="11" creationId="{17044BE9-374E-472C-8F48-DA42A5B28FDB}"/>
          </ac:spMkLst>
        </pc:spChg>
        <pc:spChg chg="add del mod">
          <ac:chgData name="" userId="a1a4dc899414fe72" providerId="LiveId" clId="{1F9B3A7B-E2D3-4664-927A-87675DCD4967}" dt="2023-10-26T13:46:44.852" v="89" actId="478"/>
          <ac:spMkLst>
            <pc:docMk/>
            <pc:sldMk cId="1196863859" sldId="351"/>
            <ac:spMk id="12" creationId="{7AF7BDDD-59FE-4250-AD11-2831319C593E}"/>
          </ac:spMkLst>
        </pc:spChg>
        <pc:spChg chg="add mod">
          <ac:chgData name="" userId="a1a4dc899414fe72" providerId="LiveId" clId="{1F9B3A7B-E2D3-4664-927A-87675DCD4967}" dt="2023-10-26T14:15:02.829" v="219" actId="2711"/>
          <ac:spMkLst>
            <pc:docMk/>
            <pc:sldMk cId="1196863859" sldId="351"/>
            <ac:spMk id="13" creationId="{049FF9A1-5E92-4C15-A2C0-91B7E3049EC3}"/>
          </ac:spMkLst>
        </pc:spChg>
        <pc:spChg chg="add mod">
          <ac:chgData name="" userId="a1a4dc899414fe72" providerId="LiveId" clId="{1F9B3A7B-E2D3-4664-927A-87675DCD4967}" dt="2023-10-26T13:58:23.622" v="208" actId="1076"/>
          <ac:spMkLst>
            <pc:docMk/>
            <pc:sldMk cId="1196863859" sldId="351"/>
            <ac:spMk id="15" creationId="{CB06C222-4A84-4384-86DD-BCA982F1BB0F}"/>
          </ac:spMkLst>
        </pc:spChg>
        <pc:grpChg chg="add mod">
          <ac:chgData name="" userId="a1a4dc899414fe72" providerId="LiveId" clId="{1F9B3A7B-E2D3-4664-927A-87675DCD4967}" dt="2023-10-26T13:48:48.683" v="159" actId="1076"/>
          <ac:grpSpMkLst>
            <pc:docMk/>
            <pc:sldMk cId="1196863859" sldId="351"/>
            <ac:grpSpMk id="14" creationId="{59F53E52-A725-4773-8EF6-AE8BDFEABBB2}"/>
          </ac:grpSpMkLst>
        </pc:grpChg>
        <pc:graphicFrameChg chg="add mod">
          <ac:chgData name="" userId="a1a4dc899414fe72" providerId="LiveId" clId="{1F9B3A7B-E2D3-4664-927A-87675DCD4967}" dt="2023-10-26T14:14:43.506" v="218" actId="692"/>
          <ac:graphicFrameMkLst>
            <pc:docMk/>
            <pc:sldMk cId="1196863859" sldId="351"/>
            <ac:graphicFrameMk id="7" creationId="{21FBD1C6-2ABF-40D8-A423-C23A2E8BBFC7}"/>
          </ac:graphicFrameMkLst>
        </pc:graphicFrameChg>
        <pc:cxnChg chg="add del mod">
          <ac:chgData name="" userId="a1a4dc899414fe72" providerId="LiveId" clId="{1F9B3A7B-E2D3-4664-927A-87675DCD4967}" dt="2023-10-26T13:44:49.448" v="50" actId="478"/>
          <ac:cxnSpMkLst>
            <pc:docMk/>
            <pc:sldMk cId="1196863859" sldId="351"/>
            <ac:cxnSpMk id="9" creationId="{5218F045-9E46-4F0C-AB80-05300EC5557E}"/>
          </ac:cxnSpMkLst>
        </pc:cxnChg>
      </pc:sldChg>
      <pc:sldChg chg="addSp modSp add modAnim">
        <pc:chgData name="" userId="a1a4dc899414fe72" providerId="LiveId" clId="{1F9B3A7B-E2D3-4664-927A-87675DCD4967}" dt="2023-10-30T10:51:51.596" v="512" actId="12269"/>
        <pc:sldMkLst>
          <pc:docMk/>
          <pc:sldMk cId="174888123" sldId="352"/>
        </pc:sldMkLst>
        <pc:spChg chg="mod">
          <ac:chgData name="" userId="a1a4dc899414fe72" providerId="LiveId" clId="{1F9B3A7B-E2D3-4664-927A-87675DCD4967}" dt="2023-10-30T10:21:12.594" v="441" actId="20577"/>
          <ac:spMkLst>
            <pc:docMk/>
            <pc:sldMk cId="174888123" sldId="352"/>
            <ac:spMk id="2" creationId="{42DDC51A-18C4-4E84-AFC2-CFA866945C11}"/>
          </ac:spMkLst>
        </pc:spChg>
        <pc:spChg chg="mod">
          <ac:chgData name="" userId="a1a4dc899414fe72" providerId="LiveId" clId="{1F9B3A7B-E2D3-4664-927A-87675DCD4967}" dt="2023-10-30T10:21:19.716" v="476" actId="20577"/>
          <ac:spMkLst>
            <pc:docMk/>
            <pc:sldMk cId="174888123" sldId="352"/>
            <ac:spMk id="3" creationId="{68842EF2-BD98-4FF1-9415-592F026259D3}"/>
          </ac:spMkLst>
        </pc:spChg>
        <pc:graphicFrameChg chg="add mod">
          <ac:chgData name="" userId="a1a4dc899414fe72" providerId="LiveId" clId="{1F9B3A7B-E2D3-4664-927A-87675DCD4967}" dt="2023-10-30T10:51:51.596" v="512" actId="12269"/>
          <ac:graphicFrameMkLst>
            <pc:docMk/>
            <pc:sldMk cId="174888123" sldId="352"/>
            <ac:graphicFrameMk id="7" creationId="{DC76605C-988E-4C08-BE46-9C1B2B279642}"/>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2BC676-092D-40BF-BCA3-A0EC1D69A4DA}" type="doc">
      <dgm:prSet loTypeId="urn:microsoft.com/office/officeart/2005/8/layout/hList1" loCatId="list" qsTypeId="urn:microsoft.com/office/officeart/2005/8/quickstyle/simple4" qsCatId="simple" csTypeId="urn:microsoft.com/office/officeart/2005/8/colors/accent6_5" csCatId="accent6" phldr="1"/>
      <dgm:spPr/>
      <dgm:t>
        <a:bodyPr/>
        <a:lstStyle/>
        <a:p>
          <a:endParaRPr lang="zh-CN" altLang="en-US"/>
        </a:p>
      </dgm:t>
    </dgm:pt>
    <dgm:pt modelId="{5878FDB7-E994-44A2-AF15-5BEE1FE0F2DB}">
      <dgm:prSet phldrT="[文本]"/>
      <dgm:spPr/>
      <dgm:t>
        <a:bodyPr/>
        <a:lstStyle/>
        <a:p>
          <a:r>
            <a:rPr lang="en-US" altLang="zh-CN" dirty="0">
              <a:latin typeface="微软雅黑" panose="020B0503020204020204" pitchFamily="34" charset="-122"/>
              <a:ea typeface="微软雅黑" panose="020B0503020204020204" pitchFamily="34" charset="-122"/>
            </a:rPr>
            <a:t>OLTP</a:t>
          </a:r>
          <a:endParaRPr lang="zh-CN" altLang="en-US" dirty="0">
            <a:latin typeface="微软雅黑" panose="020B0503020204020204" pitchFamily="34" charset="-122"/>
            <a:ea typeface="微软雅黑" panose="020B0503020204020204" pitchFamily="34" charset="-122"/>
          </a:endParaRPr>
        </a:p>
      </dgm:t>
    </dgm:pt>
    <dgm:pt modelId="{4BA28E92-8D72-43EC-982C-D526EFDD8749}" type="parTrans" cxnId="{FD6E8B48-330B-4510-9BDD-A8084D3DC4A5}">
      <dgm:prSet/>
      <dgm:spPr/>
      <dgm:t>
        <a:bodyPr/>
        <a:lstStyle/>
        <a:p>
          <a:endParaRPr lang="zh-CN" altLang="en-US">
            <a:latin typeface="微软雅黑" panose="020B0503020204020204" pitchFamily="34" charset="-122"/>
            <a:ea typeface="微软雅黑" panose="020B0503020204020204" pitchFamily="34" charset="-122"/>
          </a:endParaRPr>
        </a:p>
      </dgm:t>
    </dgm:pt>
    <dgm:pt modelId="{F618E054-43AF-4C5B-8F3A-92F6F759EAAF}" type="sibTrans" cxnId="{FD6E8B48-330B-4510-9BDD-A8084D3DC4A5}">
      <dgm:prSet/>
      <dgm:spPr/>
      <dgm:t>
        <a:bodyPr/>
        <a:lstStyle/>
        <a:p>
          <a:endParaRPr lang="zh-CN" altLang="en-US">
            <a:latin typeface="微软雅黑" panose="020B0503020204020204" pitchFamily="34" charset="-122"/>
            <a:ea typeface="微软雅黑" panose="020B0503020204020204" pitchFamily="34" charset="-122"/>
          </a:endParaRPr>
        </a:p>
      </dgm:t>
    </dgm:pt>
    <dgm:pt modelId="{BB15E154-3855-4EE6-92EC-01A6339B2F7E}">
      <dgm:prSet phldrT="[文本]"/>
      <dgm:spPr/>
      <dgm:t>
        <a:bodyPr/>
        <a:lstStyle/>
        <a:p>
          <a:r>
            <a:rPr lang="zh-CN" altLang="en-US" dirty="0">
              <a:latin typeface="微软雅黑" panose="020B0503020204020204" pitchFamily="34" charset="-122"/>
              <a:ea typeface="微软雅黑" panose="020B0503020204020204" pitchFamily="34" charset="-122"/>
            </a:rPr>
            <a:t>输入信息收集、处理、更新</a:t>
          </a:r>
        </a:p>
      </dgm:t>
    </dgm:pt>
    <dgm:pt modelId="{FD60793F-F61C-4E57-9158-FF39CD1A1B87}" type="parTrans" cxnId="{6589C499-26DE-4F1C-A167-DB1D5BED25C1}">
      <dgm:prSet/>
      <dgm:spPr/>
      <dgm:t>
        <a:bodyPr/>
        <a:lstStyle/>
        <a:p>
          <a:endParaRPr lang="zh-CN" altLang="en-US">
            <a:latin typeface="微软雅黑" panose="020B0503020204020204" pitchFamily="34" charset="-122"/>
            <a:ea typeface="微软雅黑" panose="020B0503020204020204" pitchFamily="34" charset="-122"/>
          </a:endParaRPr>
        </a:p>
      </dgm:t>
    </dgm:pt>
    <dgm:pt modelId="{5E85FE9A-5D75-43FC-98B4-8C5996AFDE46}" type="sibTrans" cxnId="{6589C499-26DE-4F1C-A167-DB1D5BED25C1}">
      <dgm:prSet/>
      <dgm:spPr/>
      <dgm:t>
        <a:bodyPr/>
        <a:lstStyle/>
        <a:p>
          <a:endParaRPr lang="zh-CN" altLang="en-US">
            <a:latin typeface="微软雅黑" panose="020B0503020204020204" pitchFamily="34" charset="-122"/>
            <a:ea typeface="微软雅黑" panose="020B0503020204020204" pitchFamily="34" charset="-122"/>
          </a:endParaRPr>
        </a:p>
      </dgm:t>
    </dgm:pt>
    <dgm:pt modelId="{62DAFE98-5764-4B6D-968A-FAAE6767BC7B}">
      <dgm:prSet phldrT="[文本]"/>
      <dgm:spPr/>
      <dgm:t>
        <a:bodyPr/>
        <a:lstStyle/>
        <a:p>
          <a:r>
            <a:rPr lang="en-US" altLang="zh-CN" dirty="0">
              <a:latin typeface="微软雅黑" panose="020B0503020204020204" pitchFamily="34" charset="-122"/>
              <a:ea typeface="微软雅黑" panose="020B0503020204020204" pitchFamily="34" charset="-122"/>
            </a:rPr>
            <a:t>OLAP</a:t>
          </a:r>
          <a:endParaRPr lang="zh-CN" altLang="en-US" dirty="0">
            <a:latin typeface="微软雅黑" panose="020B0503020204020204" pitchFamily="34" charset="-122"/>
            <a:ea typeface="微软雅黑" panose="020B0503020204020204" pitchFamily="34" charset="-122"/>
          </a:endParaRPr>
        </a:p>
      </dgm:t>
    </dgm:pt>
    <dgm:pt modelId="{AB9CDCB3-BB91-4EF7-A76E-FC01F044E092}" type="parTrans" cxnId="{39F37D4B-9369-411D-81FB-7FF2169CB12A}">
      <dgm:prSet/>
      <dgm:spPr/>
      <dgm:t>
        <a:bodyPr/>
        <a:lstStyle/>
        <a:p>
          <a:endParaRPr lang="zh-CN" altLang="en-US">
            <a:latin typeface="微软雅黑" panose="020B0503020204020204" pitchFamily="34" charset="-122"/>
            <a:ea typeface="微软雅黑" panose="020B0503020204020204" pitchFamily="34" charset="-122"/>
          </a:endParaRPr>
        </a:p>
      </dgm:t>
    </dgm:pt>
    <dgm:pt modelId="{E4BC049C-1FF2-4253-8F53-8A430441ACAF}" type="sibTrans" cxnId="{39F37D4B-9369-411D-81FB-7FF2169CB12A}">
      <dgm:prSet/>
      <dgm:spPr/>
      <dgm:t>
        <a:bodyPr/>
        <a:lstStyle/>
        <a:p>
          <a:endParaRPr lang="zh-CN" altLang="en-US">
            <a:latin typeface="微软雅黑" panose="020B0503020204020204" pitchFamily="34" charset="-122"/>
            <a:ea typeface="微软雅黑" panose="020B0503020204020204" pitchFamily="34" charset="-122"/>
          </a:endParaRPr>
        </a:p>
      </dgm:t>
    </dgm:pt>
    <dgm:pt modelId="{57D7748F-1535-4E97-8182-ED16986B1861}">
      <dgm:prSet phldrT="[文本]"/>
      <dgm:spPr/>
      <dgm:t>
        <a:bodyPr/>
        <a:lstStyle/>
        <a:p>
          <a:r>
            <a:rPr lang="zh-CN" altLang="en-US" dirty="0">
              <a:latin typeface="微软雅黑" panose="020B0503020204020204" pitchFamily="34" charset="-122"/>
              <a:ea typeface="微软雅黑" panose="020B0503020204020204" pitchFamily="34" charset="-122"/>
            </a:rPr>
            <a:t>一种提供决策支持的信息处理方式</a:t>
          </a:r>
        </a:p>
      </dgm:t>
    </dgm:pt>
    <dgm:pt modelId="{12C5AD53-D67A-443B-B4A4-FEC30A20BB88}" type="parTrans" cxnId="{944BC740-4625-4C3F-A637-64196410F68A}">
      <dgm:prSet/>
      <dgm:spPr/>
      <dgm:t>
        <a:bodyPr/>
        <a:lstStyle/>
        <a:p>
          <a:endParaRPr lang="zh-CN" altLang="en-US">
            <a:latin typeface="微软雅黑" panose="020B0503020204020204" pitchFamily="34" charset="-122"/>
            <a:ea typeface="微软雅黑" panose="020B0503020204020204" pitchFamily="34" charset="-122"/>
          </a:endParaRPr>
        </a:p>
      </dgm:t>
    </dgm:pt>
    <dgm:pt modelId="{BF03F518-02DC-4DB7-B5A9-86995A4A628B}" type="sibTrans" cxnId="{944BC740-4625-4C3F-A637-64196410F68A}">
      <dgm:prSet/>
      <dgm:spPr/>
      <dgm:t>
        <a:bodyPr/>
        <a:lstStyle/>
        <a:p>
          <a:endParaRPr lang="zh-CN" altLang="en-US">
            <a:latin typeface="微软雅黑" panose="020B0503020204020204" pitchFamily="34" charset="-122"/>
            <a:ea typeface="微软雅黑" panose="020B0503020204020204" pitchFamily="34" charset="-122"/>
          </a:endParaRPr>
        </a:p>
      </dgm:t>
    </dgm:pt>
    <dgm:pt modelId="{55929378-E045-487D-B528-14ED786A7644}">
      <dgm:prSet/>
      <dgm:spPr/>
      <dgm:t>
        <a:bodyPr/>
        <a:lstStyle/>
        <a:p>
          <a:r>
            <a:rPr lang="zh-CN" altLang="en-US" dirty="0">
              <a:latin typeface="微软雅黑" panose="020B0503020204020204" pitchFamily="34" charset="-122"/>
              <a:ea typeface="微软雅黑" panose="020B0503020204020204" pitchFamily="34" charset="-122"/>
            </a:rPr>
            <a:t>支持业务处理</a:t>
          </a:r>
        </a:p>
      </dgm:t>
    </dgm:pt>
    <dgm:pt modelId="{200C1EB5-D5F5-43A4-B5C4-9E019C285BAD}" type="parTrans" cxnId="{41A35073-07FB-4AEA-B134-1543B124FC71}">
      <dgm:prSet/>
      <dgm:spPr/>
      <dgm:t>
        <a:bodyPr/>
        <a:lstStyle/>
        <a:p>
          <a:endParaRPr lang="zh-CN" altLang="en-US">
            <a:latin typeface="微软雅黑" panose="020B0503020204020204" pitchFamily="34" charset="-122"/>
            <a:ea typeface="微软雅黑" panose="020B0503020204020204" pitchFamily="34" charset="-122"/>
          </a:endParaRPr>
        </a:p>
      </dgm:t>
    </dgm:pt>
    <dgm:pt modelId="{78D887A2-8538-4C67-B4C7-97FA3C645C04}" type="sibTrans" cxnId="{41A35073-07FB-4AEA-B134-1543B124FC71}">
      <dgm:prSet/>
      <dgm:spPr/>
      <dgm:t>
        <a:bodyPr/>
        <a:lstStyle/>
        <a:p>
          <a:endParaRPr lang="zh-CN" altLang="en-US">
            <a:latin typeface="微软雅黑" panose="020B0503020204020204" pitchFamily="34" charset="-122"/>
            <a:ea typeface="微软雅黑" panose="020B0503020204020204" pitchFamily="34" charset="-122"/>
          </a:endParaRPr>
        </a:p>
      </dgm:t>
    </dgm:pt>
    <dgm:pt modelId="{F3997603-9480-4AF0-9935-DF9722A709C1}">
      <dgm:prSet/>
      <dgm:spPr/>
      <dgm:t>
        <a:bodyPr/>
        <a:lstStyle/>
        <a:p>
          <a:r>
            <a:rPr lang="zh-CN" altLang="en-US">
              <a:latin typeface="微软雅黑" panose="020B0503020204020204" pitchFamily="34" charset="-122"/>
              <a:ea typeface="微软雅黑" panose="020B0503020204020204" pitchFamily="34" charset="-122"/>
            </a:rPr>
            <a:t>销售订单、应收账款等</a:t>
          </a:r>
          <a:endParaRPr lang="zh-CN" altLang="en-US" dirty="0">
            <a:latin typeface="微软雅黑" panose="020B0503020204020204" pitchFamily="34" charset="-122"/>
            <a:ea typeface="微软雅黑" panose="020B0503020204020204" pitchFamily="34" charset="-122"/>
          </a:endParaRPr>
        </a:p>
      </dgm:t>
    </dgm:pt>
    <dgm:pt modelId="{A1EDD157-6299-4BC1-93E5-A72BBB902357}" type="parTrans" cxnId="{0266DC98-D04C-4F15-8833-AA93A1371526}">
      <dgm:prSet/>
      <dgm:spPr/>
      <dgm:t>
        <a:bodyPr/>
        <a:lstStyle/>
        <a:p>
          <a:endParaRPr lang="zh-CN" altLang="en-US">
            <a:latin typeface="微软雅黑" panose="020B0503020204020204" pitchFamily="34" charset="-122"/>
            <a:ea typeface="微软雅黑" panose="020B0503020204020204" pitchFamily="34" charset="-122"/>
          </a:endParaRPr>
        </a:p>
      </dgm:t>
    </dgm:pt>
    <dgm:pt modelId="{D67E53D9-6489-41C2-A591-1976D8C63410}" type="sibTrans" cxnId="{0266DC98-D04C-4F15-8833-AA93A1371526}">
      <dgm:prSet/>
      <dgm:spPr/>
      <dgm:t>
        <a:bodyPr/>
        <a:lstStyle/>
        <a:p>
          <a:endParaRPr lang="zh-CN" altLang="en-US">
            <a:latin typeface="微软雅黑" panose="020B0503020204020204" pitchFamily="34" charset="-122"/>
            <a:ea typeface="微软雅黑" panose="020B0503020204020204" pitchFamily="34" charset="-122"/>
          </a:endParaRPr>
        </a:p>
      </dgm:t>
    </dgm:pt>
    <dgm:pt modelId="{887FAA38-CB7D-4332-940C-7ED8744CB45D}">
      <dgm:prSet/>
      <dgm:spPr/>
      <dgm:t>
        <a:bodyPr/>
        <a:lstStyle/>
        <a:p>
          <a:r>
            <a:rPr lang="zh-CN" altLang="en-US" dirty="0">
              <a:latin typeface="微软雅黑" panose="020B0503020204020204" pitchFamily="34" charset="-122"/>
              <a:ea typeface="微软雅黑" panose="020B0503020204020204" pitchFamily="34" charset="-122"/>
            </a:rPr>
            <a:t>由业务数据库和数据库管理系统来支持</a:t>
          </a:r>
        </a:p>
      </dgm:t>
    </dgm:pt>
    <dgm:pt modelId="{DB8C9FCA-A34D-47E6-B05B-EBE1B8B23E1E}" type="parTrans" cxnId="{E3C73CB4-B8E2-4560-B53B-923F6D127A5E}">
      <dgm:prSet/>
      <dgm:spPr/>
      <dgm:t>
        <a:bodyPr/>
        <a:lstStyle/>
        <a:p>
          <a:endParaRPr lang="zh-CN" altLang="en-US">
            <a:latin typeface="微软雅黑" panose="020B0503020204020204" pitchFamily="34" charset="-122"/>
            <a:ea typeface="微软雅黑" panose="020B0503020204020204" pitchFamily="34" charset="-122"/>
          </a:endParaRPr>
        </a:p>
      </dgm:t>
    </dgm:pt>
    <dgm:pt modelId="{59239B28-765C-41F7-8BED-8112315CEDE5}" type="sibTrans" cxnId="{E3C73CB4-B8E2-4560-B53B-923F6D127A5E}">
      <dgm:prSet/>
      <dgm:spPr/>
      <dgm:t>
        <a:bodyPr/>
        <a:lstStyle/>
        <a:p>
          <a:endParaRPr lang="zh-CN" altLang="en-US">
            <a:latin typeface="微软雅黑" panose="020B0503020204020204" pitchFamily="34" charset="-122"/>
            <a:ea typeface="微软雅黑" panose="020B0503020204020204" pitchFamily="34" charset="-122"/>
          </a:endParaRPr>
        </a:p>
      </dgm:t>
    </dgm:pt>
    <dgm:pt modelId="{DA6D77A5-028E-42AA-9B9F-42A14564FC06}">
      <dgm:prSet/>
      <dgm:spPr/>
      <dgm:t>
        <a:bodyPr/>
        <a:lstStyle/>
        <a:p>
          <a:r>
            <a:rPr lang="zh-CN" altLang="en-US" dirty="0">
              <a:latin typeface="微软雅黑" panose="020B0503020204020204" pitchFamily="34" charset="-122"/>
              <a:ea typeface="微软雅黑" panose="020B0503020204020204" pitchFamily="34" charset="-122"/>
            </a:rPr>
            <a:t>帮助进行数据分析</a:t>
          </a:r>
        </a:p>
      </dgm:t>
    </dgm:pt>
    <dgm:pt modelId="{0ADBDA5B-FC6D-40B0-B002-212EF22C7628}" type="parTrans" cxnId="{119767E1-216D-4CE1-9FCC-C9140CE5EF25}">
      <dgm:prSet/>
      <dgm:spPr/>
      <dgm:t>
        <a:bodyPr/>
        <a:lstStyle/>
        <a:p>
          <a:endParaRPr lang="zh-CN" altLang="en-US">
            <a:latin typeface="微软雅黑" panose="020B0503020204020204" pitchFamily="34" charset="-122"/>
            <a:ea typeface="微软雅黑" panose="020B0503020204020204" pitchFamily="34" charset="-122"/>
          </a:endParaRPr>
        </a:p>
      </dgm:t>
    </dgm:pt>
    <dgm:pt modelId="{A90240DC-64BE-49EF-8C53-D18F6A373218}" type="sibTrans" cxnId="{119767E1-216D-4CE1-9FCC-C9140CE5EF25}">
      <dgm:prSet/>
      <dgm:spPr/>
      <dgm:t>
        <a:bodyPr/>
        <a:lstStyle/>
        <a:p>
          <a:endParaRPr lang="zh-CN" altLang="en-US">
            <a:latin typeface="微软雅黑" panose="020B0503020204020204" pitchFamily="34" charset="-122"/>
            <a:ea typeface="微软雅黑" panose="020B0503020204020204" pitchFamily="34" charset="-122"/>
          </a:endParaRPr>
        </a:p>
      </dgm:t>
    </dgm:pt>
    <dgm:pt modelId="{A1A9D0DF-5B7B-441E-8D88-204EF10B324D}">
      <dgm:prSet/>
      <dgm:spPr/>
      <dgm:t>
        <a:bodyPr/>
        <a:lstStyle/>
        <a:p>
          <a:r>
            <a:rPr lang="zh-CN" altLang="en-US" dirty="0">
              <a:latin typeface="微软雅黑" panose="020B0503020204020204" pitchFamily="34" charset="-122"/>
              <a:ea typeface="微软雅黑" panose="020B0503020204020204" pitchFamily="34" charset="-122"/>
            </a:rPr>
            <a:t>由数据仓库和数据挖掘工具来支持</a:t>
          </a:r>
        </a:p>
      </dgm:t>
    </dgm:pt>
    <dgm:pt modelId="{260D0050-D1B6-4C7E-90E8-BE382940F87B}" type="parTrans" cxnId="{21BC745B-3CC0-4ACF-B10A-2E4C58B16BCA}">
      <dgm:prSet/>
      <dgm:spPr/>
      <dgm:t>
        <a:bodyPr/>
        <a:lstStyle/>
        <a:p>
          <a:endParaRPr lang="zh-CN" altLang="en-US">
            <a:latin typeface="微软雅黑" panose="020B0503020204020204" pitchFamily="34" charset="-122"/>
            <a:ea typeface="微软雅黑" panose="020B0503020204020204" pitchFamily="34" charset="-122"/>
          </a:endParaRPr>
        </a:p>
      </dgm:t>
    </dgm:pt>
    <dgm:pt modelId="{C8BA2A59-69BA-4A31-9DF2-6B34816C56CD}" type="sibTrans" cxnId="{21BC745B-3CC0-4ACF-B10A-2E4C58B16BCA}">
      <dgm:prSet/>
      <dgm:spPr/>
      <dgm:t>
        <a:bodyPr/>
        <a:lstStyle/>
        <a:p>
          <a:endParaRPr lang="zh-CN" altLang="en-US">
            <a:latin typeface="微软雅黑" panose="020B0503020204020204" pitchFamily="34" charset="-122"/>
            <a:ea typeface="微软雅黑" panose="020B0503020204020204" pitchFamily="34" charset="-122"/>
          </a:endParaRPr>
        </a:p>
      </dgm:t>
    </dgm:pt>
    <dgm:pt modelId="{CEC57AE4-6578-4121-99CD-6B13687A9E6C}" type="pres">
      <dgm:prSet presAssocID="{FB2BC676-092D-40BF-BCA3-A0EC1D69A4DA}" presName="Name0" presStyleCnt="0">
        <dgm:presLayoutVars>
          <dgm:dir/>
          <dgm:animLvl val="lvl"/>
          <dgm:resizeHandles val="exact"/>
        </dgm:presLayoutVars>
      </dgm:prSet>
      <dgm:spPr/>
    </dgm:pt>
    <dgm:pt modelId="{1EFA2FB5-A0C0-4B90-90E9-542091F1C516}" type="pres">
      <dgm:prSet presAssocID="{5878FDB7-E994-44A2-AF15-5BEE1FE0F2DB}" presName="composite" presStyleCnt="0"/>
      <dgm:spPr/>
    </dgm:pt>
    <dgm:pt modelId="{2D3AC263-D199-4653-BF6A-2EE0BEAD3D5B}" type="pres">
      <dgm:prSet presAssocID="{5878FDB7-E994-44A2-AF15-5BEE1FE0F2DB}" presName="parTx" presStyleLbl="alignNode1" presStyleIdx="0" presStyleCnt="2">
        <dgm:presLayoutVars>
          <dgm:chMax val="0"/>
          <dgm:chPref val="0"/>
          <dgm:bulletEnabled val="1"/>
        </dgm:presLayoutVars>
      </dgm:prSet>
      <dgm:spPr/>
    </dgm:pt>
    <dgm:pt modelId="{8C7404C8-C27F-4039-B85D-06B83383BAEF}" type="pres">
      <dgm:prSet presAssocID="{5878FDB7-E994-44A2-AF15-5BEE1FE0F2DB}" presName="desTx" presStyleLbl="alignAccFollowNode1" presStyleIdx="0" presStyleCnt="2">
        <dgm:presLayoutVars>
          <dgm:bulletEnabled val="1"/>
        </dgm:presLayoutVars>
      </dgm:prSet>
      <dgm:spPr/>
    </dgm:pt>
    <dgm:pt modelId="{DD926BC2-A720-4B65-9C0F-3018A0CE58E2}" type="pres">
      <dgm:prSet presAssocID="{F618E054-43AF-4C5B-8F3A-92F6F759EAAF}" presName="space" presStyleCnt="0"/>
      <dgm:spPr/>
    </dgm:pt>
    <dgm:pt modelId="{FEE2AADA-94DC-47DB-9F77-259DCCC75ABD}" type="pres">
      <dgm:prSet presAssocID="{62DAFE98-5764-4B6D-968A-FAAE6767BC7B}" presName="composite" presStyleCnt="0"/>
      <dgm:spPr/>
    </dgm:pt>
    <dgm:pt modelId="{8136D336-D4A5-45FA-8B3D-DEF0BA9A64A5}" type="pres">
      <dgm:prSet presAssocID="{62DAFE98-5764-4B6D-968A-FAAE6767BC7B}" presName="parTx" presStyleLbl="alignNode1" presStyleIdx="1" presStyleCnt="2">
        <dgm:presLayoutVars>
          <dgm:chMax val="0"/>
          <dgm:chPref val="0"/>
          <dgm:bulletEnabled val="1"/>
        </dgm:presLayoutVars>
      </dgm:prSet>
      <dgm:spPr/>
    </dgm:pt>
    <dgm:pt modelId="{1011DD60-8D23-45F0-8ED3-5286E775DCF2}" type="pres">
      <dgm:prSet presAssocID="{62DAFE98-5764-4B6D-968A-FAAE6767BC7B}" presName="desTx" presStyleLbl="alignAccFollowNode1" presStyleIdx="1" presStyleCnt="2">
        <dgm:presLayoutVars>
          <dgm:bulletEnabled val="1"/>
        </dgm:presLayoutVars>
      </dgm:prSet>
      <dgm:spPr/>
    </dgm:pt>
  </dgm:ptLst>
  <dgm:cxnLst>
    <dgm:cxn modelId="{DAEC4F3D-DB19-4ED0-85E4-59A95C122B24}" type="presOf" srcId="{55929378-E045-487D-B528-14ED786A7644}" destId="{8C7404C8-C27F-4039-B85D-06B83383BAEF}" srcOrd="0" destOrd="1" presId="urn:microsoft.com/office/officeart/2005/8/layout/hList1"/>
    <dgm:cxn modelId="{944BC740-4625-4C3F-A637-64196410F68A}" srcId="{62DAFE98-5764-4B6D-968A-FAAE6767BC7B}" destId="{57D7748F-1535-4E97-8182-ED16986B1861}" srcOrd="0" destOrd="0" parTransId="{12C5AD53-D67A-443B-B4A4-FEC30A20BB88}" sibTransId="{BF03F518-02DC-4DB7-B5A9-86995A4A628B}"/>
    <dgm:cxn modelId="{21BC745B-3CC0-4ACF-B10A-2E4C58B16BCA}" srcId="{62DAFE98-5764-4B6D-968A-FAAE6767BC7B}" destId="{A1A9D0DF-5B7B-441E-8D88-204EF10B324D}" srcOrd="2" destOrd="0" parTransId="{260D0050-D1B6-4C7E-90E8-BE382940F87B}" sibTransId="{C8BA2A59-69BA-4A31-9DF2-6B34816C56CD}"/>
    <dgm:cxn modelId="{46F63063-C328-4C51-BA83-3B1179B58C69}" type="presOf" srcId="{BB15E154-3855-4EE6-92EC-01A6339B2F7E}" destId="{8C7404C8-C27F-4039-B85D-06B83383BAEF}" srcOrd="0" destOrd="0" presId="urn:microsoft.com/office/officeart/2005/8/layout/hList1"/>
    <dgm:cxn modelId="{FD6E8B48-330B-4510-9BDD-A8084D3DC4A5}" srcId="{FB2BC676-092D-40BF-BCA3-A0EC1D69A4DA}" destId="{5878FDB7-E994-44A2-AF15-5BEE1FE0F2DB}" srcOrd="0" destOrd="0" parTransId="{4BA28E92-8D72-43EC-982C-D526EFDD8749}" sibTransId="{F618E054-43AF-4C5B-8F3A-92F6F759EAAF}"/>
    <dgm:cxn modelId="{118E486A-431D-4B59-A316-D9785A7BE130}" type="presOf" srcId="{F3997603-9480-4AF0-9935-DF9722A709C1}" destId="{8C7404C8-C27F-4039-B85D-06B83383BAEF}" srcOrd="0" destOrd="2" presId="urn:microsoft.com/office/officeart/2005/8/layout/hList1"/>
    <dgm:cxn modelId="{39F37D4B-9369-411D-81FB-7FF2169CB12A}" srcId="{FB2BC676-092D-40BF-BCA3-A0EC1D69A4DA}" destId="{62DAFE98-5764-4B6D-968A-FAAE6767BC7B}" srcOrd="1" destOrd="0" parTransId="{AB9CDCB3-BB91-4EF7-A76E-FC01F044E092}" sibTransId="{E4BC049C-1FF2-4253-8F53-8A430441ACAF}"/>
    <dgm:cxn modelId="{4F6C2171-3DB7-4111-8BA2-294669867342}" type="presOf" srcId="{A1A9D0DF-5B7B-441E-8D88-204EF10B324D}" destId="{1011DD60-8D23-45F0-8ED3-5286E775DCF2}" srcOrd="0" destOrd="2" presId="urn:microsoft.com/office/officeart/2005/8/layout/hList1"/>
    <dgm:cxn modelId="{41A35073-07FB-4AEA-B134-1543B124FC71}" srcId="{5878FDB7-E994-44A2-AF15-5BEE1FE0F2DB}" destId="{55929378-E045-487D-B528-14ED786A7644}" srcOrd="1" destOrd="0" parTransId="{200C1EB5-D5F5-43A4-B5C4-9E019C285BAD}" sibTransId="{78D887A2-8538-4C67-B4C7-97FA3C645C04}"/>
    <dgm:cxn modelId="{71BF9997-2CE3-47F9-B5F2-EEA12745812C}" type="presOf" srcId="{DA6D77A5-028E-42AA-9B9F-42A14564FC06}" destId="{1011DD60-8D23-45F0-8ED3-5286E775DCF2}" srcOrd="0" destOrd="1" presId="urn:microsoft.com/office/officeart/2005/8/layout/hList1"/>
    <dgm:cxn modelId="{0266DC98-D04C-4F15-8833-AA93A1371526}" srcId="{5878FDB7-E994-44A2-AF15-5BEE1FE0F2DB}" destId="{F3997603-9480-4AF0-9935-DF9722A709C1}" srcOrd="2" destOrd="0" parTransId="{A1EDD157-6299-4BC1-93E5-A72BBB902357}" sibTransId="{D67E53D9-6489-41C2-A591-1976D8C63410}"/>
    <dgm:cxn modelId="{6589C499-26DE-4F1C-A167-DB1D5BED25C1}" srcId="{5878FDB7-E994-44A2-AF15-5BEE1FE0F2DB}" destId="{BB15E154-3855-4EE6-92EC-01A6339B2F7E}" srcOrd="0" destOrd="0" parTransId="{FD60793F-F61C-4E57-9158-FF39CD1A1B87}" sibTransId="{5E85FE9A-5D75-43FC-98B4-8C5996AFDE46}"/>
    <dgm:cxn modelId="{A4ECCAA0-2768-4D8E-8FB8-3F5984FDCBEA}" type="presOf" srcId="{5878FDB7-E994-44A2-AF15-5BEE1FE0F2DB}" destId="{2D3AC263-D199-4653-BF6A-2EE0BEAD3D5B}" srcOrd="0" destOrd="0" presId="urn:microsoft.com/office/officeart/2005/8/layout/hList1"/>
    <dgm:cxn modelId="{B8676BA8-9FA5-4AFC-BD8B-E400E1A9ABC4}" type="presOf" srcId="{FB2BC676-092D-40BF-BCA3-A0EC1D69A4DA}" destId="{CEC57AE4-6578-4121-99CD-6B13687A9E6C}" srcOrd="0" destOrd="0" presId="urn:microsoft.com/office/officeart/2005/8/layout/hList1"/>
    <dgm:cxn modelId="{E3C73CB4-B8E2-4560-B53B-923F6D127A5E}" srcId="{5878FDB7-E994-44A2-AF15-5BEE1FE0F2DB}" destId="{887FAA38-CB7D-4332-940C-7ED8744CB45D}" srcOrd="3" destOrd="0" parTransId="{DB8C9FCA-A34D-47E6-B05B-EBE1B8B23E1E}" sibTransId="{59239B28-765C-41F7-8BED-8112315CEDE5}"/>
    <dgm:cxn modelId="{37C4ACBC-10B6-47AB-AACB-90DC7B5E534D}" type="presOf" srcId="{887FAA38-CB7D-4332-940C-7ED8744CB45D}" destId="{8C7404C8-C27F-4039-B85D-06B83383BAEF}" srcOrd="0" destOrd="3" presId="urn:microsoft.com/office/officeart/2005/8/layout/hList1"/>
    <dgm:cxn modelId="{8FF7B1D6-5309-4EB2-88D7-3D371547C951}" type="presOf" srcId="{62DAFE98-5764-4B6D-968A-FAAE6767BC7B}" destId="{8136D336-D4A5-45FA-8B3D-DEF0BA9A64A5}" srcOrd="0" destOrd="0" presId="urn:microsoft.com/office/officeart/2005/8/layout/hList1"/>
    <dgm:cxn modelId="{E1F619DB-44C8-4C02-A06C-392FDCAB0BFD}" type="presOf" srcId="{57D7748F-1535-4E97-8182-ED16986B1861}" destId="{1011DD60-8D23-45F0-8ED3-5286E775DCF2}" srcOrd="0" destOrd="0" presId="urn:microsoft.com/office/officeart/2005/8/layout/hList1"/>
    <dgm:cxn modelId="{119767E1-216D-4CE1-9FCC-C9140CE5EF25}" srcId="{62DAFE98-5764-4B6D-968A-FAAE6767BC7B}" destId="{DA6D77A5-028E-42AA-9B9F-42A14564FC06}" srcOrd="1" destOrd="0" parTransId="{0ADBDA5B-FC6D-40B0-B002-212EF22C7628}" sibTransId="{A90240DC-64BE-49EF-8C53-D18F6A373218}"/>
    <dgm:cxn modelId="{B1C6E6B0-9359-41CF-8E57-EE18DAA46719}" type="presParOf" srcId="{CEC57AE4-6578-4121-99CD-6B13687A9E6C}" destId="{1EFA2FB5-A0C0-4B90-90E9-542091F1C516}" srcOrd="0" destOrd="0" presId="urn:microsoft.com/office/officeart/2005/8/layout/hList1"/>
    <dgm:cxn modelId="{731E06EF-7751-4A77-8C07-CB34E2250895}" type="presParOf" srcId="{1EFA2FB5-A0C0-4B90-90E9-542091F1C516}" destId="{2D3AC263-D199-4653-BF6A-2EE0BEAD3D5B}" srcOrd="0" destOrd="0" presId="urn:microsoft.com/office/officeart/2005/8/layout/hList1"/>
    <dgm:cxn modelId="{F3A86959-EC02-45B5-A465-BA0105231D86}" type="presParOf" srcId="{1EFA2FB5-A0C0-4B90-90E9-542091F1C516}" destId="{8C7404C8-C27F-4039-B85D-06B83383BAEF}" srcOrd="1" destOrd="0" presId="urn:microsoft.com/office/officeart/2005/8/layout/hList1"/>
    <dgm:cxn modelId="{E65F9906-7F08-4483-8CE0-F042A579DC39}" type="presParOf" srcId="{CEC57AE4-6578-4121-99CD-6B13687A9E6C}" destId="{DD926BC2-A720-4B65-9C0F-3018A0CE58E2}" srcOrd="1" destOrd="0" presId="urn:microsoft.com/office/officeart/2005/8/layout/hList1"/>
    <dgm:cxn modelId="{C7800D30-53F1-411F-8814-0F94792CBC31}" type="presParOf" srcId="{CEC57AE4-6578-4121-99CD-6B13687A9E6C}" destId="{FEE2AADA-94DC-47DB-9F77-259DCCC75ABD}" srcOrd="2" destOrd="0" presId="urn:microsoft.com/office/officeart/2005/8/layout/hList1"/>
    <dgm:cxn modelId="{9EBC4CE1-0235-4484-A6E8-D87610FD3C74}" type="presParOf" srcId="{FEE2AADA-94DC-47DB-9F77-259DCCC75ABD}" destId="{8136D336-D4A5-45FA-8B3D-DEF0BA9A64A5}" srcOrd="0" destOrd="0" presId="urn:microsoft.com/office/officeart/2005/8/layout/hList1"/>
    <dgm:cxn modelId="{3C4BD66D-1A04-43D5-BADF-CCD36917175D}" type="presParOf" srcId="{FEE2AADA-94DC-47DB-9F77-259DCCC75ABD}" destId="{1011DD60-8D23-45F0-8ED3-5286E775DC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AE4812-8A95-494F-A9D3-2BE08C9536D1}" type="doc">
      <dgm:prSet loTypeId="urn:microsoft.com/office/officeart/2005/8/layout/process1" loCatId="process" qsTypeId="urn:microsoft.com/office/officeart/2005/8/quickstyle/simple4" qsCatId="simple" csTypeId="urn:microsoft.com/office/officeart/2005/8/colors/accent4_5" csCatId="accent4" phldr="1"/>
      <dgm:spPr/>
    </dgm:pt>
    <dgm:pt modelId="{E1F2705E-BFEF-48AC-B9BD-3CB87B6C255C}">
      <dgm:prSet phldrT="[文本]"/>
      <dgm:spPr/>
      <dgm:t>
        <a:bodyPr/>
        <a:lstStyle/>
        <a:p>
          <a:pPr>
            <a:buClrTx/>
            <a:buSzTx/>
            <a:buFontTx/>
            <a:buNone/>
          </a:pPr>
          <a:r>
            <a:rPr kumimoji="0" lang="zh-CN" altLang="en-US" b="0" i="0" u="none" strike="noStrike" cap="none" normalizeH="0" baseline="0">
              <a:ln/>
              <a:effectLst/>
              <a:latin typeface="Tahoma" pitchFamily="34" charset="0"/>
            </a:rPr>
            <a:t>收集并合理地组织信息</a:t>
          </a:r>
          <a:endParaRPr lang="zh-CN" altLang="en-US" dirty="0"/>
        </a:p>
      </dgm:t>
    </dgm:pt>
    <dgm:pt modelId="{E10474C5-F86C-4F34-8414-56E4C8CC01A3}" type="parTrans" cxnId="{C0B13611-30EE-497F-855F-E176F0334A3D}">
      <dgm:prSet/>
      <dgm:spPr/>
      <dgm:t>
        <a:bodyPr/>
        <a:lstStyle/>
        <a:p>
          <a:endParaRPr lang="zh-CN" altLang="en-US"/>
        </a:p>
      </dgm:t>
    </dgm:pt>
    <dgm:pt modelId="{096376F7-F841-4519-BEB4-324760543A2A}" type="sibTrans" cxnId="{C0B13611-30EE-497F-855F-E176F0334A3D}">
      <dgm:prSet/>
      <dgm:spPr/>
      <dgm:t>
        <a:bodyPr/>
        <a:lstStyle/>
        <a:p>
          <a:endParaRPr lang="zh-CN" altLang="en-US"/>
        </a:p>
      </dgm:t>
    </dgm:pt>
    <dgm:pt modelId="{B5D966CC-77F1-4DC2-86F1-EE3EAC89F6D3}">
      <dgm:prSet phldrT="[文本]"/>
      <dgm:spPr/>
      <dgm:t>
        <a:bodyPr/>
        <a:lstStyle/>
        <a:p>
          <a:pPr>
            <a:buClrTx/>
            <a:buSzTx/>
            <a:buFontTx/>
            <a:buNone/>
          </a:pPr>
          <a:r>
            <a:rPr kumimoji="0" lang="zh-CN" altLang="en-US" b="0" i="0" u="none" strike="noStrike" cap="none" normalizeH="0" baseline="0" dirty="0">
              <a:ln/>
              <a:effectLst/>
              <a:latin typeface="Tahoma" pitchFamily="34" charset="0"/>
            </a:rPr>
            <a:t>使用合理的</a:t>
          </a:r>
          <a:r>
            <a:rPr kumimoji="0" lang="en-US" altLang="zh-CN" b="0" i="0" u="none" strike="noStrike" cap="none" normalizeH="0" baseline="0" dirty="0">
              <a:ln/>
              <a:effectLst/>
              <a:latin typeface="Tahoma" pitchFamily="34" charset="0"/>
            </a:rPr>
            <a:t>IT</a:t>
          </a:r>
          <a:r>
            <a:rPr kumimoji="0" lang="zh-CN" altLang="en-US" b="0" i="0" u="none" strike="noStrike" cap="none" normalizeH="0" baseline="0" dirty="0">
              <a:ln/>
              <a:effectLst/>
              <a:latin typeface="Tahoma" pitchFamily="34" charset="0"/>
            </a:rPr>
            <a:t>工具分析信息内部的关系</a:t>
          </a:r>
          <a:endParaRPr lang="zh-CN" altLang="en-US" dirty="0"/>
        </a:p>
      </dgm:t>
    </dgm:pt>
    <dgm:pt modelId="{0C3492E5-10E6-4DA9-8BE8-945A013C65BE}" type="parTrans" cxnId="{1DA9B6A6-2F8F-4DE3-88F7-7286E7389FFA}">
      <dgm:prSet/>
      <dgm:spPr/>
      <dgm:t>
        <a:bodyPr/>
        <a:lstStyle/>
        <a:p>
          <a:endParaRPr lang="zh-CN" altLang="en-US"/>
        </a:p>
      </dgm:t>
    </dgm:pt>
    <dgm:pt modelId="{775695BE-1F1D-4CE9-B872-8E7080513575}" type="sibTrans" cxnId="{1DA9B6A6-2F8F-4DE3-88F7-7286E7389FFA}">
      <dgm:prSet/>
      <dgm:spPr/>
      <dgm:t>
        <a:bodyPr/>
        <a:lstStyle/>
        <a:p>
          <a:endParaRPr lang="zh-CN" altLang="en-US"/>
        </a:p>
      </dgm:t>
    </dgm:pt>
    <dgm:pt modelId="{62B50FE9-3CA6-40FA-A256-9F2F7104547A}">
      <dgm:prSet phldrT="[文本]"/>
      <dgm:spPr/>
      <dgm:t>
        <a:bodyPr/>
        <a:lstStyle/>
        <a:p>
          <a:pPr>
            <a:buClrTx/>
            <a:buSzTx/>
            <a:buFontTx/>
            <a:buNone/>
          </a:pPr>
          <a:r>
            <a:rPr kumimoji="0" lang="zh-CN" altLang="en-US" b="0" i="0" u="none" strike="noStrike" cap="none" normalizeH="0" baseline="0">
              <a:ln/>
              <a:effectLst/>
              <a:latin typeface="Tahoma" pitchFamily="34" charset="0"/>
            </a:rPr>
            <a:t>商务智能</a:t>
          </a:r>
          <a:endParaRPr lang="zh-CN" altLang="en-US" dirty="0"/>
        </a:p>
      </dgm:t>
    </dgm:pt>
    <dgm:pt modelId="{661983FA-1DBC-4BD4-8AB3-1C22C6008CB6}" type="parTrans" cxnId="{79E4D500-05D1-4762-8AA5-9F9F0DFF94E0}">
      <dgm:prSet/>
      <dgm:spPr/>
      <dgm:t>
        <a:bodyPr/>
        <a:lstStyle/>
        <a:p>
          <a:endParaRPr lang="zh-CN" altLang="en-US"/>
        </a:p>
      </dgm:t>
    </dgm:pt>
    <dgm:pt modelId="{8BD99402-AE1C-404E-BCDA-09361992738D}" type="sibTrans" cxnId="{79E4D500-05D1-4762-8AA5-9F9F0DFF94E0}">
      <dgm:prSet/>
      <dgm:spPr/>
      <dgm:t>
        <a:bodyPr/>
        <a:lstStyle/>
        <a:p>
          <a:endParaRPr lang="zh-CN" altLang="en-US"/>
        </a:p>
      </dgm:t>
    </dgm:pt>
    <dgm:pt modelId="{93E10A62-A99C-4178-BA48-A6B41328FB2E}" type="pres">
      <dgm:prSet presAssocID="{A2AE4812-8A95-494F-A9D3-2BE08C9536D1}" presName="Name0" presStyleCnt="0">
        <dgm:presLayoutVars>
          <dgm:dir/>
          <dgm:resizeHandles val="exact"/>
        </dgm:presLayoutVars>
      </dgm:prSet>
      <dgm:spPr/>
    </dgm:pt>
    <dgm:pt modelId="{CEEF656A-F25A-4F00-AC51-D99A1319FF8C}" type="pres">
      <dgm:prSet presAssocID="{E1F2705E-BFEF-48AC-B9BD-3CB87B6C255C}" presName="node" presStyleLbl="node1" presStyleIdx="0" presStyleCnt="3">
        <dgm:presLayoutVars>
          <dgm:bulletEnabled val="1"/>
        </dgm:presLayoutVars>
      </dgm:prSet>
      <dgm:spPr/>
    </dgm:pt>
    <dgm:pt modelId="{0447B2FB-C8B0-4815-9CDB-A128B81E412F}" type="pres">
      <dgm:prSet presAssocID="{096376F7-F841-4519-BEB4-324760543A2A}" presName="sibTrans" presStyleLbl="sibTrans2D1" presStyleIdx="0" presStyleCnt="2"/>
      <dgm:spPr/>
    </dgm:pt>
    <dgm:pt modelId="{6E67217B-4764-47CF-ABFF-FCB13DFC42E1}" type="pres">
      <dgm:prSet presAssocID="{096376F7-F841-4519-BEB4-324760543A2A}" presName="connectorText" presStyleLbl="sibTrans2D1" presStyleIdx="0" presStyleCnt="2"/>
      <dgm:spPr/>
    </dgm:pt>
    <dgm:pt modelId="{70795225-137B-4878-BCAC-453FBEAB8390}" type="pres">
      <dgm:prSet presAssocID="{B5D966CC-77F1-4DC2-86F1-EE3EAC89F6D3}" presName="node" presStyleLbl="node1" presStyleIdx="1" presStyleCnt="3">
        <dgm:presLayoutVars>
          <dgm:bulletEnabled val="1"/>
        </dgm:presLayoutVars>
      </dgm:prSet>
      <dgm:spPr/>
    </dgm:pt>
    <dgm:pt modelId="{38009778-D9D2-4F43-B856-F7D873820B15}" type="pres">
      <dgm:prSet presAssocID="{775695BE-1F1D-4CE9-B872-8E7080513575}" presName="sibTrans" presStyleLbl="sibTrans2D1" presStyleIdx="1" presStyleCnt="2"/>
      <dgm:spPr/>
    </dgm:pt>
    <dgm:pt modelId="{47630828-ABE7-4561-A2D4-FAE36CCB43F9}" type="pres">
      <dgm:prSet presAssocID="{775695BE-1F1D-4CE9-B872-8E7080513575}" presName="connectorText" presStyleLbl="sibTrans2D1" presStyleIdx="1" presStyleCnt="2"/>
      <dgm:spPr/>
    </dgm:pt>
    <dgm:pt modelId="{E71026EC-8E68-4B27-80EB-ED64C1D95318}" type="pres">
      <dgm:prSet presAssocID="{62B50FE9-3CA6-40FA-A256-9F2F7104547A}" presName="node" presStyleLbl="node1" presStyleIdx="2" presStyleCnt="3">
        <dgm:presLayoutVars>
          <dgm:bulletEnabled val="1"/>
        </dgm:presLayoutVars>
      </dgm:prSet>
      <dgm:spPr/>
    </dgm:pt>
  </dgm:ptLst>
  <dgm:cxnLst>
    <dgm:cxn modelId="{7A299800-3854-46AD-97F0-8A4E012DD2E0}" type="presOf" srcId="{096376F7-F841-4519-BEB4-324760543A2A}" destId="{0447B2FB-C8B0-4815-9CDB-A128B81E412F}" srcOrd="0" destOrd="0" presId="urn:microsoft.com/office/officeart/2005/8/layout/process1"/>
    <dgm:cxn modelId="{79E4D500-05D1-4762-8AA5-9F9F0DFF94E0}" srcId="{A2AE4812-8A95-494F-A9D3-2BE08C9536D1}" destId="{62B50FE9-3CA6-40FA-A256-9F2F7104547A}" srcOrd="2" destOrd="0" parTransId="{661983FA-1DBC-4BD4-8AB3-1C22C6008CB6}" sibTransId="{8BD99402-AE1C-404E-BCDA-09361992738D}"/>
    <dgm:cxn modelId="{C0B13611-30EE-497F-855F-E176F0334A3D}" srcId="{A2AE4812-8A95-494F-A9D3-2BE08C9536D1}" destId="{E1F2705E-BFEF-48AC-B9BD-3CB87B6C255C}" srcOrd="0" destOrd="0" parTransId="{E10474C5-F86C-4F34-8414-56E4C8CC01A3}" sibTransId="{096376F7-F841-4519-BEB4-324760543A2A}"/>
    <dgm:cxn modelId="{4435E512-350A-4702-904B-FE3D598AE9C0}" type="presOf" srcId="{B5D966CC-77F1-4DC2-86F1-EE3EAC89F6D3}" destId="{70795225-137B-4878-BCAC-453FBEAB8390}" srcOrd="0" destOrd="0" presId="urn:microsoft.com/office/officeart/2005/8/layout/process1"/>
    <dgm:cxn modelId="{9D510D18-801E-4BAA-B4A3-2BB0DFA5A884}" type="presOf" srcId="{A2AE4812-8A95-494F-A9D3-2BE08C9536D1}" destId="{93E10A62-A99C-4178-BA48-A6B41328FB2E}" srcOrd="0" destOrd="0" presId="urn:microsoft.com/office/officeart/2005/8/layout/process1"/>
    <dgm:cxn modelId="{A4564A32-7630-45F1-99F2-9C52CF0A0449}" type="presOf" srcId="{775695BE-1F1D-4CE9-B872-8E7080513575}" destId="{47630828-ABE7-4561-A2D4-FAE36CCB43F9}" srcOrd="1" destOrd="0" presId="urn:microsoft.com/office/officeart/2005/8/layout/process1"/>
    <dgm:cxn modelId="{BDAB4749-DD11-43E8-BEE7-84E6AEA209B1}" type="presOf" srcId="{E1F2705E-BFEF-48AC-B9BD-3CB87B6C255C}" destId="{CEEF656A-F25A-4F00-AC51-D99A1319FF8C}" srcOrd="0" destOrd="0" presId="urn:microsoft.com/office/officeart/2005/8/layout/process1"/>
    <dgm:cxn modelId="{944B3871-AD1B-48E6-89C9-279E55A18B5B}" type="presOf" srcId="{096376F7-F841-4519-BEB4-324760543A2A}" destId="{6E67217B-4764-47CF-ABFF-FCB13DFC42E1}" srcOrd="1" destOrd="0" presId="urn:microsoft.com/office/officeart/2005/8/layout/process1"/>
    <dgm:cxn modelId="{3F899054-202A-438C-8047-B1D6B17161F3}" type="presOf" srcId="{62B50FE9-3CA6-40FA-A256-9F2F7104547A}" destId="{E71026EC-8E68-4B27-80EB-ED64C1D95318}" srcOrd="0" destOrd="0" presId="urn:microsoft.com/office/officeart/2005/8/layout/process1"/>
    <dgm:cxn modelId="{1DA9B6A6-2F8F-4DE3-88F7-7286E7389FFA}" srcId="{A2AE4812-8A95-494F-A9D3-2BE08C9536D1}" destId="{B5D966CC-77F1-4DC2-86F1-EE3EAC89F6D3}" srcOrd="1" destOrd="0" parTransId="{0C3492E5-10E6-4DA9-8BE8-945A013C65BE}" sibTransId="{775695BE-1F1D-4CE9-B872-8E7080513575}"/>
    <dgm:cxn modelId="{F319C4EC-988F-47E2-93E1-47090A3B5C79}" type="presOf" srcId="{775695BE-1F1D-4CE9-B872-8E7080513575}" destId="{38009778-D9D2-4F43-B856-F7D873820B15}" srcOrd="0" destOrd="0" presId="urn:microsoft.com/office/officeart/2005/8/layout/process1"/>
    <dgm:cxn modelId="{031FB84A-6FB8-4F50-BB43-8ED8DA742D7F}" type="presParOf" srcId="{93E10A62-A99C-4178-BA48-A6B41328FB2E}" destId="{CEEF656A-F25A-4F00-AC51-D99A1319FF8C}" srcOrd="0" destOrd="0" presId="urn:microsoft.com/office/officeart/2005/8/layout/process1"/>
    <dgm:cxn modelId="{FC202BD4-CC48-4FDA-928E-49A1A5265A38}" type="presParOf" srcId="{93E10A62-A99C-4178-BA48-A6B41328FB2E}" destId="{0447B2FB-C8B0-4815-9CDB-A128B81E412F}" srcOrd="1" destOrd="0" presId="urn:microsoft.com/office/officeart/2005/8/layout/process1"/>
    <dgm:cxn modelId="{3072FCFD-97D9-4186-A8AC-66D007C48A1B}" type="presParOf" srcId="{0447B2FB-C8B0-4815-9CDB-A128B81E412F}" destId="{6E67217B-4764-47CF-ABFF-FCB13DFC42E1}" srcOrd="0" destOrd="0" presId="urn:microsoft.com/office/officeart/2005/8/layout/process1"/>
    <dgm:cxn modelId="{E3493E14-8837-478D-9308-00FF31A80E1B}" type="presParOf" srcId="{93E10A62-A99C-4178-BA48-A6B41328FB2E}" destId="{70795225-137B-4878-BCAC-453FBEAB8390}" srcOrd="2" destOrd="0" presId="urn:microsoft.com/office/officeart/2005/8/layout/process1"/>
    <dgm:cxn modelId="{422E5D93-7C82-4DCE-8C8A-A3495B60AAC2}" type="presParOf" srcId="{93E10A62-A99C-4178-BA48-A6B41328FB2E}" destId="{38009778-D9D2-4F43-B856-F7D873820B15}" srcOrd="3" destOrd="0" presId="urn:microsoft.com/office/officeart/2005/8/layout/process1"/>
    <dgm:cxn modelId="{B7AB838F-9DE3-4EDE-81B0-5CE6DC17749C}" type="presParOf" srcId="{38009778-D9D2-4F43-B856-F7D873820B15}" destId="{47630828-ABE7-4561-A2D4-FAE36CCB43F9}" srcOrd="0" destOrd="0" presId="urn:microsoft.com/office/officeart/2005/8/layout/process1"/>
    <dgm:cxn modelId="{3FAFE98A-FC30-451E-A0B3-BAD1A949B2D9}" type="presParOf" srcId="{93E10A62-A99C-4178-BA48-A6B41328FB2E}" destId="{E71026EC-8E68-4B27-80EB-ED64C1D95318}"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307C9F-24D8-48F2-AB3D-ADFFB0536C4C}" type="doc">
      <dgm:prSet loTypeId="urn:microsoft.com/office/officeart/2005/8/layout/hList1" loCatId="list" qsTypeId="urn:microsoft.com/office/officeart/2005/8/quickstyle/simple4" qsCatId="simple" csTypeId="urn:microsoft.com/office/officeart/2005/8/colors/accent4_3" csCatId="accent4" phldr="1"/>
      <dgm:spPr/>
      <dgm:t>
        <a:bodyPr/>
        <a:lstStyle/>
        <a:p>
          <a:endParaRPr lang="zh-CN" altLang="en-US"/>
        </a:p>
      </dgm:t>
    </dgm:pt>
    <dgm:pt modelId="{D6ACA365-38F9-417A-9C93-C641FC2207A6}">
      <dgm:prSet phldrT="[文本]"/>
      <dgm:spPr/>
      <dgm:t>
        <a:bodyPr/>
        <a:lstStyle/>
        <a:p>
          <a:r>
            <a:rPr lang="zh-CN" altLang="en-US" dirty="0"/>
            <a:t>数据库（</a:t>
          </a:r>
          <a:r>
            <a:rPr lang="en-US" altLang="en-US" dirty="0" err="1"/>
            <a:t>DataBase</a:t>
          </a:r>
          <a:r>
            <a:rPr lang="zh-CN" altLang="en-US" dirty="0"/>
            <a:t>，</a:t>
          </a:r>
          <a:r>
            <a:rPr lang="en-US" altLang="en-US" dirty="0"/>
            <a:t>DB</a:t>
          </a:r>
          <a:r>
            <a:rPr lang="zh-CN" altLang="en-US" dirty="0"/>
            <a:t>）</a:t>
          </a:r>
        </a:p>
      </dgm:t>
    </dgm:pt>
    <dgm:pt modelId="{34B81FD0-CA43-4D72-99B3-D80FA339E259}" type="parTrans" cxnId="{379027E5-FB91-45F1-B516-AF5E9401563A}">
      <dgm:prSet/>
      <dgm:spPr/>
      <dgm:t>
        <a:bodyPr/>
        <a:lstStyle/>
        <a:p>
          <a:endParaRPr lang="zh-CN" altLang="en-US"/>
        </a:p>
      </dgm:t>
    </dgm:pt>
    <dgm:pt modelId="{93592CD5-9481-4632-A732-73DEADFEE31D}" type="sibTrans" cxnId="{379027E5-FB91-45F1-B516-AF5E9401563A}">
      <dgm:prSet/>
      <dgm:spPr/>
      <dgm:t>
        <a:bodyPr/>
        <a:lstStyle/>
        <a:p>
          <a:endParaRPr lang="zh-CN" altLang="en-US"/>
        </a:p>
      </dgm:t>
    </dgm:pt>
    <dgm:pt modelId="{8DE447E7-5193-477B-9F86-16D244F07447}">
      <dgm:prSet phldrT="[文本]"/>
      <dgm:spPr/>
      <dgm:t>
        <a:bodyPr/>
        <a:lstStyle/>
        <a:p>
          <a:r>
            <a:rPr lang="zh-CN" altLang="en-US" dirty="0"/>
            <a:t>长期储存在计算机内、有组织的、可共享的相关信息的集合。</a:t>
          </a:r>
        </a:p>
      </dgm:t>
    </dgm:pt>
    <dgm:pt modelId="{2EA4CFF0-AA7E-4DEF-9E9D-D2E0819401A7}" type="parTrans" cxnId="{6F67390B-DB13-4F98-AB26-66A6A56D4395}">
      <dgm:prSet/>
      <dgm:spPr/>
      <dgm:t>
        <a:bodyPr/>
        <a:lstStyle/>
        <a:p>
          <a:endParaRPr lang="zh-CN" altLang="en-US"/>
        </a:p>
      </dgm:t>
    </dgm:pt>
    <dgm:pt modelId="{1B81BCED-BEE4-4C8C-A2A8-A15D81EDF18C}" type="sibTrans" cxnId="{6F67390B-DB13-4F98-AB26-66A6A56D4395}">
      <dgm:prSet/>
      <dgm:spPr/>
      <dgm:t>
        <a:bodyPr/>
        <a:lstStyle/>
        <a:p>
          <a:endParaRPr lang="zh-CN" altLang="en-US"/>
        </a:p>
      </dgm:t>
    </dgm:pt>
    <dgm:pt modelId="{938FE69E-8EBE-4BD0-9421-16225055D0DF}">
      <dgm:prSet phldrT="[文本]"/>
      <dgm:spPr/>
      <dgm:t>
        <a:bodyPr/>
        <a:lstStyle/>
        <a:p>
          <a:r>
            <a:rPr lang="zh-CN" altLang="en-US" dirty="0"/>
            <a:t>数据库的特点</a:t>
          </a:r>
        </a:p>
      </dgm:t>
    </dgm:pt>
    <dgm:pt modelId="{4628EED5-1B87-4B51-9922-4320A7F4F320}" type="parTrans" cxnId="{7CA12F80-5863-4208-A826-3518C490569E}">
      <dgm:prSet/>
      <dgm:spPr/>
      <dgm:t>
        <a:bodyPr/>
        <a:lstStyle/>
        <a:p>
          <a:endParaRPr lang="zh-CN" altLang="en-US"/>
        </a:p>
      </dgm:t>
    </dgm:pt>
    <dgm:pt modelId="{9E6C8D01-96A9-40E9-A176-086D4CC0015D}" type="sibTrans" cxnId="{7CA12F80-5863-4208-A826-3518C490569E}">
      <dgm:prSet/>
      <dgm:spPr/>
      <dgm:t>
        <a:bodyPr/>
        <a:lstStyle/>
        <a:p>
          <a:endParaRPr lang="zh-CN" altLang="en-US"/>
        </a:p>
      </dgm:t>
    </dgm:pt>
    <dgm:pt modelId="{933D9D4A-437A-4F69-B3E4-C378D17C7211}">
      <dgm:prSet phldrT="[文本]"/>
      <dgm:spPr/>
      <dgm:t>
        <a:bodyPr/>
        <a:lstStyle/>
        <a:p>
          <a:r>
            <a:rPr lang="zh-CN" altLang="en-US" dirty="0"/>
            <a:t>数据库管理系统（</a:t>
          </a:r>
          <a:r>
            <a:rPr lang="en-US" altLang="zh-CN" dirty="0" err="1"/>
            <a:t>DataBase</a:t>
          </a:r>
          <a:r>
            <a:rPr lang="en-US" altLang="zh-CN" dirty="0"/>
            <a:t> Management System</a:t>
          </a:r>
          <a:r>
            <a:rPr lang="zh-CN" altLang="en-US" dirty="0"/>
            <a:t>，</a:t>
          </a:r>
          <a:r>
            <a:rPr lang="en-US" altLang="zh-CN" dirty="0"/>
            <a:t>DBMS</a:t>
          </a:r>
          <a:r>
            <a:rPr lang="zh-CN" altLang="en-US" dirty="0"/>
            <a:t>）</a:t>
          </a:r>
        </a:p>
      </dgm:t>
    </dgm:pt>
    <dgm:pt modelId="{26B86CB5-F5FD-4F1A-92C0-C4E5FFA50439}" type="parTrans" cxnId="{088852C7-6A2A-4556-9012-72E6EAA4B867}">
      <dgm:prSet/>
      <dgm:spPr/>
      <dgm:t>
        <a:bodyPr/>
        <a:lstStyle/>
        <a:p>
          <a:endParaRPr lang="zh-CN" altLang="en-US"/>
        </a:p>
      </dgm:t>
    </dgm:pt>
    <dgm:pt modelId="{D0432F1A-0587-40C0-AF35-B062B4D89335}" type="sibTrans" cxnId="{088852C7-6A2A-4556-9012-72E6EAA4B867}">
      <dgm:prSet/>
      <dgm:spPr/>
      <dgm:t>
        <a:bodyPr/>
        <a:lstStyle/>
        <a:p>
          <a:endParaRPr lang="zh-CN" altLang="en-US"/>
        </a:p>
      </dgm:t>
    </dgm:pt>
    <dgm:pt modelId="{C334C47F-AA5B-439D-9191-5452D821FF5A}">
      <dgm:prSet phldrT="[文本]"/>
      <dgm:spPr/>
      <dgm:t>
        <a:bodyPr/>
        <a:lstStyle/>
        <a:p>
          <a:r>
            <a:rPr lang="zh-CN" altLang="en-US" dirty="0"/>
            <a:t>是介于用户与操作系统之间的一层数据管理软件</a:t>
          </a:r>
        </a:p>
      </dgm:t>
    </dgm:pt>
    <dgm:pt modelId="{33313482-6A50-4E00-84FB-97A82386071B}" type="parTrans" cxnId="{4A00FE1D-D649-4CC2-8AA2-76FB70344D06}">
      <dgm:prSet/>
      <dgm:spPr/>
      <dgm:t>
        <a:bodyPr/>
        <a:lstStyle/>
        <a:p>
          <a:endParaRPr lang="zh-CN" altLang="en-US"/>
        </a:p>
      </dgm:t>
    </dgm:pt>
    <dgm:pt modelId="{2EB87F42-92E7-4B31-8005-2C8E52980271}" type="sibTrans" cxnId="{4A00FE1D-D649-4CC2-8AA2-76FB70344D06}">
      <dgm:prSet/>
      <dgm:spPr/>
      <dgm:t>
        <a:bodyPr/>
        <a:lstStyle/>
        <a:p>
          <a:endParaRPr lang="zh-CN" altLang="en-US"/>
        </a:p>
      </dgm:t>
    </dgm:pt>
    <dgm:pt modelId="{BEDEC71A-1837-484C-89E7-6C6BB90B66DD}">
      <dgm:prSet phldrT="[文本]"/>
      <dgm:spPr/>
      <dgm:t>
        <a:bodyPr/>
        <a:lstStyle/>
        <a:p>
          <a:r>
            <a:rPr lang="zh-CN" altLang="en-US" dirty="0"/>
            <a:t>数据库管理系统的功能</a:t>
          </a:r>
        </a:p>
      </dgm:t>
    </dgm:pt>
    <dgm:pt modelId="{088597FD-D4EE-43ED-9EC2-F07B079ED7A0}" type="parTrans" cxnId="{CA8B9126-7E3A-4309-9AD2-08FA5CBA984C}">
      <dgm:prSet/>
      <dgm:spPr/>
      <dgm:t>
        <a:bodyPr/>
        <a:lstStyle/>
        <a:p>
          <a:endParaRPr lang="zh-CN" altLang="en-US"/>
        </a:p>
      </dgm:t>
    </dgm:pt>
    <dgm:pt modelId="{7741D734-392F-433F-85B3-A17AB4E92BFB}" type="sibTrans" cxnId="{CA8B9126-7E3A-4309-9AD2-08FA5CBA984C}">
      <dgm:prSet/>
      <dgm:spPr/>
      <dgm:t>
        <a:bodyPr/>
        <a:lstStyle/>
        <a:p>
          <a:endParaRPr lang="zh-CN" altLang="en-US"/>
        </a:p>
      </dgm:t>
    </dgm:pt>
    <dgm:pt modelId="{B0CC6949-6E5A-446E-8D09-CED48CE4E705}">
      <dgm:prSet/>
      <dgm:spPr/>
      <dgm:t>
        <a:bodyPr/>
        <a:lstStyle/>
        <a:p>
          <a:r>
            <a:rPr lang="zh-CN" altLang="en-US"/>
            <a:t>永久存储</a:t>
          </a:r>
          <a:endParaRPr lang="zh-CN" altLang="en-US" dirty="0"/>
        </a:p>
      </dgm:t>
    </dgm:pt>
    <dgm:pt modelId="{6E1FC723-9D19-467A-99CB-AFA8B135634F}" type="parTrans" cxnId="{2781DA41-4074-43EA-9989-C27A080FD82E}">
      <dgm:prSet/>
      <dgm:spPr/>
      <dgm:t>
        <a:bodyPr/>
        <a:lstStyle/>
        <a:p>
          <a:endParaRPr lang="zh-CN" altLang="en-US"/>
        </a:p>
      </dgm:t>
    </dgm:pt>
    <dgm:pt modelId="{BC59F13A-3D15-4DE7-8B56-2C0815A76579}" type="sibTrans" cxnId="{2781DA41-4074-43EA-9989-C27A080FD82E}">
      <dgm:prSet/>
      <dgm:spPr/>
      <dgm:t>
        <a:bodyPr/>
        <a:lstStyle/>
        <a:p>
          <a:endParaRPr lang="zh-CN" altLang="en-US"/>
        </a:p>
      </dgm:t>
    </dgm:pt>
    <dgm:pt modelId="{988FEDDB-FF5B-4C51-A6BE-45CFC06B61EE}">
      <dgm:prSet/>
      <dgm:spPr/>
      <dgm:t>
        <a:bodyPr/>
        <a:lstStyle/>
        <a:p>
          <a:r>
            <a:rPr lang="zh-CN" altLang="en-US"/>
            <a:t>有组织</a:t>
          </a:r>
          <a:endParaRPr lang="zh-CN" altLang="en-US" dirty="0"/>
        </a:p>
      </dgm:t>
    </dgm:pt>
    <dgm:pt modelId="{10A47EED-BE51-4E46-9D22-4C07B1076BFE}" type="parTrans" cxnId="{6156274B-71FD-4156-BF98-588E682129C9}">
      <dgm:prSet/>
      <dgm:spPr/>
      <dgm:t>
        <a:bodyPr/>
        <a:lstStyle/>
        <a:p>
          <a:endParaRPr lang="zh-CN" altLang="en-US"/>
        </a:p>
      </dgm:t>
    </dgm:pt>
    <dgm:pt modelId="{058F8331-9602-4DAC-94C6-18BCA1F2AADF}" type="sibTrans" cxnId="{6156274B-71FD-4156-BF98-588E682129C9}">
      <dgm:prSet/>
      <dgm:spPr/>
      <dgm:t>
        <a:bodyPr/>
        <a:lstStyle/>
        <a:p>
          <a:endParaRPr lang="zh-CN" altLang="en-US"/>
        </a:p>
      </dgm:t>
    </dgm:pt>
    <dgm:pt modelId="{AF09DDA8-AAFB-4F1F-A0EF-9CD15D4BE3D0}">
      <dgm:prSet/>
      <dgm:spPr/>
      <dgm:t>
        <a:bodyPr/>
        <a:lstStyle/>
        <a:p>
          <a:r>
            <a:rPr lang="zh-CN" altLang="en-US" dirty="0"/>
            <a:t>可共享</a:t>
          </a:r>
        </a:p>
      </dgm:t>
    </dgm:pt>
    <dgm:pt modelId="{DB0D7D63-F00E-4A14-A860-CA5481567889}" type="parTrans" cxnId="{62E94F5E-FB77-4166-9AAB-AB0D11B11306}">
      <dgm:prSet/>
      <dgm:spPr/>
      <dgm:t>
        <a:bodyPr/>
        <a:lstStyle/>
        <a:p>
          <a:endParaRPr lang="zh-CN" altLang="en-US"/>
        </a:p>
      </dgm:t>
    </dgm:pt>
    <dgm:pt modelId="{937E607C-2AF1-484F-840F-B04C46E7E3E1}" type="sibTrans" cxnId="{62E94F5E-FB77-4166-9AAB-AB0D11B11306}">
      <dgm:prSet/>
      <dgm:spPr/>
      <dgm:t>
        <a:bodyPr/>
        <a:lstStyle/>
        <a:p>
          <a:endParaRPr lang="zh-CN" altLang="en-US"/>
        </a:p>
      </dgm:t>
    </dgm:pt>
    <dgm:pt modelId="{7096F646-596E-43BA-AEFF-99020B5110DA}">
      <dgm:prSet/>
      <dgm:spPr/>
      <dgm:t>
        <a:bodyPr/>
        <a:lstStyle/>
        <a:p>
          <a:r>
            <a:rPr lang="zh-CN" altLang="en-US" dirty="0"/>
            <a:t>是基于某种数据模型的</a:t>
          </a:r>
        </a:p>
      </dgm:t>
    </dgm:pt>
    <dgm:pt modelId="{17B5A962-FF96-44D7-B981-BB9097F66D44}" type="parTrans" cxnId="{224A2111-47E8-4296-8FC5-0C6FA69EF35A}">
      <dgm:prSet/>
      <dgm:spPr/>
      <dgm:t>
        <a:bodyPr/>
        <a:lstStyle/>
        <a:p>
          <a:endParaRPr lang="zh-CN" altLang="en-US"/>
        </a:p>
      </dgm:t>
    </dgm:pt>
    <dgm:pt modelId="{8E4692D2-2F27-411A-9EE8-0EDE352E47D2}" type="sibTrans" cxnId="{224A2111-47E8-4296-8FC5-0C6FA69EF35A}">
      <dgm:prSet/>
      <dgm:spPr/>
      <dgm:t>
        <a:bodyPr/>
        <a:lstStyle/>
        <a:p>
          <a:endParaRPr lang="zh-CN" altLang="en-US"/>
        </a:p>
      </dgm:t>
    </dgm:pt>
    <dgm:pt modelId="{EE3BC660-985F-48C5-BCF9-B8ACFC4A9EE8}">
      <dgm:prSet/>
      <dgm:spPr/>
      <dgm:t>
        <a:bodyPr/>
        <a:lstStyle/>
        <a:p>
          <a:r>
            <a:rPr lang="zh-CN" altLang="en-US" dirty="0"/>
            <a:t>数据定义</a:t>
          </a:r>
        </a:p>
      </dgm:t>
    </dgm:pt>
    <dgm:pt modelId="{00050772-7C5B-4225-B1F2-44543B6A9D39}" type="parTrans" cxnId="{215F3AB8-9425-4A20-9617-9CE3C882801F}">
      <dgm:prSet/>
      <dgm:spPr/>
      <dgm:t>
        <a:bodyPr/>
        <a:lstStyle/>
        <a:p>
          <a:endParaRPr lang="zh-CN" altLang="en-US"/>
        </a:p>
      </dgm:t>
    </dgm:pt>
    <dgm:pt modelId="{AB894E51-07DA-496F-A570-85FC9F1F763D}" type="sibTrans" cxnId="{215F3AB8-9425-4A20-9617-9CE3C882801F}">
      <dgm:prSet/>
      <dgm:spPr/>
      <dgm:t>
        <a:bodyPr/>
        <a:lstStyle/>
        <a:p>
          <a:endParaRPr lang="zh-CN" altLang="en-US"/>
        </a:p>
      </dgm:t>
    </dgm:pt>
    <dgm:pt modelId="{456EE8AB-1216-40CF-9758-C7A6B616073F}">
      <dgm:prSet/>
      <dgm:spPr/>
      <dgm:t>
        <a:bodyPr/>
        <a:lstStyle/>
        <a:p>
          <a:r>
            <a:rPr lang="zh-CN" altLang="en-US"/>
            <a:t>数据组织、存储和管理</a:t>
          </a:r>
          <a:endParaRPr lang="zh-CN" altLang="en-US" dirty="0"/>
        </a:p>
      </dgm:t>
    </dgm:pt>
    <dgm:pt modelId="{C6E24B6C-B72F-43BE-8909-B4327B51A9A1}" type="parTrans" cxnId="{669BBEA5-6307-4A1F-9AA5-D814174A4E6A}">
      <dgm:prSet/>
      <dgm:spPr/>
      <dgm:t>
        <a:bodyPr/>
        <a:lstStyle/>
        <a:p>
          <a:endParaRPr lang="zh-CN" altLang="en-US"/>
        </a:p>
      </dgm:t>
    </dgm:pt>
    <dgm:pt modelId="{AC03A65C-D435-4AFE-A12F-36704A33C42D}" type="sibTrans" cxnId="{669BBEA5-6307-4A1F-9AA5-D814174A4E6A}">
      <dgm:prSet/>
      <dgm:spPr/>
      <dgm:t>
        <a:bodyPr/>
        <a:lstStyle/>
        <a:p>
          <a:endParaRPr lang="zh-CN" altLang="en-US"/>
        </a:p>
      </dgm:t>
    </dgm:pt>
    <dgm:pt modelId="{F0A80840-AD3D-42E5-8AEB-137BCEC7392C}">
      <dgm:prSet/>
      <dgm:spPr/>
      <dgm:t>
        <a:bodyPr/>
        <a:lstStyle/>
        <a:p>
          <a:r>
            <a:rPr lang="zh-CN" altLang="en-US"/>
            <a:t>数据操纵</a:t>
          </a:r>
          <a:endParaRPr lang="zh-CN" altLang="en-US" dirty="0"/>
        </a:p>
      </dgm:t>
    </dgm:pt>
    <dgm:pt modelId="{0E68755B-B31D-4689-B476-0864C9D52C5A}" type="parTrans" cxnId="{9498429C-3867-4ACA-93D6-DCA36BCA89C0}">
      <dgm:prSet/>
      <dgm:spPr/>
      <dgm:t>
        <a:bodyPr/>
        <a:lstStyle/>
        <a:p>
          <a:endParaRPr lang="zh-CN" altLang="en-US"/>
        </a:p>
      </dgm:t>
    </dgm:pt>
    <dgm:pt modelId="{5C0FAD86-368D-4F60-BE7E-50B11A0F6C67}" type="sibTrans" cxnId="{9498429C-3867-4ACA-93D6-DCA36BCA89C0}">
      <dgm:prSet/>
      <dgm:spPr/>
      <dgm:t>
        <a:bodyPr/>
        <a:lstStyle/>
        <a:p>
          <a:endParaRPr lang="zh-CN" altLang="en-US"/>
        </a:p>
      </dgm:t>
    </dgm:pt>
    <dgm:pt modelId="{0EFDE95F-A522-4793-AD61-B5C7BB7C60AF}">
      <dgm:prSet/>
      <dgm:spPr/>
      <dgm:t>
        <a:bodyPr/>
        <a:lstStyle/>
        <a:p>
          <a:r>
            <a:rPr lang="zh-CN" altLang="en-US"/>
            <a:t>数据库的事务管理和运行管理</a:t>
          </a:r>
          <a:endParaRPr lang="zh-CN" altLang="en-US" dirty="0"/>
        </a:p>
      </dgm:t>
    </dgm:pt>
    <dgm:pt modelId="{19E6E07E-F0C9-4490-B48E-8CC750DCDCC4}" type="parTrans" cxnId="{C235C5B6-7F6F-44EB-9D22-BBA55EBD0C9D}">
      <dgm:prSet/>
      <dgm:spPr/>
      <dgm:t>
        <a:bodyPr/>
        <a:lstStyle/>
        <a:p>
          <a:endParaRPr lang="zh-CN" altLang="en-US"/>
        </a:p>
      </dgm:t>
    </dgm:pt>
    <dgm:pt modelId="{3B1E6B72-74C9-4FEC-AC98-C1FD3EE632A3}" type="sibTrans" cxnId="{C235C5B6-7F6F-44EB-9D22-BBA55EBD0C9D}">
      <dgm:prSet/>
      <dgm:spPr/>
      <dgm:t>
        <a:bodyPr/>
        <a:lstStyle/>
        <a:p>
          <a:endParaRPr lang="zh-CN" altLang="en-US"/>
        </a:p>
      </dgm:t>
    </dgm:pt>
    <dgm:pt modelId="{BF5CBE14-6CD4-4691-80B7-C2A2841D4AB6}">
      <dgm:prSet/>
      <dgm:spPr/>
      <dgm:t>
        <a:bodyPr/>
        <a:lstStyle/>
        <a:p>
          <a:r>
            <a:rPr lang="zh-CN" altLang="en-US"/>
            <a:t>数据库的建立和维护</a:t>
          </a:r>
          <a:endParaRPr lang="zh-CN" altLang="en-US" dirty="0"/>
        </a:p>
      </dgm:t>
    </dgm:pt>
    <dgm:pt modelId="{6C466A4F-504A-449A-85B9-2814CF76D689}" type="parTrans" cxnId="{430D2DE1-D607-4C33-B83F-624A86DB89B7}">
      <dgm:prSet/>
      <dgm:spPr/>
      <dgm:t>
        <a:bodyPr/>
        <a:lstStyle/>
        <a:p>
          <a:endParaRPr lang="zh-CN" altLang="en-US"/>
        </a:p>
      </dgm:t>
    </dgm:pt>
    <dgm:pt modelId="{96917474-5FE3-4256-881A-72472EA8BBF3}" type="sibTrans" cxnId="{430D2DE1-D607-4C33-B83F-624A86DB89B7}">
      <dgm:prSet/>
      <dgm:spPr/>
      <dgm:t>
        <a:bodyPr/>
        <a:lstStyle/>
        <a:p>
          <a:endParaRPr lang="zh-CN" altLang="en-US"/>
        </a:p>
      </dgm:t>
    </dgm:pt>
    <dgm:pt modelId="{B43A78D9-70AF-4BC1-9442-E077DC9AC719}">
      <dgm:prSet/>
      <dgm:spPr/>
      <dgm:t>
        <a:bodyPr/>
        <a:lstStyle/>
        <a:p>
          <a:r>
            <a:rPr lang="zh-CN" altLang="en-US" dirty="0"/>
            <a:t>其他</a:t>
          </a:r>
        </a:p>
      </dgm:t>
    </dgm:pt>
    <dgm:pt modelId="{3E87D46F-88E8-4BA9-9281-4CAF14DB1CBD}" type="parTrans" cxnId="{BD195FB4-9562-4C5F-AF04-D6CCEDD0BC73}">
      <dgm:prSet/>
      <dgm:spPr/>
      <dgm:t>
        <a:bodyPr/>
        <a:lstStyle/>
        <a:p>
          <a:endParaRPr lang="zh-CN" altLang="en-US"/>
        </a:p>
      </dgm:t>
    </dgm:pt>
    <dgm:pt modelId="{9E1E1D48-BDB7-492D-A0B2-94BA20657769}" type="sibTrans" cxnId="{BD195FB4-9562-4C5F-AF04-D6CCEDD0BC73}">
      <dgm:prSet/>
      <dgm:spPr/>
      <dgm:t>
        <a:bodyPr/>
        <a:lstStyle/>
        <a:p>
          <a:endParaRPr lang="zh-CN" altLang="en-US"/>
        </a:p>
      </dgm:t>
    </dgm:pt>
    <dgm:pt modelId="{3448BC0F-214F-447A-8B83-81AD5A40B776}" type="pres">
      <dgm:prSet presAssocID="{23307C9F-24D8-48F2-AB3D-ADFFB0536C4C}" presName="Name0" presStyleCnt="0">
        <dgm:presLayoutVars>
          <dgm:dir/>
          <dgm:animLvl val="lvl"/>
          <dgm:resizeHandles val="exact"/>
        </dgm:presLayoutVars>
      </dgm:prSet>
      <dgm:spPr/>
    </dgm:pt>
    <dgm:pt modelId="{02C156F3-61D0-4599-9277-884305C911E6}" type="pres">
      <dgm:prSet presAssocID="{D6ACA365-38F9-417A-9C93-C641FC2207A6}" presName="composite" presStyleCnt="0"/>
      <dgm:spPr/>
    </dgm:pt>
    <dgm:pt modelId="{3F24977D-432B-45D6-A364-E1E3146E4449}" type="pres">
      <dgm:prSet presAssocID="{D6ACA365-38F9-417A-9C93-C641FC2207A6}" presName="parTx" presStyleLbl="alignNode1" presStyleIdx="0" presStyleCnt="2">
        <dgm:presLayoutVars>
          <dgm:chMax val="0"/>
          <dgm:chPref val="0"/>
          <dgm:bulletEnabled val="1"/>
        </dgm:presLayoutVars>
      </dgm:prSet>
      <dgm:spPr/>
    </dgm:pt>
    <dgm:pt modelId="{6F5716BA-03FA-4A9B-B55C-0CADD74557EC}" type="pres">
      <dgm:prSet presAssocID="{D6ACA365-38F9-417A-9C93-C641FC2207A6}" presName="desTx" presStyleLbl="alignAccFollowNode1" presStyleIdx="0" presStyleCnt="2">
        <dgm:presLayoutVars>
          <dgm:bulletEnabled val="1"/>
        </dgm:presLayoutVars>
      </dgm:prSet>
      <dgm:spPr/>
    </dgm:pt>
    <dgm:pt modelId="{84047D45-6C05-43E1-B625-AA2323051813}" type="pres">
      <dgm:prSet presAssocID="{93592CD5-9481-4632-A732-73DEADFEE31D}" presName="space" presStyleCnt="0"/>
      <dgm:spPr/>
    </dgm:pt>
    <dgm:pt modelId="{42299D7F-D3E6-4CD6-B1B9-6D8EC1847325}" type="pres">
      <dgm:prSet presAssocID="{933D9D4A-437A-4F69-B3E4-C378D17C7211}" presName="composite" presStyleCnt="0"/>
      <dgm:spPr/>
    </dgm:pt>
    <dgm:pt modelId="{88BEB699-A61E-4065-BA23-39CC0F07EE55}" type="pres">
      <dgm:prSet presAssocID="{933D9D4A-437A-4F69-B3E4-C378D17C7211}" presName="parTx" presStyleLbl="alignNode1" presStyleIdx="1" presStyleCnt="2">
        <dgm:presLayoutVars>
          <dgm:chMax val="0"/>
          <dgm:chPref val="0"/>
          <dgm:bulletEnabled val="1"/>
        </dgm:presLayoutVars>
      </dgm:prSet>
      <dgm:spPr/>
    </dgm:pt>
    <dgm:pt modelId="{C361B9AF-12EB-439C-8241-E9D74374D977}" type="pres">
      <dgm:prSet presAssocID="{933D9D4A-437A-4F69-B3E4-C378D17C7211}" presName="desTx" presStyleLbl="alignAccFollowNode1" presStyleIdx="1" presStyleCnt="2">
        <dgm:presLayoutVars>
          <dgm:bulletEnabled val="1"/>
        </dgm:presLayoutVars>
      </dgm:prSet>
      <dgm:spPr/>
    </dgm:pt>
  </dgm:ptLst>
  <dgm:cxnLst>
    <dgm:cxn modelId="{6CA56608-8551-4217-8D4C-6BC29C460B57}" type="presOf" srcId="{F0A80840-AD3D-42E5-8AEB-137BCEC7392C}" destId="{C361B9AF-12EB-439C-8241-E9D74374D977}" srcOrd="0" destOrd="5" presId="urn:microsoft.com/office/officeart/2005/8/layout/hList1"/>
    <dgm:cxn modelId="{6F67390B-DB13-4F98-AB26-66A6A56D4395}" srcId="{D6ACA365-38F9-417A-9C93-C641FC2207A6}" destId="{8DE447E7-5193-477B-9F86-16D244F07447}" srcOrd="0" destOrd="0" parTransId="{2EA4CFF0-AA7E-4DEF-9E9D-D2E0819401A7}" sibTransId="{1B81BCED-BEE4-4C8C-A2A8-A15D81EDF18C}"/>
    <dgm:cxn modelId="{224A2111-47E8-4296-8FC5-0C6FA69EF35A}" srcId="{933D9D4A-437A-4F69-B3E4-C378D17C7211}" destId="{7096F646-596E-43BA-AEFF-99020B5110DA}" srcOrd="1" destOrd="0" parTransId="{17B5A962-FF96-44D7-B981-BB9097F66D44}" sibTransId="{8E4692D2-2F27-411A-9EE8-0EDE352E47D2}"/>
    <dgm:cxn modelId="{4A00FE1D-D649-4CC2-8AA2-76FB70344D06}" srcId="{933D9D4A-437A-4F69-B3E4-C378D17C7211}" destId="{C334C47F-AA5B-439D-9191-5452D821FF5A}" srcOrd="0" destOrd="0" parTransId="{33313482-6A50-4E00-84FB-97A82386071B}" sibTransId="{2EB87F42-92E7-4B31-8005-2C8E52980271}"/>
    <dgm:cxn modelId="{E8E99425-5AAD-4E45-AB8A-E30DBCC8E538}" type="presOf" srcId="{BEDEC71A-1837-484C-89E7-6C6BB90B66DD}" destId="{C361B9AF-12EB-439C-8241-E9D74374D977}" srcOrd="0" destOrd="2" presId="urn:microsoft.com/office/officeart/2005/8/layout/hList1"/>
    <dgm:cxn modelId="{CA8B9126-7E3A-4309-9AD2-08FA5CBA984C}" srcId="{933D9D4A-437A-4F69-B3E4-C378D17C7211}" destId="{BEDEC71A-1837-484C-89E7-6C6BB90B66DD}" srcOrd="2" destOrd="0" parTransId="{088597FD-D4EE-43ED-9EC2-F07B079ED7A0}" sibTransId="{7741D734-392F-433F-85B3-A17AB4E92BFB}"/>
    <dgm:cxn modelId="{69689337-9CDF-4F11-9B74-26C15D4D1FBE}" type="presOf" srcId="{7096F646-596E-43BA-AEFF-99020B5110DA}" destId="{C361B9AF-12EB-439C-8241-E9D74374D977}" srcOrd="0" destOrd="1" presId="urn:microsoft.com/office/officeart/2005/8/layout/hList1"/>
    <dgm:cxn modelId="{62E94F5E-FB77-4166-9AAB-AB0D11B11306}" srcId="{938FE69E-8EBE-4BD0-9421-16225055D0DF}" destId="{AF09DDA8-AAFB-4F1F-A0EF-9CD15D4BE3D0}" srcOrd="2" destOrd="0" parTransId="{DB0D7D63-F00E-4A14-A860-CA5481567889}" sibTransId="{937E607C-2AF1-484F-840F-B04C46E7E3E1}"/>
    <dgm:cxn modelId="{2781DA41-4074-43EA-9989-C27A080FD82E}" srcId="{938FE69E-8EBE-4BD0-9421-16225055D0DF}" destId="{B0CC6949-6E5A-446E-8D09-CED48CE4E705}" srcOrd="0" destOrd="0" parTransId="{6E1FC723-9D19-467A-99CB-AFA8B135634F}" sibTransId="{BC59F13A-3D15-4DE7-8B56-2C0815A76579}"/>
    <dgm:cxn modelId="{6156274B-71FD-4156-BF98-588E682129C9}" srcId="{938FE69E-8EBE-4BD0-9421-16225055D0DF}" destId="{988FEDDB-FF5B-4C51-A6BE-45CFC06B61EE}" srcOrd="1" destOrd="0" parTransId="{10A47EED-BE51-4E46-9D22-4C07B1076BFE}" sibTransId="{058F8331-9602-4DAC-94C6-18BCA1F2AADF}"/>
    <dgm:cxn modelId="{C3AAA56F-D264-4EC8-8BD5-1B25CA5DB814}" type="presOf" srcId="{0EFDE95F-A522-4793-AD61-B5C7BB7C60AF}" destId="{C361B9AF-12EB-439C-8241-E9D74374D977}" srcOrd="0" destOrd="6" presId="urn:microsoft.com/office/officeart/2005/8/layout/hList1"/>
    <dgm:cxn modelId="{49E90673-8244-485A-9EE3-1C20CF2597E5}" type="presOf" srcId="{AF09DDA8-AAFB-4F1F-A0EF-9CD15D4BE3D0}" destId="{6F5716BA-03FA-4A9B-B55C-0CADD74557EC}" srcOrd="0" destOrd="4" presId="urn:microsoft.com/office/officeart/2005/8/layout/hList1"/>
    <dgm:cxn modelId="{32CD427A-5384-4DE2-BD57-9CB10DD80BD2}" type="presOf" srcId="{23307C9F-24D8-48F2-AB3D-ADFFB0536C4C}" destId="{3448BC0F-214F-447A-8B83-81AD5A40B776}" srcOrd="0" destOrd="0" presId="urn:microsoft.com/office/officeart/2005/8/layout/hList1"/>
    <dgm:cxn modelId="{7CA12F80-5863-4208-A826-3518C490569E}" srcId="{D6ACA365-38F9-417A-9C93-C641FC2207A6}" destId="{938FE69E-8EBE-4BD0-9421-16225055D0DF}" srcOrd="1" destOrd="0" parTransId="{4628EED5-1B87-4B51-9922-4320A7F4F320}" sibTransId="{9E6C8D01-96A9-40E9-A176-086D4CC0015D}"/>
    <dgm:cxn modelId="{C9A9A18F-4E27-4191-B938-661B2D56DB20}" type="presOf" srcId="{C334C47F-AA5B-439D-9191-5452D821FF5A}" destId="{C361B9AF-12EB-439C-8241-E9D74374D977}" srcOrd="0" destOrd="0" presId="urn:microsoft.com/office/officeart/2005/8/layout/hList1"/>
    <dgm:cxn modelId="{8BECDF93-612E-4898-B668-632F21EAC166}" type="presOf" srcId="{938FE69E-8EBE-4BD0-9421-16225055D0DF}" destId="{6F5716BA-03FA-4A9B-B55C-0CADD74557EC}" srcOrd="0" destOrd="1" presId="urn:microsoft.com/office/officeart/2005/8/layout/hList1"/>
    <dgm:cxn modelId="{EFB19C9A-2861-49CB-93B0-D28705E4A382}" type="presOf" srcId="{456EE8AB-1216-40CF-9758-C7A6B616073F}" destId="{C361B9AF-12EB-439C-8241-E9D74374D977}" srcOrd="0" destOrd="4" presId="urn:microsoft.com/office/officeart/2005/8/layout/hList1"/>
    <dgm:cxn modelId="{9498429C-3867-4ACA-93D6-DCA36BCA89C0}" srcId="{BEDEC71A-1837-484C-89E7-6C6BB90B66DD}" destId="{F0A80840-AD3D-42E5-8AEB-137BCEC7392C}" srcOrd="2" destOrd="0" parTransId="{0E68755B-B31D-4689-B476-0864C9D52C5A}" sibTransId="{5C0FAD86-368D-4F60-BE7E-50B11A0F6C67}"/>
    <dgm:cxn modelId="{45B93EA1-C494-445C-B137-88D4045D5D1D}" type="presOf" srcId="{933D9D4A-437A-4F69-B3E4-C378D17C7211}" destId="{88BEB699-A61E-4065-BA23-39CC0F07EE55}" srcOrd="0" destOrd="0" presId="urn:microsoft.com/office/officeart/2005/8/layout/hList1"/>
    <dgm:cxn modelId="{669BBEA5-6307-4A1F-9AA5-D814174A4E6A}" srcId="{BEDEC71A-1837-484C-89E7-6C6BB90B66DD}" destId="{456EE8AB-1216-40CF-9758-C7A6B616073F}" srcOrd="1" destOrd="0" parTransId="{C6E24B6C-B72F-43BE-8909-B4327B51A9A1}" sibTransId="{AC03A65C-D435-4AFE-A12F-36704A33C42D}"/>
    <dgm:cxn modelId="{BD195FB4-9562-4C5F-AF04-D6CCEDD0BC73}" srcId="{BEDEC71A-1837-484C-89E7-6C6BB90B66DD}" destId="{B43A78D9-70AF-4BC1-9442-E077DC9AC719}" srcOrd="5" destOrd="0" parTransId="{3E87D46F-88E8-4BA9-9281-4CAF14DB1CBD}" sibTransId="{9E1E1D48-BDB7-492D-A0B2-94BA20657769}"/>
    <dgm:cxn modelId="{C235C5B6-7F6F-44EB-9D22-BBA55EBD0C9D}" srcId="{BEDEC71A-1837-484C-89E7-6C6BB90B66DD}" destId="{0EFDE95F-A522-4793-AD61-B5C7BB7C60AF}" srcOrd="3" destOrd="0" parTransId="{19E6E07E-F0C9-4490-B48E-8CC750DCDCC4}" sibTransId="{3B1E6B72-74C9-4FEC-AC98-C1FD3EE632A3}"/>
    <dgm:cxn modelId="{215F3AB8-9425-4A20-9617-9CE3C882801F}" srcId="{BEDEC71A-1837-484C-89E7-6C6BB90B66DD}" destId="{EE3BC660-985F-48C5-BCF9-B8ACFC4A9EE8}" srcOrd="0" destOrd="0" parTransId="{00050772-7C5B-4225-B1F2-44543B6A9D39}" sibTransId="{AB894E51-07DA-496F-A570-85FC9F1F763D}"/>
    <dgm:cxn modelId="{2C5FF6B8-7319-469D-815B-9363B25B1B79}" type="presOf" srcId="{988FEDDB-FF5B-4C51-A6BE-45CFC06B61EE}" destId="{6F5716BA-03FA-4A9B-B55C-0CADD74557EC}" srcOrd="0" destOrd="3" presId="urn:microsoft.com/office/officeart/2005/8/layout/hList1"/>
    <dgm:cxn modelId="{D1F2A2C1-8D41-4D9C-9422-3E23C53E55E2}" type="presOf" srcId="{EE3BC660-985F-48C5-BCF9-B8ACFC4A9EE8}" destId="{C361B9AF-12EB-439C-8241-E9D74374D977}" srcOrd="0" destOrd="3" presId="urn:microsoft.com/office/officeart/2005/8/layout/hList1"/>
    <dgm:cxn modelId="{088852C7-6A2A-4556-9012-72E6EAA4B867}" srcId="{23307C9F-24D8-48F2-AB3D-ADFFB0536C4C}" destId="{933D9D4A-437A-4F69-B3E4-C378D17C7211}" srcOrd="1" destOrd="0" parTransId="{26B86CB5-F5FD-4F1A-92C0-C4E5FFA50439}" sibTransId="{D0432F1A-0587-40C0-AF35-B062B4D89335}"/>
    <dgm:cxn modelId="{D0AB05D6-9A06-44E7-BB82-B9666CC204ED}" type="presOf" srcId="{BF5CBE14-6CD4-4691-80B7-C2A2841D4AB6}" destId="{C361B9AF-12EB-439C-8241-E9D74374D977}" srcOrd="0" destOrd="7" presId="urn:microsoft.com/office/officeart/2005/8/layout/hList1"/>
    <dgm:cxn modelId="{430D2DE1-D607-4C33-B83F-624A86DB89B7}" srcId="{BEDEC71A-1837-484C-89E7-6C6BB90B66DD}" destId="{BF5CBE14-6CD4-4691-80B7-C2A2841D4AB6}" srcOrd="4" destOrd="0" parTransId="{6C466A4F-504A-449A-85B9-2814CF76D689}" sibTransId="{96917474-5FE3-4256-881A-72472EA8BBF3}"/>
    <dgm:cxn modelId="{EF8F69E4-CD7B-415C-9B88-F1765D1DA701}" type="presOf" srcId="{D6ACA365-38F9-417A-9C93-C641FC2207A6}" destId="{3F24977D-432B-45D6-A364-E1E3146E4449}" srcOrd="0" destOrd="0" presId="urn:microsoft.com/office/officeart/2005/8/layout/hList1"/>
    <dgm:cxn modelId="{379027E5-FB91-45F1-B516-AF5E9401563A}" srcId="{23307C9F-24D8-48F2-AB3D-ADFFB0536C4C}" destId="{D6ACA365-38F9-417A-9C93-C641FC2207A6}" srcOrd="0" destOrd="0" parTransId="{34B81FD0-CA43-4D72-99B3-D80FA339E259}" sibTransId="{93592CD5-9481-4632-A732-73DEADFEE31D}"/>
    <dgm:cxn modelId="{770943E8-391E-41E8-A07C-DDDC149D1359}" type="presOf" srcId="{B0CC6949-6E5A-446E-8D09-CED48CE4E705}" destId="{6F5716BA-03FA-4A9B-B55C-0CADD74557EC}" srcOrd="0" destOrd="2" presId="urn:microsoft.com/office/officeart/2005/8/layout/hList1"/>
    <dgm:cxn modelId="{ED18C5EB-EAC3-4732-A2F2-F9B85E9A0B21}" type="presOf" srcId="{8DE447E7-5193-477B-9F86-16D244F07447}" destId="{6F5716BA-03FA-4A9B-B55C-0CADD74557EC}" srcOrd="0" destOrd="0" presId="urn:microsoft.com/office/officeart/2005/8/layout/hList1"/>
    <dgm:cxn modelId="{2CD388FF-FE88-4F0A-95FD-6217167F317A}" type="presOf" srcId="{B43A78D9-70AF-4BC1-9442-E077DC9AC719}" destId="{C361B9AF-12EB-439C-8241-E9D74374D977}" srcOrd="0" destOrd="8" presId="urn:microsoft.com/office/officeart/2005/8/layout/hList1"/>
    <dgm:cxn modelId="{7C278D0E-F49A-41AA-BAD3-3B438E1523C1}" type="presParOf" srcId="{3448BC0F-214F-447A-8B83-81AD5A40B776}" destId="{02C156F3-61D0-4599-9277-884305C911E6}" srcOrd="0" destOrd="0" presId="urn:microsoft.com/office/officeart/2005/8/layout/hList1"/>
    <dgm:cxn modelId="{57219AC3-A8EA-4A62-B2F4-047DC8C48577}" type="presParOf" srcId="{02C156F3-61D0-4599-9277-884305C911E6}" destId="{3F24977D-432B-45D6-A364-E1E3146E4449}" srcOrd="0" destOrd="0" presId="urn:microsoft.com/office/officeart/2005/8/layout/hList1"/>
    <dgm:cxn modelId="{D66C9257-DD4C-4F6D-873A-B8809F4DBE9D}" type="presParOf" srcId="{02C156F3-61D0-4599-9277-884305C911E6}" destId="{6F5716BA-03FA-4A9B-B55C-0CADD74557EC}" srcOrd="1" destOrd="0" presId="urn:microsoft.com/office/officeart/2005/8/layout/hList1"/>
    <dgm:cxn modelId="{D797D0FE-0210-49A1-9055-8A725927EC78}" type="presParOf" srcId="{3448BC0F-214F-447A-8B83-81AD5A40B776}" destId="{84047D45-6C05-43E1-B625-AA2323051813}" srcOrd="1" destOrd="0" presId="urn:microsoft.com/office/officeart/2005/8/layout/hList1"/>
    <dgm:cxn modelId="{256D5387-06EE-42BC-9675-36CF01CBC5B1}" type="presParOf" srcId="{3448BC0F-214F-447A-8B83-81AD5A40B776}" destId="{42299D7F-D3E6-4CD6-B1B9-6D8EC1847325}" srcOrd="2" destOrd="0" presId="urn:microsoft.com/office/officeart/2005/8/layout/hList1"/>
    <dgm:cxn modelId="{F3437812-A1EE-421B-91E0-1B5F417204A9}" type="presParOf" srcId="{42299D7F-D3E6-4CD6-B1B9-6D8EC1847325}" destId="{88BEB699-A61E-4065-BA23-39CC0F07EE55}" srcOrd="0" destOrd="0" presId="urn:microsoft.com/office/officeart/2005/8/layout/hList1"/>
    <dgm:cxn modelId="{8E2EDCBA-A128-4428-AAD5-0F0EC6A18B8B}" type="presParOf" srcId="{42299D7F-D3E6-4CD6-B1B9-6D8EC1847325}" destId="{C361B9AF-12EB-439C-8241-E9D74374D97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E2F6CA-61C4-4746-B113-5D2B67052261}" type="doc">
      <dgm:prSet loTypeId="urn:microsoft.com/office/officeart/2005/8/layout/vList5" loCatId="list" qsTypeId="urn:microsoft.com/office/officeart/2005/8/quickstyle/simple1" qsCatId="simple" csTypeId="urn:microsoft.com/office/officeart/2005/8/colors/accent4_5" csCatId="accent4" phldr="1"/>
      <dgm:spPr/>
      <dgm:t>
        <a:bodyPr/>
        <a:lstStyle/>
        <a:p>
          <a:endParaRPr lang="zh-CN" altLang="en-US"/>
        </a:p>
      </dgm:t>
    </dgm:pt>
    <dgm:pt modelId="{3DBE7F99-CC2A-4C22-A9A1-51E2E72151B1}">
      <dgm:prSet phldrT="[文本]"/>
      <dgm:spPr/>
      <dgm:t>
        <a:bodyPr/>
        <a:lstStyle/>
        <a:p>
          <a:r>
            <a:rPr lang="zh-CN" altLang="en-US" dirty="0">
              <a:latin typeface="微软雅黑" panose="020B0503020204020204" pitchFamily="34" charset="-122"/>
              <a:ea typeface="微软雅黑" panose="020B0503020204020204" pitchFamily="34" charset="-122"/>
            </a:rPr>
            <a:t>原子性</a:t>
          </a:r>
        </a:p>
      </dgm:t>
    </dgm:pt>
    <dgm:pt modelId="{A214C7A5-DC69-47F0-820D-113FB3FDDA53}" type="parTrans" cxnId="{3D3ACDEB-6181-433A-B624-7390B0075E21}">
      <dgm:prSet/>
      <dgm:spPr/>
      <dgm:t>
        <a:bodyPr/>
        <a:lstStyle/>
        <a:p>
          <a:endParaRPr lang="zh-CN" altLang="en-US">
            <a:latin typeface="微软雅黑" panose="020B0503020204020204" pitchFamily="34" charset="-122"/>
            <a:ea typeface="微软雅黑" panose="020B0503020204020204" pitchFamily="34" charset="-122"/>
          </a:endParaRPr>
        </a:p>
      </dgm:t>
    </dgm:pt>
    <dgm:pt modelId="{B9E826F5-C196-435A-8EE2-A7A25D4A808F}" type="sibTrans" cxnId="{3D3ACDEB-6181-433A-B624-7390B0075E21}">
      <dgm:prSet/>
      <dgm:spPr/>
      <dgm:t>
        <a:bodyPr/>
        <a:lstStyle/>
        <a:p>
          <a:endParaRPr lang="zh-CN" altLang="en-US">
            <a:latin typeface="微软雅黑" panose="020B0503020204020204" pitchFamily="34" charset="-122"/>
            <a:ea typeface="微软雅黑" panose="020B0503020204020204" pitchFamily="34" charset="-122"/>
          </a:endParaRPr>
        </a:p>
      </dgm:t>
    </dgm:pt>
    <dgm:pt modelId="{C33DC90F-29D7-4A43-B3DE-B29EE47AE441}">
      <dgm:prSet phldrT="[文本]"/>
      <dgm:spPr/>
      <dgm:t>
        <a:bodyPr/>
        <a:lstStyle/>
        <a:p>
          <a:r>
            <a:rPr lang="zh-CN" altLang="en-US" dirty="0">
              <a:latin typeface="微软雅黑" panose="020B0503020204020204" pitchFamily="34" charset="-122"/>
              <a:ea typeface="微软雅黑" panose="020B0503020204020204" pitchFamily="34" charset="-122"/>
            </a:rPr>
            <a:t>一个事务是一个不可分割的工作单位，事务中包括的诸操作要么都做，要么都不做。</a:t>
          </a:r>
        </a:p>
      </dgm:t>
    </dgm:pt>
    <dgm:pt modelId="{CE31BC0A-55E4-49FF-AC2A-EDBC0D836C87}" type="parTrans" cxnId="{914B9F2B-290D-433F-9B07-C429B1DAB933}">
      <dgm:prSet/>
      <dgm:spPr/>
      <dgm:t>
        <a:bodyPr/>
        <a:lstStyle/>
        <a:p>
          <a:endParaRPr lang="zh-CN" altLang="en-US">
            <a:latin typeface="微软雅黑" panose="020B0503020204020204" pitchFamily="34" charset="-122"/>
            <a:ea typeface="微软雅黑" panose="020B0503020204020204" pitchFamily="34" charset="-122"/>
          </a:endParaRPr>
        </a:p>
      </dgm:t>
    </dgm:pt>
    <dgm:pt modelId="{A78DB85E-478B-428B-8E0E-A465CE306E09}" type="sibTrans" cxnId="{914B9F2B-290D-433F-9B07-C429B1DAB933}">
      <dgm:prSet/>
      <dgm:spPr/>
      <dgm:t>
        <a:bodyPr/>
        <a:lstStyle/>
        <a:p>
          <a:endParaRPr lang="zh-CN" altLang="en-US">
            <a:latin typeface="微软雅黑" panose="020B0503020204020204" pitchFamily="34" charset="-122"/>
            <a:ea typeface="微软雅黑" panose="020B0503020204020204" pitchFamily="34" charset="-122"/>
          </a:endParaRPr>
        </a:p>
      </dgm:t>
    </dgm:pt>
    <dgm:pt modelId="{DD5F495E-7302-4DAE-AD84-8EE92DDF538D}">
      <dgm:prSet phldrT="[文本]"/>
      <dgm:spPr/>
      <dgm:t>
        <a:bodyPr/>
        <a:lstStyle/>
        <a:p>
          <a:r>
            <a:rPr lang="zh-CN" altLang="en-US" dirty="0">
              <a:latin typeface="微软雅黑" panose="020B0503020204020204" pitchFamily="34" charset="-122"/>
              <a:ea typeface="微软雅黑" panose="020B0503020204020204" pitchFamily="34" charset="-122"/>
            </a:rPr>
            <a:t>一致性</a:t>
          </a:r>
        </a:p>
      </dgm:t>
    </dgm:pt>
    <dgm:pt modelId="{334BC4AA-4CAC-4BC2-A48B-61170B7A9B25}" type="parTrans" cxnId="{899B3C3C-3AFC-47DD-AE21-4636972BA2CB}">
      <dgm:prSet/>
      <dgm:spPr/>
      <dgm:t>
        <a:bodyPr/>
        <a:lstStyle/>
        <a:p>
          <a:endParaRPr lang="zh-CN" altLang="en-US">
            <a:latin typeface="微软雅黑" panose="020B0503020204020204" pitchFamily="34" charset="-122"/>
            <a:ea typeface="微软雅黑" panose="020B0503020204020204" pitchFamily="34" charset="-122"/>
          </a:endParaRPr>
        </a:p>
      </dgm:t>
    </dgm:pt>
    <dgm:pt modelId="{F7B0698C-562B-45F5-91D2-0B28B1C71CE6}" type="sibTrans" cxnId="{899B3C3C-3AFC-47DD-AE21-4636972BA2CB}">
      <dgm:prSet/>
      <dgm:spPr/>
      <dgm:t>
        <a:bodyPr/>
        <a:lstStyle/>
        <a:p>
          <a:endParaRPr lang="zh-CN" altLang="en-US">
            <a:latin typeface="微软雅黑" panose="020B0503020204020204" pitchFamily="34" charset="-122"/>
            <a:ea typeface="微软雅黑" panose="020B0503020204020204" pitchFamily="34" charset="-122"/>
          </a:endParaRPr>
        </a:p>
      </dgm:t>
    </dgm:pt>
    <dgm:pt modelId="{8C612715-9FA4-403D-B3F2-20D7D57DFB31}">
      <dgm:prSet phldrT="[文本]"/>
      <dgm:spPr/>
      <dgm:t>
        <a:bodyPr/>
        <a:lstStyle/>
        <a:p>
          <a:r>
            <a:rPr lang="zh-CN" altLang="en-US" dirty="0">
              <a:latin typeface="微软雅黑" panose="020B0503020204020204" pitchFamily="34" charset="-122"/>
              <a:ea typeface="微软雅黑" panose="020B0503020204020204" pitchFamily="34" charset="-122"/>
            </a:rPr>
            <a:t>事务必须是使数据库从一个一致性状态变到另一个一致性状态。一致性与原子性是密切相关的。</a:t>
          </a:r>
        </a:p>
      </dgm:t>
    </dgm:pt>
    <dgm:pt modelId="{81AA3190-4DE8-4EB8-9FC5-440FDBC2F253}" type="parTrans" cxnId="{5DECD2DB-276F-4C49-B2E3-BAB134E5EC7D}">
      <dgm:prSet/>
      <dgm:spPr/>
      <dgm:t>
        <a:bodyPr/>
        <a:lstStyle/>
        <a:p>
          <a:endParaRPr lang="zh-CN" altLang="en-US">
            <a:latin typeface="微软雅黑" panose="020B0503020204020204" pitchFamily="34" charset="-122"/>
            <a:ea typeface="微软雅黑" panose="020B0503020204020204" pitchFamily="34" charset="-122"/>
          </a:endParaRPr>
        </a:p>
      </dgm:t>
    </dgm:pt>
    <dgm:pt modelId="{4AE5470F-E444-4CCC-8E4E-A2A00F3F7BD4}" type="sibTrans" cxnId="{5DECD2DB-276F-4C49-B2E3-BAB134E5EC7D}">
      <dgm:prSet/>
      <dgm:spPr/>
      <dgm:t>
        <a:bodyPr/>
        <a:lstStyle/>
        <a:p>
          <a:endParaRPr lang="zh-CN" altLang="en-US">
            <a:latin typeface="微软雅黑" panose="020B0503020204020204" pitchFamily="34" charset="-122"/>
            <a:ea typeface="微软雅黑" panose="020B0503020204020204" pitchFamily="34" charset="-122"/>
          </a:endParaRPr>
        </a:p>
      </dgm:t>
    </dgm:pt>
    <dgm:pt modelId="{E6C67A67-47F4-4B50-A106-99F234FBEAB8}">
      <dgm:prSet phldrT="[文本]"/>
      <dgm:spPr/>
      <dgm:t>
        <a:bodyPr/>
        <a:lstStyle/>
        <a:p>
          <a:r>
            <a:rPr lang="zh-CN" altLang="en-US" dirty="0">
              <a:latin typeface="微软雅黑" panose="020B0503020204020204" pitchFamily="34" charset="-122"/>
              <a:ea typeface="微软雅黑" panose="020B0503020204020204" pitchFamily="34" charset="-122"/>
            </a:rPr>
            <a:t>隔离性</a:t>
          </a:r>
        </a:p>
      </dgm:t>
    </dgm:pt>
    <dgm:pt modelId="{B53EC1E6-3D43-4C07-9234-7F6DB88B147F}" type="parTrans" cxnId="{DB695673-31B1-40DF-911C-C4615A927FAE}">
      <dgm:prSet/>
      <dgm:spPr/>
      <dgm:t>
        <a:bodyPr/>
        <a:lstStyle/>
        <a:p>
          <a:endParaRPr lang="zh-CN" altLang="en-US">
            <a:latin typeface="微软雅黑" panose="020B0503020204020204" pitchFamily="34" charset="-122"/>
            <a:ea typeface="微软雅黑" panose="020B0503020204020204" pitchFamily="34" charset="-122"/>
          </a:endParaRPr>
        </a:p>
      </dgm:t>
    </dgm:pt>
    <dgm:pt modelId="{9AC826E4-F287-4160-861B-C96ACD6E0BAC}" type="sibTrans" cxnId="{DB695673-31B1-40DF-911C-C4615A927FAE}">
      <dgm:prSet/>
      <dgm:spPr/>
      <dgm:t>
        <a:bodyPr/>
        <a:lstStyle/>
        <a:p>
          <a:endParaRPr lang="zh-CN" altLang="en-US">
            <a:latin typeface="微软雅黑" panose="020B0503020204020204" pitchFamily="34" charset="-122"/>
            <a:ea typeface="微软雅黑" panose="020B0503020204020204" pitchFamily="34" charset="-122"/>
          </a:endParaRPr>
        </a:p>
      </dgm:t>
    </dgm:pt>
    <dgm:pt modelId="{7F74CFA6-5E0D-42A1-ABC1-6ABB3FB77925}">
      <dgm:prSet phldrT="[文本]"/>
      <dgm:spPr/>
      <dgm:t>
        <a:bodyPr/>
        <a:lstStyle/>
        <a:p>
          <a:r>
            <a:rPr lang="zh-CN" altLang="en-US" dirty="0">
              <a:latin typeface="微软雅黑" panose="020B0503020204020204" pitchFamily="34" charset="-122"/>
              <a:ea typeface="微软雅黑" panose="020B0503020204020204" pitchFamily="34" charset="-122"/>
            </a:rPr>
            <a:t>一个事务的执行不能被其他事务干扰，即一个事务内部的操作及使用的数据对并发的其他事务是隔离的，并发执行的各个事务之间不能互相干扰。</a:t>
          </a:r>
        </a:p>
      </dgm:t>
    </dgm:pt>
    <dgm:pt modelId="{BDCDF5CD-F549-4BB6-A5B8-C652561ADA18}" type="parTrans" cxnId="{B2DFB6C9-6034-4763-B4E9-536B4A569693}">
      <dgm:prSet/>
      <dgm:spPr/>
      <dgm:t>
        <a:bodyPr/>
        <a:lstStyle/>
        <a:p>
          <a:endParaRPr lang="zh-CN" altLang="en-US">
            <a:latin typeface="微软雅黑" panose="020B0503020204020204" pitchFamily="34" charset="-122"/>
            <a:ea typeface="微软雅黑" panose="020B0503020204020204" pitchFamily="34" charset="-122"/>
          </a:endParaRPr>
        </a:p>
      </dgm:t>
    </dgm:pt>
    <dgm:pt modelId="{15752EC2-666E-4B4F-AB56-CD788A07D880}" type="sibTrans" cxnId="{B2DFB6C9-6034-4763-B4E9-536B4A569693}">
      <dgm:prSet/>
      <dgm:spPr/>
      <dgm:t>
        <a:bodyPr/>
        <a:lstStyle/>
        <a:p>
          <a:endParaRPr lang="zh-CN" altLang="en-US">
            <a:latin typeface="微软雅黑" panose="020B0503020204020204" pitchFamily="34" charset="-122"/>
            <a:ea typeface="微软雅黑" panose="020B0503020204020204" pitchFamily="34" charset="-122"/>
          </a:endParaRPr>
        </a:p>
      </dgm:t>
    </dgm:pt>
    <dgm:pt modelId="{DA2DE89E-281F-4D2B-9B1E-873FC27C9230}">
      <dgm:prSet/>
      <dgm:spPr/>
      <dgm:t>
        <a:bodyPr/>
        <a:lstStyle/>
        <a:p>
          <a:r>
            <a:rPr lang="zh-CN" altLang="en-US" dirty="0">
              <a:latin typeface="微软雅黑" panose="020B0503020204020204" pitchFamily="34" charset="-122"/>
              <a:ea typeface="微软雅黑" panose="020B0503020204020204" pitchFamily="34" charset="-122"/>
            </a:rPr>
            <a:t>持久性</a:t>
          </a:r>
        </a:p>
      </dgm:t>
    </dgm:pt>
    <dgm:pt modelId="{1CF6397F-CF69-4E04-8584-1F8654256748}" type="parTrans" cxnId="{C944E4F1-E052-4EEC-807F-B9E4B7BAA8F7}">
      <dgm:prSet/>
      <dgm:spPr/>
      <dgm:t>
        <a:bodyPr/>
        <a:lstStyle/>
        <a:p>
          <a:endParaRPr lang="zh-CN" altLang="en-US">
            <a:latin typeface="微软雅黑" panose="020B0503020204020204" pitchFamily="34" charset="-122"/>
            <a:ea typeface="微软雅黑" panose="020B0503020204020204" pitchFamily="34" charset="-122"/>
          </a:endParaRPr>
        </a:p>
      </dgm:t>
    </dgm:pt>
    <dgm:pt modelId="{5766A921-95F4-4930-ABD4-C267B7DCE205}" type="sibTrans" cxnId="{C944E4F1-E052-4EEC-807F-B9E4B7BAA8F7}">
      <dgm:prSet/>
      <dgm:spPr/>
      <dgm:t>
        <a:bodyPr/>
        <a:lstStyle/>
        <a:p>
          <a:endParaRPr lang="zh-CN" altLang="en-US">
            <a:latin typeface="微软雅黑" panose="020B0503020204020204" pitchFamily="34" charset="-122"/>
            <a:ea typeface="微软雅黑" panose="020B0503020204020204" pitchFamily="34" charset="-122"/>
          </a:endParaRPr>
        </a:p>
      </dgm:t>
    </dgm:pt>
    <dgm:pt modelId="{21DD9EE5-CA13-4A59-A703-D74D2599F9E3}">
      <dgm:prSet/>
      <dgm:spPr/>
      <dgm:t>
        <a:bodyPr/>
        <a:lstStyle/>
        <a:p>
          <a:r>
            <a:rPr lang="zh-CN" altLang="en-US" dirty="0">
              <a:latin typeface="微软雅黑" panose="020B0503020204020204" pitchFamily="34" charset="-122"/>
              <a:ea typeface="微软雅黑" panose="020B0503020204020204" pitchFamily="34" charset="-122"/>
            </a:rPr>
            <a:t>持续性也称永久性（</a:t>
          </a:r>
          <a:r>
            <a:rPr lang="en-US" altLang="zh-CN" dirty="0">
              <a:latin typeface="微软雅黑" panose="020B0503020204020204" pitchFamily="34" charset="-122"/>
              <a:ea typeface="微软雅黑" panose="020B0503020204020204" pitchFamily="34" charset="-122"/>
            </a:rPr>
            <a:t>permanence</a:t>
          </a:r>
          <a:r>
            <a:rPr lang="zh-CN" altLang="en-US" dirty="0">
              <a:latin typeface="微软雅黑" panose="020B0503020204020204" pitchFamily="34" charset="-122"/>
              <a:ea typeface="微软雅黑" panose="020B0503020204020204" pitchFamily="34" charset="-122"/>
            </a:rPr>
            <a:t>），指一个事务一旦提交，它对数据库中数据的改变就应该是永久性的。接下来的其他操作或故障不应该对其有任何影响。</a:t>
          </a:r>
        </a:p>
      </dgm:t>
    </dgm:pt>
    <dgm:pt modelId="{0437007A-2355-4EF3-842C-A2EA075A2B1F}" type="parTrans" cxnId="{AF82366F-F37F-4BF9-A7D7-CDE9095CCFF2}">
      <dgm:prSet/>
      <dgm:spPr/>
      <dgm:t>
        <a:bodyPr/>
        <a:lstStyle/>
        <a:p>
          <a:endParaRPr lang="zh-CN" altLang="en-US">
            <a:latin typeface="微软雅黑" panose="020B0503020204020204" pitchFamily="34" charset="-122"/>
            <a:ea typeface="微软雅黑" panose="020B0503020204020204" pitchFamily="34" charset="-122"/>
          </a:endParaRPr>
        </a:p>
      </dgm:t>
    </dgm:pt>
    <dgm:pt modelId="{2D97C147-126E-40BD-9759-6688D83F064C}" type="sibTrans" cxnId="{AF82366F-F37F-4BF9-A7D7-CDE9095CCFF2}">
      <dgm:prSet/>
      <dgm:spPr/>
      <dgm:t>
        <a:bodyPr/>
        <a:lstStyle/>
        <a:p>
          <a:endParaRPr lang="zh-CN" altLang="en-US">
            <a:latin typeface="微软雅黑" panose="020B0503020204020204" pitchFamily="34" charset="-122"/>
            <a:ea typeface="微软雅黑" panose="020B0503020204020204" pitchFamily="34" charset="-122"/>
          </a:endParaRPr>
        </a:p>
      </dgm:t>
    </dgm:pt>
    <dgm:pt modelId="{BBE4AED4-882C-43D1-B012-B4D4C0B09937}" type="pres">
      <dgm:prSet presAssocID="{ACE2F6CA-61C4-4746-B113-5D2B67052261}" presName="Name0" presStyleCnt="0">
        <dgm:presLayoutVars>
          <dgm:dir/>
          <dgm:animLvl val="lvl"/>
          <dgm:resizeHandles val="exact"/>
        </dgm:presLayoutVars>
      </dgm:prSet>
      <dgm:spPr/>
    </dgm:pt>
    <dgm:pt modelId="{7ABD62E2-89D5-471D-BA85-DE9771C42024}" type="pres">
      <dgm:prSet presAssocID="{3DBE7F99-CC2A-4C22-A9A1-51E2E72151B1}" presName="linNode" presStyleCnt="0"/>
      <dgm:spPr/>
    </dgm:pt>
    <dgm:pt modelId="{21C4F93C-38EA-4B13-ACAF-F288AAA701BE}" type="pres">
      <dgm:prSet presAssocID="{3DBE7F99-CC2A-4C22-A9A1-51E2E72151B1}" presName="parentText" presStyleLbl="node1" presStyleIdx="0" presStyleCnt="4" custScaleX="45557">
        <dgm:presLayoutVars>
          <dgm:chMax val="1"/>
          <dgm:bulletEnabled val="1"/>
        </dgm:presLayoutVars>
      </dgm:prSet>
      <dgm:spPr/>
    </dgm:pt>
    <dgm:pt modelId="{D154A7A4-434C-4365-8701-92B5762B1BFB}" type="pres">
      <dgm:prSet presAssocID="{3DBE7F99-CC2A-4C22-A9A1-51E2E72151B1}" presName="descendantText" presStyleLbl="alignAccFollowNode1" presStyleIdx="0" presStyleCnt="4" custScaleX="129418">
        <dgm:presLayoutVars>
          <dgm:bulletEnabled val="1"/>
        </dgm:presLayoutVars>
      </dgm:prSet>
      <dgm:spPr/>
    </dgm:pt>
    <dgm:pt modelId="{C96AC0B8-0500-4CF9-877D-A354F58FC865}" type="pres">
      <dgm:prSet presAssocID="{B9E826F5-C196-435A-8EE2-A7A25D4A808F}" presName="sp" presStyleCnt="0"/>
      <dgm:spPr/>
    </dgm:pt>
    <dgm:pt modelId="{A29C0215-A75A-4B6E-B1A2-1895259745DE}" type="pres">
      <dgm:prSet presAssocID="{DD5F495E-7302-4DAE-AD84-8EE92DDF538D}" presName="linNode" presStyleCnt="0"/>
      <dgm:spPr/>
    </dgm:pt>
    <dgm:pt modelId="{D56797BD-F28B-45C3-9B7D-BAE9DE2AD3AF}" type="pres">
      <dgm:prSet presAssocID="{DD5F495E-7302-4DAE-AD84-8EE92DDF538D}" presName="parentText" presStyleLbl="node1" presStyleIdx="1" presStyleCnt="4" custScaleX="45557">
        <dgm:presLayoutVars>
          <dgm:chMax val="1"/>
          <dgm:bulletEnabled val="1"/>
        </dgm:presLayoutVars>
      </dgm:prSet>
      <dgm:spPr/>
    </dgm:pt>
    <dgm:pt modelId="{8E035EDE-7860-477F-AAE1-525F93A46811}" type="pres">
      <dgm:prSet presAssocID="{DD5F495E-7302-4DAE-AD84-8EE92DDF538D}" presName="descendantText" presStyleLbl="alignAccFollowNode1" presStyleIdx="1" presStyleCnt="4" custScaleX="129418">
        <dgm:presLayoutVars>
          <dgm:bulletEnabled val="1"/>
        </dgm:presLayoutVars>
      </dgm:prSet>
      <dgm:spPr/>
    </dgm:pt>
    <dgm:pt modelId="{17CF4F80-2937-48DA-AC2D-959A12EB61B1}" type="pres">
      <dgm:prSet presAssocID="{F7B0698C-562B-45F5-91D2-0B28B1C71CE6}" presName="sp" presStyleCnt="0"/>
      <dgm:spPr/>
    </dgm:pt>
    <dgm:pt modelId="{494375EB-5093-46B8-AF2F-817A557CFD06}" type="pres">
      <dgm:prSet presAssocID="{E6C67A67-47F4-4B50-A106-99F234FBEAB8}" presName="linNode" presStyleCnt="0"/>
      <dgm:spPr/>
    </dgm:pt>
    <dgm:pt modelId="{336A6B0E-9046-4A5E-853A-64B3E3916846}" type="pres">
      <dgm:prSet presAssocID="{E6C67A67-47F4-4B50-A106-99F234FBEAB8}" presName="parentText" presStyleLbl="node1" presStyleIdx="2" presStyleCnt="4" custScaleX="45557">
        <dgm:presLayoutVars>
          <dgm:chMax val="1"/>
          <dgm:bulletEnabled val="1"/>
        </dgm:presLayoutVars>
      </dgm:prSet>
      <dgm:spPr/>
    </dgm:pt>
    <dgm:pt modelId="{B274EF9D-E916-40EF-9201-5FB816941DF0}" type="pres">
      <dgm:prSet presAssocID="{E6C67A67-47F4-4B50-A106-99F234FBEAB8}" presName="descendantText" presStyleLbl="alignAccFollowNode1" presStyleIdx="2" presStyleCnt="4" custScaleX="129418">
        <dgm:presLayoutVars>
          <dgm:bulletEnabled val="1"/>
        </dgm:presLayoutVars>
      </dgm:prSet>
      <dgm:spPr/>
    </dgm:pt>
    <dgm:pt modelId="{E5A36BCA-F99D-49D2-BDC0-537EA977BA1A}" type="pres">
      <dgm:prSet presAssocID="{9AC826E4-F287-4160-861B-C96ACD6E0BAC}" presName="sp" presStyleCnt="0"/>
      <dgm:spPr/>
    </dgm:pt>
    <dgm:pt modelId="{DCE7B332-FC73-4B7E-AE50-3F2AAA9D35ED}" type="pres">
      <dgm:prSet presAssocID="{DA2DE89E-281F-4D2B-9B1E-873FC27C9230}" presName="linNode" presStyleCnt="0"/>
      <dgm:spPr/>
    </dgm:pt>
    <dgm:pt modelId="{380D3096-4483-473F-9E28-4DBAA6D45F3C}" type="pres">
      <dgm:prSet presAssocID="{DA2DE89E-281F-4D2B-9B1E-873FC27C9230}" presName="parentText" presStyleLbl="node1" presStyleIdx="3" presStyleCnt="4" custScaleX="45557">
        <dgm:presLayoutVars>
          <dgm:chMax val="1"/>
          <dgm:bulletEnabled val="1"/>
        </dgm:presLayoutVars>
      </dgm:prSet>
      <dgm:spPr/>
    </dgm:pt>
    <dgm:pt modelId="{A4C1BBC3-65B2-4414-86D7-25D6C8A2DBC3}" type="pres">
      <dgm:prSet presAssocID="{DA2DE89E-281F-4D2B-9B1E-873FC27C9230}" presName="descendantText" presStyleLbl="alignAccFollowNode1" presStyleIdx="3" presStyleCnt="4" custScaleX="129418">
        <dgm:presLayoutVars>
          <dgm:bulletEnabled val="1"/>
        </dgm:presLayoutVars>
      </dgm:prSet>
      <dgm:spPr/>
    </dgm:pt>
  </dgm:ptLst>
  <dgm:cxnLst>
    <dgm:cxn modelId="{AD22F006-9B3C-4884-8787-72F108ABA453}" type="presOf" srcId="{DA2DE89E-281F-4D2B-9B1E-873FC27C9230}" destId="{380D3096-4483-473F-9E28-4DBAA6D45F3C}" srcOrd="0" destOrd="0" presId="urn:microsoft.com/office/officeart/2005/8/layout/vList5"/>
    <dgm:cxn modelId="{914B9F2B-290D-433F-9B07-C429B1DAB933}" srcId="{3DBE7F99-CC2A-4C22-A9A1-51E2E72151B1}" destId="{C33DC90F-29D7-4A43-B3DE-B29EE47AE441}" srcOrd="0" destOrd="0" parTransId="{CE31BC0A-55E4-49FF-AC2A-EDBC0D836C87}" sibTransId="{A78DB85E-478B-428B-8E0E-A465CE306E09}"/>
    <dgm:cxn modelId="{899B3C3C-3AFC-47DD-AE21-4636972BA2CB}" srcId="{ACE2F6CA-61C4-4746-B113-5D2B67052261}" destId="{DD5F495E-7302-4DAE-AD84-8EE92DDF538D}" srcOrd="1" destOrd="0" parTransId="{334BC4AA-4CAC-4BC2-A48B-61170B7A9B25}" sibTransId="{F7B0698C-562B-45F5-91D2-0B28B1C71CE6}"/>
    <dgm:cxn modelId="{AF82366F-F37F-4BF9-A7D7-CDE9095CCFF2}" srcId="{DA2DE89E-281F-4D2B-9B1E-873FC27C9230}" destId="{21DD9EE5-CA13-4A59-A703-D74D2599F9E3}" srcOrd="0" destOrd="0" parTransId="{0437007A-2355-4EF3-842C-A2EA075A2B1F}" sibTransId="{2D97C147-126E-40BD-9759-6688D83F064C}"/>
    <dgm:cxn modelId="{DB695673-31B1-40DF-911C-C4615A927FAE}" srcId="{ACE2F6CA-61C4-4746-B113-5D2B67052261}" destId="{E6C67A67-47F4-4B50-A106-99F234FBEAB8}" srcOrd="2" destOrd="0" parTransId="{B53EC1E6-3D43-4C07-9234-7F6DB88B147F}" sibTransId="{9AC826E4-F287-4160-861B-C96ACD6E0BAC}"/>
    <dgm:cxn modelId="{C0479B57-52AC-4144-B687-6012D3E60A77}" type="presOf" srcId="{8C612715-9FA4-403D-B3F2-20D7D57DFB31}" destId="{8E035EDE-7860-477F-AAE1-525F93A46811}" srcOrd="0" destOrd="0" presId="urn:microsoft.com/office/officeart/2005/8/layout/vList5"/>
    <dgm:cxn modelId="{29482D79-A8C8-4FF7-B157-285B73733909}" type="presOf" srcId="{C33DC90F-29D7-4A43-B3DE-B29EE47AE441}" destId="{D154A7A4-434C-4365-8701-92B5762B1BFB}" srcOrd="0" destOrd="0" presId="urn:microsoft.com/office/officeart/2005/8/layout/vList5"/>
    <dgm:cxn modelId="{30E10FA5-EA8C-4DAE-9AB2-4F1CE61933E0}" type="presOf" srcId="{E6C67A67-47F4-4B50-A106-99F234FBEAB8}" destId="{336A6B0E-9046-4A5E-853A-64B3E3916846}" srcOrd="0" destOrd="0" presId="urn:microsoft.com/office/officeart/2005/8/layout/vList5"/>
    <dgm:cxn modelId="{DC5CFAA9-C2FF-4C97-971E-88E0698706AF}" type="presOf" srcId="{3DBE7F99-CC2A-4C22-A9A1-51E2E72151B1}" destId="{21C4F93C-38EA-4B13-ACAF-F288AAA701BE}" srcOrd="0" destOrd="0" presId="urn:microsoft.com/office/officeart/2005/8/layout/vList5"/>
    <dgm:cxn modelId="{7FBE6DC2-FAFE-44DB-8748-7AB02A840D0D}" type="presOf" srcId="{7F74CFA6-5E0D-42A1-ABC1-6ABB3FB77925}" destId="{B274EF9D-E916-40EF-9201-5FB816941DF0}" srcOrd="0" destOrd="0" presId="urn:microsoft.com/office/officeart/2005/8/layout/vList5"/>
    <dgm:cxn modelId="{B2DFB6C9-6034-4763-B4E9-536B4A569693}" srcId="{E6C67A67-47F4-4B50-A106-99F234FBEAB8}" destId="{7F74CFA6-5E0D-42A1-ABC1-6ABB3FB77925}" srcOrd="0" destOrd="0" parTransId="{BDCDF5CD-F549-4BB6-A5B8-C652561ADA18}" sibTransId="{15752EC2-666E-4B4F-AB56-CD788A07D880}"/>
    <dgm:cxn modelId="{7E5036CE-7615-4E92-8FFC-3D6F153A25DA}" type="presOf" srcId="{ACE2F6CA-61C4-4746-B113-5D2B67052261}" destId="{BBE4AED4-882C-43D1-B012-B4D4C0B09937}" srcOrd="0" destOrd="0" presId="urn:microsoft.com/office/officeart/2005/8/layout/vList5"/>
    <dgm:cxn modelId="{0C10F7D7-A246-4EB6-981A-FFC1AB4718DC}" type="presOf" srcId="{DD5F495E-7302-4DAE-AD84-8EE92DDF538D}" destId="{D56797BD-F28B-45C3-9B7D-BAE9DE2AD3AF}" srcOrd="0" destOrd="0" presId="urn:microsoft.com/office/officeart/2005/8/layout/vList5"/>
    <dgm:cxn modelId="{357334DB-9C29-4DA6-9C6C-9EAA9D5F36EB}" type="presOf" srcId="{21DD9EE5-CA13-4A59-A703-D74D2599F9E3}" destId="{A4C1BBC3-65B2-4414-86D7-25D6C8A2DBC3}" srcOrd="0" destOrd="0" presId="urn:microsoft.com/office/officeart/2005/8/layout/vList5"/>
    <dgm:cxn modelId="{5DECD2DB-276F-4C49-B2E3-BAB134E5EC7D}" srcId="{DD5F495E-7302-4DAE-AD84-8EE92DDF538D}" destId="{8C612715-9FA4-403D-B3F2-20D7D57DFB31}" srcOrd="0" destOrd="0" parTransId="{81AA3190-4DE8-4EB8-9FC5-440FDBC2F253}" sibTransId="{4AE5470F-E444-4CCC-8E4E-A2A00F3F7BD4}"/>
    <dgm:cxn modelId="{3D3ACDEB-6181-433A-B624-7390B0075E21}" srcId="{ACE2F6CA-61C4-4746-B113-5D2B67052261}" destId="{3DBE7F99-CC2A-4C22-A9A1-51E2E72151B1}" srcOrd="0" destOrd="0" parTransId="{A214C7A5-DC69-47F0-820D-113FB3FDDA53}" sibTransId="{B9E826F5-C196-435A-8EE2-A7A25D4A808F}"/>
    <dgm:cxn modelId="{C944E4F1-E052-4EEC-807F-B9E4B7BAA8F7}" srcId="{ACE2F6CA-61C4-4746-B113-5D2B67052261}" destId="{DA2DE89E-281F-4D2B-9B1E-873FC27C9230}" srcOrd="3" destOrd="0" parTransId="{1CF6397F-CF69-4E04-8584-1F8654256748}" sibTransId="{5766A921-95F4-4930-ABD4-C267B7DCE205}"/>
    <dgm:cxn modelId="{60C53469-07B8-47C5-93E7-0FD9C4C9EEE7}" type="presParOf" srcId="{BBE4AED4-882C-43D1-B012-B4D4C0B09937}" destId="{7ABD62E2-89D5-471D-BA85-DE9771C42024}" srcOrd="0" destOrd="0" presId="urn:microsoft.com/office/officeart/2005/8/layout/vList5"/>
    <dgm:cxn modelId="{1E8594A8-4D70-4FA5-8819-141F3A63C19A}" type="presParOf" srcId="{7ABD62E2-89D5-471D-BA85-DE9771C42024}" destId="{21C4F93C-38EA-4B13-ACAF-F288AAA701BE}" srcOrd="0" destOrd="0" presId="urn:microsoft.com/office/officeart/2005/8/layout/vList5"/>
    <dgm:cxn modelId="{66B35359-B926-4D62-8015-BA3A36F6ACB8}" type="presParOf" srcId="{7ABD62E2-89D5-471D-BA85-DE9771C42024}" destId="{D154A7A4-434C-4365-8701-92B5762B1BFB}" srcOrd="1" destOrd="0" presId="urn:microsoft.com/office/officeart/2005/8/layout/vList5"/>
    <dgm:cxn modelId="{59A4E845-1718-46A9-B211-73D476DDC1A3}" type="presParOf" srcId="{BBE4AED4-882C-43D1-B012-B4D4C0B09937}" destId="{C96AC0B8-0500-4CF9-877D-A354F58FC865}" srcOrd="1" destOrd="0" presId="urn:microsoft.com/office/officeart/2005/8/layout/vList5"/>
    <dgm:cxn modelId="{A70B6476-7794-4385-A5F2-51A74D20D619}" type="presParOf" srcId="{BBE4AED4-882C-43D1-B012-B4D4C0B09937}" destId="{A29C0215-A75A-4B6E-B1A2-1895259745DE}" srcOrd="2" destOrd="0" presId="urn:microsoft.com/office/officeart/2005/8/layout/vList5"/>
    <dgm:cxn modelId="{7940DD80-D221-4D28-A6C4-EBB83234F620}" type="presParOf" srcId="{A29C0215-A75A-4B6E-B1A2-1895259745DE}" destId="{D56797BD-F28B-45C3-9B7D-BAE9DE2AD3AF}" srcOrd="0" destOrd="0" presId="urn:microsoft.com/office/officeart/2005/8/layout/vList5"/>
    <dgm:cxn modelId="{4B065C7F-A326-4153-941B-D44BF22AB4AA}" type="presParOf" srcId="{A29C0215-A75A-4B6E-B1A2-1895259745DE}" destId="{8E035EDE-7860-477F-AAE1-525F93A46811}" srcOrd="1" destOrd="0" presId="urn:microsoft.com/office/officeart/2005/8/layout/vList5"/>
    <dgm:cxn modelId="{14E56693-4AB3-470A-8BB4-F67DF60D391C}" type="presParOf" srcId="{BBE4AED4-882C-43D1-B012-B4D4C0B09937}" destId="{17CF4F80-2937-48DA-AC2D-959A12EB61B1}" srcOrd="3" destOrd="0" presId="urn:microsoft.com/office/officeart/2005/8/layout/vList5"/>
    <dgm:cxn modelId="{2F04652C-75CC-458E-A0D9-0C9FF447444F}" type="presParOf" srcId="{BBE4AED4-882C-43D1-B012-B4D4C0B09937}" destId="{494375EB-5093-46B8-AF2F-817A557CFD06}" srcOrd="4" destOrd="0" presId="urn:microsoft.com/office/officeart/2005/8/layout/vList5"/>
    <dgm:cxn modelId="{5B403922-8A63-47B1-BA42-E4089B2B95D2}" type="presParOf" srcId="{494375EB-5093-46B8-AF2F-817A557CFD06}" destId="{336A6B0E-9046-4A5E-853A-64B3E3916846}" srcOrd="0" destOrd="0" presId="urn:microsoft.com/office/officeart/2005/8/layout/vList5"/>
    <dgm:cxn modelId="{9E39054A-306A-4652-BFAB-31D516158E8A}" type="presParOf" srcId="{494375EB-5093-46B8-AF2F-817A557CFD06}" destId="{B274EF9D-E916-40EF-9201-5FB816941DF0}" srcOrd="1" destOrd="0" presId="urn:microsoft.com/office/officeart/2005/8/layout/vList5"/>
    <dgm:cxn modelId="{B3565670-4F14-4BAD-899D-3061D4D3585A}" type="presParOf" srcId="{BBE4AED4-882C-43D1-B012-B4D4C0B09937}" destId="{E5A36BCA-F99D-49D2-BDC0-537EA977BA1A}" srcOrd="5" destOrd="0" presId="urn:microsoft.com/office/officeart/2005/8/layout/vList5"/>
    <dgm:cxn modelId="{E70BC27E-C1BE-4D85-A28E-54779062BD38}" type="presParOf" srcId="{BBE4AED4-882C-43D1-B012-B4D4C0B09937}" destId="{DCE7B332-FC73-4B7E-AE50-3F2AAA9D35ED}" srcOrd="6" destOrd="0" presId="urn:microsoft.com/office/officeart/2005/8/layout/vList5"/>
    <dgm:cxn modelId="{B62E9593-4E9D-49A1-86D0-161192831A94}" type="presParOf" srcId="{DCE7B332-FC73-4B7E-AE50-3F2AAA9D35ED}" destId="{380D3096-4483-473F-9E28-4DBAA6D45F3C}" srcOrd="0" destOrd="0" presId="urn:microsoft.com/office/officeart/2005/8/layout/vList5"/>
    <dgm:cxn modelId="{85347ABD-E5D4-427B-A05E-DA0506B1DA41}" type="presParOf" srcId="{DCE7B332-FC73-4B7E-AE50-3F2AAA9D35ED}" destId="{A4C1BBC3-65B2-4414-86D7-25D6C8A2DBC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6FEB51-4269-415B-8A92-F6D446BF4CF3}" type="doc">
      <dgm:prSet loTypeId="urn:microsoft.com/office/officeart/2005/8/layout/venn1" loCatId="relationship" qsTypeId="urn:microsoft.com/office/officeart/2005/8/quickstyle/simple1" qsCatId="simple" csTypeId="urn:microsoft.com/office/officeart/2005/8/colors/colorful4" csCatId="colorful" phldr="1"/>
      <dgm:spPr/>
    </dgm:pt>
    <dgm:pt modelId="{3727261D-C037-4B25-BC9A-9BC8715FF24A}">
      <dgm:prSet phldrT="[文本]" custT="1"/>
      <dgm:spPr>
        <a:ln w="50800">
          <a:solidFill>
            <a:srgbClr val="FFFF00"/>
          </a:solidFill>
        </a:ln>
      </dgm:spPr>
      <dgm:t>
        <a:bodyPr/>
        <a:lstStyle/>
        <a:p>
          <a:r>
            <a:rPr lang="en-US" altLang="zh-CN" sz="2400" dirty="0"/>
            <a:t>Table 1</a:t>
          </a:r>
          <a:endParaRPr lang="zh-CN" altLang="en-US" sz="2400" dirty="0"/>
        </a:p>
      </dgm:t>
    </dgm:pt>
    <dgm:pt modelId="{5DCD3612-AB3A-4C0D-8B50-F44CEDA17A9D}" type="parTrans" cxnId="{7FA5CE73-FD64-4B25-A6A0-B0422041E204}">
      <dgm:prSet/>
      <dgm:spPr/>
      <dgm:t>
        <a:bodyPr/>
        <a:lstStyle/>
        <a:p>
          <a:endParaRPr lang="zh-CN" altLang="en-US" sz="1200"/>
        </a:p>
      </dgm:t>
    </dgm:pt>
    <dgm:pt modelId="{01CD5587-2BF0-4C03-A434-29733FC85CF2}" type="sibTrans" cxnId="{7FA5CE73-FD64-4B25-A6A0-B0422041E204}">
      <dgm:prSet/>
      <dgm:spPr/>
      <dgm:t>
        <a:bodyPr/>
        <a:lstStyle/>
        <a:p>
          <a:endParaRPr lang="zh-CN" altLang="en-US" sz="1200"/>
        </a:p>
      </dgm:t>
    </dgm:pt>
    <dgm:pt modelId="{092EF175-E1F3-439D-98E3-0C9E1C719E96}">
      <dgm:prSet phldrT="[文本]" custT="1"/>
      <dgm:spPr>
        <a:ln w="50800">
          <a:solidFill>
            <a:srgbClr val="FF0000"/>
          </a:solidFill>
        </a:ln>
      </dgm:spPr>
      <dgm:t>
        <a:bodyPr/>
        <a:lstStyle/>
        <a:p>
          <a:r>
            <a:rPr lang="en-US" altLang="zh-CN" sz="2400" dirty="0"/>
            <a:t>Table 2</a:t>
          </a:r>
          <a:endParaRPr lang="zh-CN" altLang="en-US" sz="2400" dirty="0"/>
        </a:p>
      </dgm:t>
    </dgm:pt>
    <dgm:pt modelId="{7D76499C-53D7-480D-ADAE-3239B8C27BCC}" type="parTrans" cxnId="{9EA1E575-47AA-4F9C-B3EC-ACD26FD27861}">
      <dgm:prSet/>
      <dgm:spPr/>
      <dgm:t>
        <a:bodyPr/>
        <a:lstStyle/>
        <a:p>
          <a:endParaRPr lang="zh-CN" altLang="en-US" sz="1200"/>
        </a:p>
      </dgm:t>
    </dgm:pt>
    <dgm:pt modelId="{B71FD656-4F99-47B0-A838-5C80C7E64384}" type="sibTrans" cxnId="{9EA1E575-47AA-4F9C-B3EC-ACD26FD27861}">
      <dgm:prSet/>
      <dgm:spPr/>
      <dgm:t>
        <a:bodyPr/>
        <a:lstStyle/>
        <a:p>
          <a:endParaRPr lang="zh-CN" altLang="en-US" sz="1200"/>
        </a:p>
      </dgm:t>
    </dgm:pt>
    <dgm:pt modelId="{C0B80C59-3E3A-4F74-B6A3-56C6E4739DD6}" type="pres">
      <dgm:prSet presAssocID="{A96FEB51-4269-415B-8A92-F6D446BF4CF3}" presName="compositeShape" presStyleCnt="0">
        <dgm:presLayoutVars>
          <dgm:chMax val="7"/>
          <dgm:dir/>
          <dgm:resizeHandles val="exact"/>
        </dgm:presLayoutVars>
      </dgm:prSet>
      <dgm:spPr/>
    </dgm:pt>
    <dgm:pt modelId="{94E5E3A7-798A-4D35-BBEA-0C3FB15C6458}" type="pres">
      <dgm:prSet presAssocID="{3727261D-C037-4B25-BC9A-9BC8715FF24A}" presName="circ1" presStyleLbl="vennNode1" presStyleIdx="0" presStyleCnt="2"/>
      <dgm:spPr/>
    </dgm:pt>
    <dgm:pt modelId="{F6641150-8FB4-422A-8A8F-F46CA0CE32EA}" type="pres">
      <dgm:prSet presAssocID="{3727261D-C037-4B25-BC9A-9BC8715FF24A}" presName="circ1Tx" presStyleLbl="revTx" presStyleIdx="0" presStyleCnt="0">
        <dgm:presLayoutVars>
          <dgm:chMax val="0"/>
          <dgm:chPref val="0"/>
          <dgm:bulletEnabled val="1"/>
        </dgm:presLayoutVars>
      </dgm:prSet>
      <dgm:spPr/>
    </dgm:pt>
    <dgm:pt modelId="{DB4882F9-327D-462F-9A53-25BA315E7D31}" type="pres">
      <dgm:prSet presAssocID="{092EF175-E1F3-439D-98E3-0C9E1C719E96}" presName="circ2" presStyleLbl="vennNode1" presStyleIdx="1" presStyleCnt="2"/>
      <dgm:spPr/>
    </dgm:pt>
    <dgm:pt modelId="{8EDC9034-775C-4F72-BEC7-ECB876408A97}" type="pres">
      <dgm:prSet presAssocID="{092EF175-E1F3-439D-98E3-0C9E1C719E96}" presName="circ2Tx" presStyleLbl="revTx" presStyleIdx="0" presStyleCnt="0">
        <dgm:presLayoutVars>
          <dgm:chMax val="0"/>
          <dgm:chPref val="0"/>
          <dgm:bulletEnabled val="1"/>
        </dgm:presLayoutVars>
      </dgm:prSet>
      <dgm:spPr/>
    </dgm:pt>
  </dgm:ptLst>
  <dgm:cxnLst>
    <dgm:cxn modelId="{B858A100-2CAA-4A94-8CBD-D22F700E5F64}" type="presOf" srcId="{A96FEB51-4269-415B-8A92-F6D446BF4CF3}" destId="{C0B80C59-3E3A-4F74-B6A3-56C6E4739DD6}" srcOrd="0" destOrd="0" presId="urn:microsoft.com/office/officeart/2005/8/layout/venn1"/>
    <dgm:cxn modelId="{D35B9D11-03A1-4916-BDDC-F06F5DAEFB8E}" type="presOf" srcId="{3727261D-C037-4B25-BC9A-9BC8715FF24A}" destId="{F6641150-8FB4-422A-8A8F-F46CA0CE32EA}" srcOrd="1" destOrd="0" presId="urn:microsoft.com/office/officeart/2005/8/layout/venn1"/>
    <dgm:cxn modelId="{2AB00C4A-3A4E-4A1D-A076-F96F47C25D35}" type="presOf" srcId="{092EF175-E1F3-439D-98E3-0C9E1C719E96}" destId="{DB4882F9-327D-462F-9A53-25BA315E7D31}" srcOrd="0" destOrd="0" presId="urn:microsoft.com/office/officeart/2005/8/layout/venn1"/>
    <dgm:cxn modelId="{2BDA056C-2332-4112-A0F1-526E1CA9D1F8}" type="presOf" srcId="{092EF175-E1F3-439D-98E3-0C9E1C719E96}" destId="{8EDC9034-775C-4F72-BEC7-ECB876408A97}" srcOrd="1" destOrd="0" presId="urn:microsoft.com/office/officeart/2005/8/layout/venn1"/>
    <dgm:cxn modelId="{FA954450-DA3B-4A1B-B1EE-79ABF3734FAB}" type="presOf" srcId="{3727261D-C037-4B25-BC9A-9BC8715FF24A}" destId="{94E5E3A7-798A-4D35-BBEA-0C3FB15C6458}" srcOrd="0" destOrd="0" presId="urn:microsoft.com/office/officeart/2005/8/layout/venn1"/>
    <dgm:cxn modelId="{7FA5CE73-FD64-4B25-A6A0-B0422041E204}" srcId="{A96FEB51-4269-415B-8A92-F6D446BF4CF3}" destId="{3727261D-C037-4B25-BC9A-9BC8715FF24A}" srcOrd="0" destOrd="0" parTransId="{5DCD3612-AB3A-4C0D-8B50-F44CEDA17A9D}" sibTransId="{01CD5587-2BF0-4C03-A434-29733FC85CF2}"/>
    <dgm:cxn modelId="{9EA1E575-47AA-4F9C-B3EC-ACD26FD27861}" srcId="{A96FEB51-4269-415B-8A92-F6D446BF4CF3}" destId="{092EF175-E1F3-439D-98E3-0C9E1C719E96}" srcOrd="1" destOrd="0" parTransId="{7D76499C-53D7-480D-ADAE-3239B8C27BCC}" sibTransId="{B71FD656-4F99-47B0-A838-5C80C7E64384}"/>
    <dgm:cxn modelId="{BD981BA4-3B38-4977-A294-37123D945DE2}" type="presParOf" srcId="{C0B80C59-3E3A-4F74-B6A3-56C6E4739DD6}" destId="{94E5E3A7-798A-4D35-BBEA-0C3FB15C6458}" srcOrd="0" destOrd="0" presId="urn:microsoft.com/office/officeart/2005/8/layout/venn1"/>
    <dgm:cxn modelId="{6A594055-E97C-4B94-A7BE-4DD93BCD0D9B}" type="presParOf" srcId="{C0B80C59-3E3A-4F74-B6A3-56C6E4739DD6}" destId="{F6641150-8FB4-422A-8A8F-F46CA0CE32EA}" srcOrd="1" destOrd="0" presId="urn:microsoft.com/office/officeart/2005/8/layout/venn1"/>
    <dgm:cxn modelId="{DDD68425-F09D-41EA-BAF5-6BD58A9001BD}" type="presParOf" srcId="{C0B80C59-3E3A-4F74-B6A3-56C6E4739DD6}" destId="{DB4882F9-327D-462F-9A53-25BA315E7D31}" srcOrd="2" destOrd="0" presId="urn:microsoft.com/office/officeart/2005/8/layout/venn1"/>
    <dgm:cxn modelId="{1F185843-C794-4897-8719-487996DE1FE7}" type="presParOf" srcId="{C0B80C59-3E3A-4F74-B6A3-56C6E4739DD6}" destId="{8EDC9034-775C-4F72-BEC7-ECB876408A97}"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AC263-D199-4653-BF6A-2EE0BEAD3D5B}">
      <dsp:nvSpPr>
        <dsp:cNvPr id="0" name=""/>
        <dsp:cNvSpPr/>
      </dsp:nvSpPr>
      <dsp:spPr>
        <a:xfrm>
          <a:off x="29" y="161524"/>
          <a:ext cx="2833342" cy="460800"/>
        </a:xfrm>
        <a:prstGeom prst="rect">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altLang="zh-CN" sz="1600" kern="1200" dirty="0">
              <a:latin typeface="微软雅黑" panose="020B0503020204020204" pitchFamily="34" charset="-122"/>
              <a:ea typeface="微软雅黑" panose="020B0503020204020204" pitchFamily="34" charset="-122"/>
            </a:rPr>
            <a:t>OLTP</a:t>
          </a:r>
          <a:endParaRPr lang="zh-CN" altLang="en-US" sz="1600" kern="1200" dirty="0">
            <a:latin typeface="微软雅黑" panose="020B0503020204020204" pitchFamily="34" charset="-122"/>
            <a:ea typeface="微软雅黑" panose="020B0503020204020204" pitchFamily="34" charset="-122"/>
          </a:endParaRPr>
        </a:p>
      </dsp:txBody>
      <dsp:txXfrm>
        <a:off x="29" y="161524"/>
        <a:ext cx="2833342" cy="460800"/>
      </dsp:txXfrm>
    </dsp:sp>
    <dsp:sp modelId="{8C7404C8-C27F-4039-B85D-06B83383BAEF}">
      <dsp:nvSpPr>
        <dsp:cNvPr id="0" name=""/>
        <dsp:cNvSpPr/>
      </dsp:nvSpPr>
      <dsp:spPr>
        <a:xfrm>
          <a:off x="29" y="622324"/>
          <a:ext cx="2833342" cy="1976400"/>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latin typeface="微软雅黑" panose="020B0503020204020204" pitchFamily="34" charset="-122"/>
              <a:ea typeface="微软雅黑" panose="020B0503020204020204" pitchFamily="34" charset="-122"/>
            </a:rPr>
            <a:t>输入信息收集、处理、更新</a:t>
          </a:r>
        </a:p>
        <a:p>
          <a:pPr marL="171450" lvl="1" indent="-171450" algn="l" defTabSz="711200">
            <a:lnSpc>
              <a:spcPct val="90000"/>
            </a:lnSpc>
            <a:spcBef>
              <a:spcPct val="0"/>
            </a:spcBef>
            <a:spcAft>
              <a:spcPct val="15000"/>
            </a:spcAft>
            <a:buChar char="•"/>
          </a:pPr>
          <a:r>
            <a:rPr lang="zh-CN" altLang="en-US" sz="1600" kern="1200" dirty="0">
              <a:latin typeface="微软雅黑" panose="020B0503020204020204" pitchFamily="34" charset="-122"/>
              <a:ea typeface="微软雅黑" panose="020B0503020204020204" pitchFamily="34" charset="-122"/>
            </a:rPr>
            <a:t>支持业务处理</a:t>
          </a:r>
        </a:p>
        <a:p>
          <a:pPr marL="171450" lvl="1" indent="-171450" algn="l" defTabSz="711200">
            <a:lnSpc>
              <a:spcPct val="90000"/>
            </a:lnSpc>
            <a:spcBef>
              <a:spcPct val="0"/>
            </a:spcBef>
            <a:spcAft>
              <a:spcPct val="15000"/>
            </a:spcAft>
            <a:buChar char="•"/>
          </a:pPr>
          <a:r>
            <a:rPr lang="zh-CN" altLang="en-US" sz="1600" kern="1200">
              <a:latin typeface="微软雅黑" panose="020B0503020204020204" pitchFamily="34" charset="-122"/>
              <a:ea typeface="微软雅黑" panose="020B0503020204020204" pitchFamily="34" charset="-122"/>
            </a:rPr>
            <a:t>销售订单、应收账款等</a:t>
          </a:r>
          <a:endParaRPr lang="zh-CN" altLang="en-US" sz="1600" kern="1200" dirty="0">
            <a:latin typeface="微软雅黑" panose="020B0503020204020204" pitchFamily="34" charset="-122"/>
            <a:ea typeface="微软雅黑" panose="020B0503020204020204" pitchFamily="34" charset="-122"/>
          </a:endParaRPr>
        </a:p>
        <a:p>
          <a:pPr marL="171450" lvl="1" indent="-171450" algn="l" defTabSz="711200">
            <a:lnSpc>
              <a:spcPct val="90000"/>
            </a:lnSpc>
            <a:spcBef>
              <a:spcPct val="0"/>
            </a:spcBef>
            <a:spcAft>
              <a:spcPct val="15000"/>
            </a:spcAft>
            <a:buChar char="•"/>
          </a:pPr>
          <a:r>
            <a:rPr lang="zh-CN" altLang="en-US" sz="1600" kern="1200" dirty="0">
              <a:latin typeface="微软雅黑" panose="020B0503020204020204" pitchFamily="34" charset="-122"/>
              <a:ea typeface="微软雅黑" panose="020B0503020204020204" pitchFamily="34" charset="-122"/>
            </a:rPr>
            <a:t>由业务数据库和数据库管理系统来支持</a:t>
          </a:r>
        </a:p>
      </dsp:txBody>
      <dsp:txXfrm>
        <a:off x="29" y="622324"/>
        <a:ext cx="2833342" cy="1976400"/>
      </dsp:txXfrm>
    </dsp:sp>
    <dsp:sp modelId="{8136D336-D4A5-45FA-8B3D-DEF0BA9A64A5}">
      <dsp:nvSpPr>
        <dsp:cNvPr id="0" name=""/>
        <dsp:cNvSpPr/>
      </dsp:nvSpPr>
      <dsp:spPr>
        <a:xfrm>
          <a:off x="3230040" y="161524"/>
          <a:ext cx="2833342" cy="460800"/>
        </a:xfrm>
        <a:prstGeom prst="rect">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w="9525" cap="flat" cmpd="sng" algn="ctr">
          <a:solidFill>
            <a:schemeClr val="accent6">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altLang="zh-CN" sz="1600" kern="1200" dirty="0">
              <a:latin typeface="微软雅黑" panose="020B0503020204020204" pitchFamily="34" charset="-122"/>
              <a:ea typeface="微软雅黑" panose="020B0503020204020204" pitchFamily="34" charset="-122"/>
            </a:rPr>
            <a:t>OLAP</a:t>
          </a:r>
          <a:endParaRPr lang="zh-CN" altLang="en-US" sz="1600" kern="1200" dirty="0">
            <a:latin typeface="微软雅黑" panose="020B0503020204020204" pitchFamily="34" charset="-122"/>
            <a:ea typeface="微软雅黑" panose="020B0503020204020204" pitchFamily="34" charset="-122"/>
          </a:endParaRPr>
        </a:p>
      </dsp:txBody>
      <dsp:txXfrm>
        <a:off x="3230040" y="161524"/>
        <a:ext cx="2833342" cy="460800"/>
      </dsp:txXfrm>
    </dsp:sp>
    <dsp:sp modelId="{1011DD60-8D23-45F0-8ED3-5286E775DCF2}">
      <dsp:nvSpPr>
        <dsp:cNvPr id="0" name=""/>
        <dsp:cNvSpPr/>
      </dsp:nvSpPr>
      <dsp:spPr>
        <a:xfrm>
          <a:off x="3230040" y="622324"/>
          <a:ext cx="2833342" cy="1976400"/>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latin typeface="微软雅黑" panose="020B0503020204020204" pitchFamily="34" charset="-122"/>
              <a:ea typeface="微软雅黑" panose="020B0503020204020204" pitchFamily="34" charset="-122"/>
            </a:rPr>
            <a:t>一种提供决策支持的信息处理方式</a:t>
          </a:r>
        </a:p>
        <a:p>
          <a:pPr marL="171450" lvl="1" indent="-171450" algn="l" defTabSz="711200">
            <a:lnSpc>
              <a:spcPct val="90000"/>
            </a:lnSpc>
            <a:spcBef>
              <a:spcPct val="0"/>
            </a:spcBef>
            <a:spcAft>
              <a:spcPct val="15000"/>
            </a:spcAft>
            <a:buChar char="•"/>
          </a:pPr>
          <a:r>
            <a:rPr lang="zh-CN" altLang="en-US" sz="1600" kern="1200" dirty="0">
              <a:latin typeface="微软雅黑" panose="020B0503020204020204" pitchFamily="34" charset="-122"/>
              <a:ea typeface="微软雅黑" panose="020B0503020204020204" pitchFamily="34" charset="-122"/>
            </a:rPr>
            <a:t>帮助进行数据分析</a:t>
          </a:r>
        </a:p>
        <a:p>
          <a:pPr marL="171450" lvl="1" indent="-171450" algn="l" defTabSz="711200">
            <a:lnSpc>
              <a:spcPct val="90000"/>
            </a:lnSpc>
            <a:spcBef>
              <a:spcPct val="0"/>
            </a:spcBef>
            <a:spcAft>
              <a:spcPct val="15000"/>
            </a:spcAft>
            <a:buChar char="•"/>
          </a:pPr>
          <a:r>
            <a:rPr lang="zh-CN" altLang="en-US" sz="1600" kern="1200" dirty="0">
              <a:latin typeface="微软雅黑" panose="020B0503020204020204" pitchFamily="34" charset="-122"/>
              <a:ea typeface="微软雅黑" panose="020B0503020204020204" pitchFamily="34" charset="-122"/>
            </a:rPr>
            <a:t>由数据仓库和数据挖掘工具来支持</a:t>
          </a:r>
        </a:p>
      </dsp:txBody>
      <dsp:txXfrm>
        <a:off x="3230040" y="622324"/>
        <a:ext cx="2833342" cy="19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F656A-F25A-4F00-AC51-D99A1319FF8C}">
      <dsp:nvSpPr>
        <dsp:cNvPr id="0" name=""/>
        <dsp:cNvSpPr/>
      </dsp:nvSpPr>
      <dsp:spPr>
        <a:xfrm>
          <a:off x="7143" y="575904"/>
          <a:ext cx="2135187" cy="1281112"/>
        </a:xfrm>
        <a:prstGeom prst="roundRect">
          <a:avLst>
            <a:gd name="adj" fmla="val 10000"/>
          </a:avLst>
        </a:prstGeom>
        <a:gradFill rotWithShape="0">
          <a:gsLst>
            <a:gs pos="0">
              <a:schemeClr val="accent4">
                <a:alpha val="90000"/>
                <a:hueOff val="0"/>
                <a:satOff val="0"/>
                <a:lumOff val="0"/>
                <a:alphaOff val="0"/>
                <a:shade val="51000"/>
                <a:satMod val="130000"/>
              </a:schemeClr>
            </a:gs>
            <a:gs pos="80000">
              <a:schemeClr val="accent4">
                <a:alpha val="90000"/>
                <a:hueOff val="0"/>
                <a:satOff val="0"/>
                <a:lumOff val="0"/>
                <a:alphaOff val="0"/>
                <a:shade val="93000"/>
                <a:satMod val="130000"/>
              </a:schemeClr>
            </a:gs>
            <a:gs pos="100000">
              <a:schemeClr val="accent4">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zh-CN" altLang="en-US" sz="1800" b="0" i="0" u="none" strike="noStrike" kern="1200" cap="none" normalizeH="0" baseline="0">
              <a:ln/>
              <a:effectLst/>
              <a:latin typeface="Tahoma" pitchFamily="34" charset="0"/>
            </a:rPr>
            <a:t>收集并合理地组织信息</a:t>
          </a:r>
          <a:endParaRPr lang="zh-CN" altLang="en-US" sz="1800" kern="1200" dirty="0"/>
        </a:p>
      </dsp:txBody>
      <dsp:txXfrm>
        <a:off x="44665" y="613426"/>
        <a:ext cx="2060143" cy="1206068"/>
      </dsp:txXfrm>
    </dsp:sp>
    <dsp:sp modelId="{0447B2FB-C8B0-4815-9CDB-A128B81E412F}">
      <dsp:nvSpPr>
        <dsp:cNvPr id="0" name=""/>
        <dsp:cNvSpPr/>
      </dsp:nvSpPr>
      <dsp:spPr>
        <a:xfrm>
          <a:off x="2355850" y="951697"/>
          <a:ext cx="452659" cy="529526"/>
        </a:xfrm>
        <a:prstGeom prst="rightArrow">
          <a:avLst>
            <a:gd name="adj1" fmla="val 60000"/>
            <a:gd name="adj2" fmla="val 50000"/>
          </a:avLst>
        </a:prstGeom>
        <a:gradFill rotWithShape="0">
          <a:gsLst>
            <a:gs pos="0">
              <a:schemeClr val="accent4">
                <a:shade val="90000"/>
                <a:hueOff val="0"/>
                <a:satOff val="0"/>
                <a:lumOff val="0"/>
                <a:alphaOff val="0"/>
                <a:shade val="51000"/>
                <a:satMod val="130000"/>
              </a:schemeClr>
            </a:gs>
            <a:gs pos="80000">
              <a:schemeClr val="accent4">
                <a:shade val="90000"/>
                <a:hueOff val="0"/>
                <a:satOff val="0"/>
                <a:lumOff val="0"/>
                <a:alphaOff val="0"/>
                <a:shade val="93000"/>
                <a:satMod val="130000"/>
              </a:schemeClr>
            </a:gs>
            <a:gs pos="100000">
              <a:schemeClr val="accent4">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2355850" y="1057602"/>
        <a:ext cx="316861" cy="317716"/>
      </dsp:txXfrm>
    </dsp:sp>
    <dsp:sp modelId="{70795225-137B-4878-BCAC-453FBEAB8390}">
      <dsp:nvSpPr>
        <dsp:cNvPr id="0" name=""/>
        <dsp:cNvSpPr/>
      </dsp:nvSpPr>
      <dsp:spPr>
        <a:xfrm>
          <a:off x="2996406" y="575904"/>
          <a:ext cx="2135187" cy="1281112"/>
        </a:xfrm>
        <a:prstGeom prst="roundRect">
          <a:avLst>
            <a:gd name="adj" fmla="val 10000"/>
          </a:avLst>
        </a:prstGeom>
        <a:gradFill rotWithShape="0">
          <a:gsLst>
            <a:gs pos="0">
              <a:schemeClr val="accent4">
                <a:alpha val="90000"/>
                <a:hueOff val="0"/>
                <a:satOff val="0"/>
                <a:lumOff val="0"/>
                <a:alphaOff val="-20000"/>
                <a:shade val="51000"/>
                <a:satMod val="130000"/>
              </a:schemeClr>
            </a:gs>
            <a:gs pos="80000">
              <a:schemeClr val="accent4">
                <a:alpha val="90000"/>
                <a:hueOff val="0"/>
                <a:satOff val="0"/>
                <a:lumOff val="0"/>
                <a:alphaOff val="-20000"/>
                <a:shade val="93000"/>
                <a:satMod val="130000"/>
              </a:schemeClr>
            </a:gs>
            <a:gs pos="100000">
              <a:schemeClr val="accent4">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zh-CN" altLang="en-US" sz="1800" b="0" i="0" u="none" strike="noStrike" kern="1200" cap="none" normalizeH="0" baseline="0" dirty="0">
              <a:ln/>
              <a:effectLst/>
              <a:latin typeface="Tahoma" pitchFamily="34" charset="0"/>
            </a:rPr>
            <a:t>使用合理的</a:t>
          </a:r>
          <a:r>
            <a:rPr kumimoji="0" lang="en-US" altLang="zh-CN" sz="1800" b="0" i="0" u="none" strike="noStrike" kern="1200" cap="none" normalizeH="0" baseline="0" dirty="0">
              <a:ln/>
              <a:effectLst/>
              <a:latin typeface="Tahoma" pitchFamily="34" charset="0"/>
            </a:rPr>
            <a:t>IT</a:t>
          </a:r>
          <a:r>
            <a:rPr kumimoji="0" lang="zh-CN" altLang="en-US" sz="1800" b="0" i="0" u="none" strike="noStrike" kern="1200" cap="none" normalizeH="0" baseline="0" dirty="0">
              <a:ln/>
              <a:effectLst/>
              <a:latin typeface="Tahoma" pitchFamily="34" charset="0"/>
            </a:rPr>
            <a:t>工具分析信息内部的关系</a:t>
          </a:r>
          <a:endParaRPr lang="zh-CN" altLang="en-US" sz="1800" kern="1200" dirty="0"/>
        </a:p>
      </dsp:txBody>
      <dsp:txXfrm>
        <a:off x="3033928" y="613426"/>
        <a:ext cx="2060143" cy="1206068"/>
      </dsp:txXfrm>
    </dsp:sp>
    <dsp:sp modelId="{38009778-D9D2-4F43-B856-F7D873820B15}">
      <dsp:nvSpPr>
        <dsp:cNvPr id="0" name=""/>
        <dsp:cNvSpPr/>
      </dsp:nvSpPr>
      <dsp:spPr>
        <a:xfrm>
          <a:off x="5345112" y="951697"/>
          <a:ext cx="452659" cy="529526"/>
        </a:xfrm>
        <a:prstGeom prst="rightArrow">
          <a:avLst>
            <a:gd name="adj1" fmla="val 60000"/>
            <a:gd name="adj2" fmla="val 50000"/>
          </a:avLst>
        </a:prstGeom>
        <a:gradFill rotWithShape="0">
          <a:gsLst>
            <a:gs pos="0">
              <a:schemeClr val="accent4">
                <a:shade val="90000"/>
                <a:hueOff val="0"/>
                <a:satOff val="0"/>
                <a:lumOff val="73536"/>
                <a:alphaOff val="0"/>
                <a:shade val="51000"/>
                <a:satMod val="130000"/>
              </a:schemeClr>
            </a:gs>
            <a:gs pos="80000">
              <a:schemeClr val="accent4">
                <a:shade val="90000"/>
                <a:hueOff val="0"/>
                <a:satOff val="0"/>
                <a:lumOff val="73536"/>
                <a:alphaOff val="0"/>
                <a:shade val="93000"/>
                <a:satMod val="130000"/>
              </a:schemeClr>
            </a:gs>
            <a:gs pos="100000">
              <a:schemeClr val="accent4">
                <a:shade val="90000"/>
                <a:hueOff val="0"/>
                <a:satOff val="0"/>
                <a:lumOff val="7353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5345112" y="1057602"/>
        <a:ext cx="316861" cy="317716"/>
      </dsp:txXfrm>
    </dsp:sp>
    <dsp:sp modelId="{E71026EC-8E68-4B27-80EB-ED64C1D95318}">
      <dsp:nvSpPr>
        <dsp:cNvPr id="0" name=""/>
        <dsp:cNvSpPr/>
      </dsp:nvSpPr>
      <dsp:spPr>
        <a:xfrm>
          <a:off x="5985668" y="575904"/>
          <a:ext cx="2135187" cy="1281112"/>
        </a:xfrm>
        <a:prstGeom prst="roundRect">
          <a:avLst>
            <a:gd name="adj" fmla="val 10000"/>
          </a:avLst>
        </a:prstGeom>
        <a:gradFill rotWithShape="0">
          <a:gsLst>
            <a:gs pos="0">
              <a:schemeClr val="accent4">
                <a:alpha val="90000"/>
                <a:hueOff val="0"/>
                <a:satOff val="0"/>
                <a:lumOff val="0"/>
                <a:alphaOff val="-40000"/>
                <a:shade val="51000"/>
                <a:satMod val="130000"/>
              </a:schemeClr>
            </a:gs>
            <a:gs pos="80000">
              <a:schemeClr val="accent4">
                <a:alpha val="90000"/>
                <a:hueOff val="0"/>
                <a:satOff val="0"/>
                <a:lumOff val="0"/>
                <a:alphaOff val="-40000"/>
                <a:shade val="93000"/>
                <a:satMod val="130000"/>
              </a:schemeClr>
            </a:gs>
            <a:gs pos="100000">
              <a:schemeClr val="accent4">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zh-CN" altLang="en-US" sz="1800" b="0" i="0" u="none" strike="noStrike" kern="1200" cap="none" normalizeH="0" baseline="0">
              <a:ln/>
              <a:effectLst/>
              <a:latin typeface="Tahoma" pitchFamily="34" charset="0"/>
            </a:rPr>
            <a:t>商务智能</a:t>
          </a:r>
          <a:endParaRPr lang="zh-CN" altLang="en-US" sz="1800" kern="1200" dirty="0"/>
        </a:p>
      </dsp:txBody>
      <dsp:txXfrm>
        <a:off x="6023190" y="613426"/>
        <a:ext cx="2060143" cy="1206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4977D-432B-45D6-A364-E1E3146E4449}">
      <dsp:nvSpPr>
        <dsp:cNvPr id="0" name=""/>
        <dsp:cNvSpPr/>
      </dsp:nvSpPr>
      <dsp:spPr>
        <a:xfrm>
          <a:off x="47" y="1212"/>
          <a:ext cx="4531954" cy="831296"/>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w="9525" cap="flat" cmpd="sng" algn="ctr">
          <a:solidFill>
            <a:schemeClr val="accent4">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数据库（</a:t>
          </a:r>
          <a:r>
            <a:rPr lang="en-US" altLang="en-US" sz="2100" kern="1200" dirty="0" err="1"/>
            <a:t>DataBase</a:t>
          </a:r>
          <a:r>
            <a:rPr lang="zh-CN" altLang="en-US" sz="2100" kern="1200" dirty="0"/>
            <a:t>，</a:t>
          </a:r>
          <a:r>
            <a:rPr lang="en-US" altLang="en-US" sz="2100" kern="1200" dirty="0"/>
            <a:t>DB</a:t>
          </a:r>
          <a:r>
            <a:rPr lang="zh-CN" altLang="en-US" sz="2100" kern="1200" dirty="0"/>
            <a:t>）</a:t>
          </a:r>
        </a:p>
      </dsp:txBody>
      <dsp:txXfrm>
        <a:off x="47" y="1212"/>
        <a:ext cx="4531954" cy="831296"/>
      </dsp:txXfrm>
    </dsp:sp>
    <dsp:sp modelId="{6F5716BA-03FA-4A9B-B55C-0CADD74557EC}">
      <dsp:nvSpPr>
        <dsp:cNvPr id="0" name=""/>
        <dsp:cNvSpPr/>
      </dsp:nvSpPr>
      <dsp:spPr>
        <a:xfrm>
          <a:off x="47" y="832509"/>
          <a:ext cx="4531954" cy="3840598"/>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CN" altLang="en-US" sz="2100" kern="1200" dirty="0"/>
            <a:t>长期储存在计算机内、有组织的、可共享的相关信息的集合。</a:t>
          </a:r>
        </a:p>
        <a:p>
          <a:pPr marL="228600" lvl="1" indent="-228600" algn="l" defTabSz="933450">
            <a:lnSpc>
              <a:spcPct val="90000"/>
            </a:lnSpc>
            <a:spcBef>
              <a:spcPct val="0"/>
            </a:spcBef>
            <a:spcAft>
              <a:spcPct val="15000"/>
            </a:spcAft>
            <a:buChar char="•"/>
          </a:pPr>
          <a:r>
            <a:rPr lang="zh-CN" altLang="en-US" sz="2100" kern="1200" dirty="0"/>
            <a:t>数据库的特点</a:t>
          </a:r>
        </a:p>
        <a:p>
          <a:pPr marL="457200" lvl="2" indent="-228600" algn="l" defTabSz="933450">
            <a:lnSpc>
              <a:spcPct val="90000"/>
            </a:lnSpc>
            <a:spcBef>
              <a:spcPct val="0"/>
            </a:spcBef>
            <a:spcAft>
              <a:spcPct val="15000"/>
            </a:spcAft>
            <a:buChar char="•"/>
          </a:pPr>
          <a:r>
            <a:rPr lang="zh-CN" altLang="en-US" sz="2100" kern="1200"/>
            <a:t>永久存储</a:t>
          </a:r>
          <a:endParaRPr lang="zh-CN" altLang="en-US" sz="2100" kern="1200" dirty="0"/>
        </a:p>
        <a:p>
          <a:pPr marL="457200" lvl="2" indent="-228600" algn="l" defTabSz="933450">
            <a:lnSpc>
              <a:spcPct val="90000"/>
            </a:lnSpc>
            <a:spcBef>
              <a:spcPct val="0"/>
            </a:spcBef>
            <a:spcAft>
              <a:spcPct val="15000"/>
            </a:spcAft>
            <a:buChar char="•"/>
          </a:pPr>
          <a:r>
            <a:rPr lang="zh-CN" altLang="en-US" sz="2100" kern="1200"/>
            <a:t>有组织</a:t>
          </a:r>
          <a:endParaRPr lang="zh-CN" altLang="en-US" sz="2100" kern="1200" dirty="0"/>
        </a:p>
        <a:p>
          <a:pPr marL="457200" lvl="2" indent="-228600" algn="l" defTabSz="933450">
            <a:lnSpc>
              <a:spcPct val="90000"/>
            </a:lnSpc>
            <a:spcBef>
              <a:spcPct val="0"/>
            </a:spcBef>
            <a:spcAft>
              <a:spcPct val="15000"/>
            </a:spcAft>
            <a:buChar char="•"/>
          </a:pPr>
          <a:r>
            <a:rPr lang="zh-CN" altLang="en-US" sz="2100" kern="1200" dirty="0"/>
            <a:t>可共享</a:t>
          </a:r>
        </a:p>
      </dsp:txBody>
      <dsp:txXfrm>
        <a:off x="47" y="832509"/>
        <a:ext cx="4531954" cy="3840598"/>
      </dsp:txXfrm>
    </dsp:sp>
    <dsp:sp modelId="{88BEB699-A61E-4065-BA23-39CC0F07EE55}">
      <dsp:nvSpPr>
        <dsp:cNvPr id="0" name=""/>
        <dsp:cNvSpPr/>
      </dsp:nvSpPr>
      <dsp:spPr>
        <a:xfrm>
          <a:off x="5166475" y="1212"/>
          <a:ext cx="4531954" cy="831296"/>
        </a:xfrm>
        <a:prstGeom prst="rect">
          <a:avLst/>
        </a:prstGeom>
        <a:gradFill rotWithShape="0">
          <a:gsLst>
            <a:gs pos="0">
              <a:schemeClr val="accent4">
                <a:shade val="80000"/>
                <a:hueOff val="0"/>
                <a:satOff val="0"/>
                <a:lumOff val="58383"/>
                <a:alphaOff val="0"/>
                <a:shade val="51000"/>
                <a:satMod val="130000"/>
              </a:schemeClr>
            </a:gs>
            <a:gs pos="80000">
              <a:schemeClr val="accent4">
                <a:shade val="80000"/>
                <a:hueOff val="0"/>
                <a:satOff val="0"/>
                <a:lumOff val="58383"/>
                <a:alphaOff val="0"/>
                <a:shade val="93000"/>
                <a:satMod val="130000"/>
              </a:schemeClr>
            </a:gs>
            <a:gs pos="100000">
              <a:schemeClr val="accent4">
                <a:shade val="80000"/>
                <a:hueOff val="0"/>
                <a:satOff val="0"/>
                <a:lumOff val="58383"/>
                <a:alphaOff val="0"/>
                <a:shade val="94000"/>
                <a:satMod val="135000"/>
              </a:schemeClr>
            </a:gs>
          </a:gsLst>
          <a:lin ang="16200000" scaled="0"/>
        </a:gradFill>
        <a:ln w="9525" cap="flat" cmpd="sng" algn="ctr">
          <a:solidFill>
            <a:schemeClr val="accent4">
              <a:shade val="80000"/>
              <a:hueOff val="0"/>
              <a:satOff val="0"/>
              <a:lumOff val="5838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数据库管理系统（</a:t>
          </a:r>
          <a:r>
            <a:rPr lang="en-US" altLang="zh-CN" sz="2100" kern="1200" dirty="0" err="1"/>
            <a:t>DataBase</a:t>
          </a:r>
          <a:r>
            <a:rPr lang="en-US" altLang="zh-CN" sz="2100" kern="1200" dirty="0"/>
            <a:t> Management System</a:t>
          </a:r>
          <a:r>
            <a:rPr lang="zh-CN" altLang="en-US" sz="2100" kern="1200" dirty="0"/>
            <a:t>，</a:t>
          </a:r>
          <a:r>
            <a:rPr lang="en-US" altLang="zh-CN" sz="2100" kern="1200" dirty="0"/>
            <a:t>DBMS</a:t>
          </a:r>
          <a:r>
            <a:rPr lang="zh-CN" altLang="en-US" sz="2100" kern="1200" dirty="0"/>
            <a:t>）</a:t>
          </a:r>
        </a:p>
      </dsp:txBody>
      <dsp:txXfrm>
        <a:off x="5166475" y="1212"/>
        <a:ext cx="4531954" cy="831296"/>
      </dsp:txXfrm>
    </dsp:sp>
    <dsp:sp modelId="{C361B9AF-12EB-439C-8241-E9D74374D977}">
      <dsp:nvSpPr>
        <dsp:cNvPr id="0" name=""/>
        <dsp:cNvSpPr/>
      </dsp:nvSpPr>
      <dsp:spPr>
        <a:xfrm>
          <a:off x="5166475" y="832509"/>
          <a:ext cx="4531954" cy="3840598"/>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CN" altLang="en-US" sz="2100" kern="1200" dirty="0"/>
            <a:t>是介于用户与操作系统之间的一层数据管理软件</a:t>
          </a:r>
        </a:p>
        <a:p>
          <a:pPr marL="228600" lvl="1" indent="-228600" algn="l" defTabSz="933450">
            <a:lnSpc>
              <a:spcPct val="90000"/>
            </a:lnSpc>
            <a:spcBef>
              <a:spcPct val="0"/>
            </a:spcBef>
            <a:spcAft>
              <a:spcPct val="15000"/>
            </a:spcAft>
            <a:buChar char="•"/>
          </a:pPr>
          <a:r>
            <a:rPr lang="zh-CN" altLang="en-US" sz="2100" kern="1200" dirty="0"/>
            <a:t>是基于某种数据模型的</a:t>
          </a:r>
        </a:p>
        <a:p>
          <a:pPr marL="228600" lvl="1" indent="-228600" algn="l" defTabSz="933450">
            <a:lnSpc>
              <a:spcPct val="90000"/>
            </a:lnSpc>
            <a:spcBef>
              <a:spcPct val="0"/>
            </a:spcBef>
            <a:spcAft>
              <a:spcPct val="15000"/>
            </a:spcAft>
            <a:buChar char="•"/>
          </a:pPr>
          <a:r>
            <a:rPr lang="zh-CN" altLang="en-US" sz="2100" kern="1200" dirty="0"/>
            <a:t>数据库管理系统的功能</a:t>
          </a:r>
        </a:p>
        <a:p>
          <a:pPr marL="457200" lvl="2" indent="-228600" algn="l" defTabSz="933450">
            <a:lnSpc>
              <a:spcPct val="90000"/>
            </a:lnSpc>
            <a:spcBef>
              <a:spcPct val="0"/>
            </a:spcBef>
            <a:spcAft>
              <a:spcPct val="15000"/>
            </a:spcAft>
            <a:buChar char="•"/>
          </a:pPr>
          <a:r>
            <a:rPr lang="zh-CN" altLang="en-US" sz="2100" kern="1200" dirty="0"/>
            <a:t>数据定义</a:t>
          </a:r>
        </a:p>
        <a:p>
          <a:pPr marL="457200" lvl="2" indent="-228600" algn="l" defTabSz="933450">
            <a:lnSpc>
              <a:spcPct val="90000"/>
            </a:lnSpc>
            <a:spcBef>
              <a:spcPct val="0"/>
            </a:spcBef>
            <a:spcAft>
              <a:spcPct val="15000"/>
            </a:spcAft>
            <a:buChar char="•"/>
          </a:pPr>
          <a:r>
            <a:rPr lang="zh-CN" altLang="en-US" sz="2100" kern="1200"/>
            <a:t>数据组织、存储和管理</a:t>
          </a:r>
          <a:endParaRPr lang="zh-CN" altLang="en-US" sz="2100" kern="1200" dirty="0"/>
        </a:p>
        <a:p>
          <a:pPr marL="457200" lvl="2" indent="-228600" algn="l" defTabSz="933450">
            <a:lnSpc>
              <a:spcPct val="90000"/>
            </a:lnSpc>
            <a:spcBef>
              <a:spcPct val="0"/>
            </a:spcBef>
            <a:spcAft>
              <a:spcPct val="15000"/>
            </a:spcAft>
            <a:buChar char="•"/>
          </a:pPr>
          <a:r>
            <a:rPr lang="zh-CN" altLang="en-US" sz="2100" kern="1200"/>
            <a:t>数据操纵</a:t>
          </a:r>
          <a:endParaRPr lang="zh-CN" altLang="en-US" sz="2100" kern="1200" dirty="0"/>
        </a:p>
        <a:p>
          <a:pPr marL="457200" lvl="2" indent="-228600" algn="l" defTabSz="933450">
            <a:lnSpc>
              <a:spcPct val="90000"/>
            </a:lnSpc>
            <a:spcBef>
              <a:spcPct val="0"/>
            </a:spcBef>
            <a:spcAft>
              <a:spcPct val="15000"/>
            </a:spcAft>
            <a:buChar char="•"/>
          </a:pPr>
          <a:r>
            <a:rPr lang="zh-CN" altLang="en-US" sz="2100" kern="1200"/>
            <a:t>数据库的事务管理和运行管理</a:t>
          </a:r>
          <a:endParaRPr lang="zh-CN" altLang="en-US" sz="2100" kern="1200" dirty="0"/>
        </a:p>
        <a:p>
          <a:pPr marL="457200" lvl="2" indent="-228600" algn="l" defTabSz="933450">
            <a:lnSpc>
              <a:spcPct val="90000"/>
            </a:lnSpc>
            <a:spcBef>
              <a:spcPct val="0"/>
            </a:spcBef>
            <a:spcAft>
              <a:spcPct val="15000"/>
            </a:spcAft>
            <a:buChar char="•"/>
          </a:pPr>
          <a:r>
            <a:rPr lang="zh-CN" altLang="en-US" sz="2100" kern="1200"/>
            <a:t>数据库的建立和维护</a:t>
          </a:r>
          <a:endParaRPr lang="zh-CN" altLang="en-US" sz="2100" kern="1200" dirty="0"/>
        </a:p>
        <a:p>
          <a:pPr marL="457200" lvl="2" indent="-228600" algn="l" defTabSz="933450">
            <a:lnSpc>
              <a:spcPct val="90000"/>
            </a:lnSpc>
            <a:spcBef>
              <a:spcPct val="0"/>
            </a:spcBef>
            <a:spcAft>
              <a:spcPct val="15000"/>
            </a:spcAft>
            <a:buChar char="•"/>
          </a:pPr>
          <a:r>
            <a:rPr lang="zh-CN" altLang="en-US" sz="2100" kern="1200" dirty="0"/>
            <a:t>其他</a:t>
          </a:r>
        </a:p>
      </dsp:txBody>
      <dsp:txXfrm>
        <a:off x="5166475" y="832509"/>
        <a:ext cx="4531954" cy="38405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4A7A4-434C-4365-8701-92B5762B1BFB}">
      <dsp:nvSpPr>
        <dsp:cNvPr id="0" name=""/>
        <dsp:cNvSpPr/>
      </dsp:nvSpPr>
      <dsp:spPr>
        <a:xfrm rot="5400000">
          <a:off x="5828415" y="-3962892"/>
          <a:ext cx="678607" cy="8777571"/>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一个事务是一个不可分割的工作单位，事务中包括的诸操作要么都做，要么都不做。</a:t>
          </a:r>
        </a:p>
      </dsp:txBody>
      <dsp:txXfrm rot="-5400000">
        <a:off x="1778934" y="119716"/>
        <a:ext cx="8744444" cy="612353"/>
      </dsp:txXfrm>
    </dsp:sp>
    <dsp:sp modelId="{21C4F93C-38EA-4B13-ACAF-F288AAA701BE}">
      <dsp:nvSpPr>
        <dsp:cNvPr id="0" name=""/>
        <dsp:cNvSpPr/>
      </dsp:nvSpPr>
      <dsp:spPr>
        <a:xfrm>
          <a:off x="40903" y="1763"/>
          <a:ext cx="1738030" cy="848259"/>
        </a:xfrm>
        <a:prstGeom prst="roundRect">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latin typeface="微软雅黑" panose="020B0503020204020204" pitchFamily="34" charset="-122"/>
              <a:ea typeface="微软雅黑" panose="020B0503020204020204" pitchFamily="34" charset="-122"/>
            </a:rPr>
            <a:t>原子性</a:t>
          </a:r>
        </a:p>
      </dsp:txBody>
      <dsp:txXfrm>
        <a:off x="82312" y="43172"/>
        <a:ext cx="1655212" cy="765441"/>
      </dsp:txXfrm>
    </dsp:sp>
    <dsp:sp modelId="{8E035EDE-7860-477F-AAE1-525F93A46811}">
      <dsp:nvSpPr>
        <dsp:cNvPr id="0" name=""/>
        <dsp:cNvSpPr/>
      </dsp:nvSpPr>
      <dsp:spPr>
        <a:xfrm rot="5400000">
          <a:off x="5828415" y="-3072220"/>
          <a:ext cx="678607" cy="8777571"/>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事务必须是使数据库从一个一致性状态变到另一个一致性状态。一致性与原子性是密切相关的。</a:t>
          </a:r>
        </a:p>
      </dsp:txBody>
      <dsp:txXfrm rot="-5400000">
        <a:off x="1778934" y="1010388"/>
        <a:ext cx="8744444" cy="612353"/>
      </dsp:txXfrm>
    </dsp:sp>
    <dsp:sp modelId="{D56797BD-F28B-45C3-9B7D-BAE9DE2AD3AF}">
      <dsp:nvSpPr>
        <dsp:cNvPr id="0" name=""/>
        <dsp:cNvSpPr/>
      </dsp:nvSpPr>
      <dsp:spPr>
        <a:xfrm>
          <a:off x="40903" y="892435"/>
          <a:ext cx="1738030" cy="848259"/>
        </a:xfrm>
        <a:prstGeom prst="roundRect">
          <a:avLst/>
        </a:prstGeom>
        <a:solidFill>
          <a:schemeClr val="accent4">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latin typeface="微软雅黑" panose="020B0503020204020204" pitchFamily="34" charset="-122"/>
              <a:ea typeface="微软雅黑" panose="020B0503020204020204" pitchFamily="34" charset="-122"/>
            </a:rPr>
            <a:t>一致性</a:t>
          </a:r>
        </a:p>
      </dsp:txBody>
      <dsp:txXfrm>
        <a:off x="82312" y="933844"/>
        <a:ext cx="1655212" cy="765441"/>
      </dsp:txXfrm>
    </dsp:sp>
    <dsp:sp modelId="{B274EF9D-E916-40EF-9201-5FB816941DF0}">
      <dsp:nvSpPr>
        <dsp:cNvPr id="0" name=""/>
        <dsp:cNvSpPr/>
      </dsp:nvSpPr>
      <dsp:spPr>
        <a:xfrm rot="5400000">
          <a:off x="5828415" y="-2181547"/>
          <a:ext cx="678607" cy="8777571"/>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一个事务的执行不能被其他事务干扰，即一个事务内部的操作及使用的数据对并发的其他事务是隔离的，并发执行的各个事务之间不能互相干扰。</a:t>
          </a:r>
        </a:p>
      </dsp:txBody>
      <dsp:txXfrm rot="-5400000">
        <a:off x="1778934" y="1901061"/>
        <a:ext cx="8744444" cy="612353"/>
      </dsp:txXfrm>
    </dsp:sp>
    <dsp:sp modelId="{336A6B0E-9046-4A5E-853A-64B3E3916846}">
      <dsp:nvSpPr>
        <dsp:cNvPr id="0" name=""/>
        <dsp:cNvSpPr/>
      </dsp:nvSpPr>
      <dsp:spPr>
        <a:xfrm>
          <a:off x="40903" y="1783107"/>
          <a:ext cx="1738030" cy="848259"/>
        </a:xfrm>
        <a:prstGeom prst="roundRect">
          <a:avLst/>
        </a:prstGeom>
        <a:solidFill>
          <a:schemeClr val="accent4">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latin typeface="微软雅黑" panose="020B0503020204020204" pitchFamily="34" charset="-122"/>
              <a:ea typeface="微软雅黑" panose="020B0503020204020204" pitchFamily="34" charset="-122"/>
            </a:rPr>
            <a:t>隔离性</a:t>
          </a:r>
        </a:p>
      </dsp:txBody>
      <dsp:txXfrm>
        <a:off x="82312" y="1824516"/>
        <a:ext cx="1655212" cy="765441"/>
      </dsp:txXfrm>
    </dsp:sp>
    <dsp:sp modelId="{A4C1BBC3-65B2-4414-86D7-25D6C8A2DBC3}">
      <dsp:nvSpPr>
        <dsp:cNvPr id="0" name=""/>
        <dsp:cNvSpPr/>
      </dsp:nvSpPr>
      <dsp:spPr>
        <a:xfrm rot="5400000">
          <a:off x="5828415" y="-1290875"/>
          <a:ext cx="678607" cy="8777571"/>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持续性也称永久性（</a:t>
          </a:r>
          <a:r>
            <a:rPr lang="en-US" altLang="zh-CN" sz="1400" kern="1200" dirty="0">
              <a:latin typeface="微软雅黑" panose="020B0503020204020204" pitchFamily="34" charset="-122"/>
              <a:ea typeface="微软雅黑" panose="020B0503020204020204" pitchFamily="34" charset="-122"/>
            </a:rPr>
            <a:t>permanence</a:t>
          </a:r>
          <a:r>
            <a:rPr lang="zh-CN" altLang="en-US" sz="1400" kern="1200" dirty="0">
              <a:latin typeface="微软雅黑" panose="020B0503020204020204" pitchFamily="34" charset="-122"/>
              <a:ea typeface="微软雅黑" panose="020B0503020204020204" pitchFamily="34" charset="-122"/>
            </a:rPr>
            <a:t>），指一个事务一旦提交，它对数据库中数据的改变就应该是永久性的。接下来的其他操作或故障不应该对其有任何影响。</a:t>
          </a:r>
        </a:p>
      </dsp:txBody>
      <dsp:txXfrm rot="-5400000">
        <a:off x="1778934" y="2791733"/>
        <a:ext cx="8744444" cy="612353"/>
      </dsp:txXfrm>
    </dsp:sp>
    <dsp:sp modelId="{380D3096-4483-473F-9E28-4DBAA6D45F3C}">
      <dsp:nvSpPr>
        <dsp:cNvPr id="0" name=""/>
        <dsp:cNvSpPr/>
      </dsp:nvSpPr>
      <dsp:spPr>
        <a:xfrm>
          <a:off x="40903" y="2673780"/>
          <a:ext cx="1738030" cy="848259"/>
        </a:xfrm>
        <a:prstGeom prst="roundRect">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latin typeface="微软雅黑" panose="020B0503020204020204" pitchFamily="34" charset="-122"/>
              <a:ea typeface="微软雅黑" panose="020B0503020204020204" pitchFamily="34" charset="-122"/>
            </a:rPr>
            <a:t>持久性</a:t>
          </a:r>
        </a:p>
      </dsp:txBody>
      <dsp:txXfrm>
        <a:off x="82312" y="2715189"/>
        <a:ext cx="1655212" cy="7654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5E3A7-798A-4D35-BBEA-0C3FB15C6458}">
      <dsp:nvSpPr>
        <dsp:cNvPr id="0" name=""/>
        <dsp:cNvSpPr/>
      </dsp:nvSpPr>
      <dsp:spPr>
        <a:xfrm>
          <a:off x="117670" y="80750"/>
          <a:ext cx="2902535" cy="2902535"/>
        </a:xfrm>
        <a:prstGeom prst="ellipse">
          <a:avLst/>
        </a:prstGeom>
        <a:solidFill>
          <a:schemeClr val="accent4">
            <a:alpha val="50000"/>
            <a:hueOff val="0"/>
            <a:satOff val="0"/>
            <a:lumOff val="0"/>
            <a:alphaOff val="0"/>
          </a:schemeClr>
        </a:solidFill>
        <a:ln w="50800" cap="flat" cmpd="sng" algn="ctr">
          <a:solidFill>
            <a:srgbClr val="FFFF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t>Table 1</a:t>
          </a:r>
          <a:endParaRPr lang="zh-CN" altLang="en-US" sz="2400" kern="1200" dirty="0"/>
        </a:p>
      </dsp:txBody>
      <dsp:txXfrm>
        <a:off x="522979" y="423021"/>
        <a:ext cx="1673533" cy="2217992"/>
      </dsp:txXfrm>
    </dsp:sp>
    <dsp:sp modelId="{DB4882F9-327D-462F-9A53-25BA315E7D31}">
      <dsp:nvSpPr>
        <dsp:cNvPr id="0" name=""/>
        <dsp:cNvSpPr/>
      </dsp:nvSpPr>
      <dsp:spPr>
        <a:xfrm>
          <a:off x="2209587" y="80750"/>
          <a:ext cx="2902535" cy="2902535"/>
        </a:xfrm>
        <a:prstGeom prst="ellipse">
          <a:avLst/>
        </a:prstGeom>
        <a:solidFill>
          <a:schemeClr val="accent4">
            <a:alpha val="50000"/>
            <a:hueOff val="3600000"/>
            <a:satOff val="100000"/>
            <a:lumOff val="94314"/>
            <a:alphaOff val="0"/>
          </a:schemeClr>
        </a:solidFill>
        <a:ln w="50800" cap="flat" cmpd="sng" algn="ctr">
          <a:solidFill>
            <a:srgbClr val="FF0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t>Table 2</a:t>
          </a:r>
          <a:endParaRPr lang="zh-CN" altLang="en-US" sz="2400" kern="1200" dirty="0"/>
        </a:p>
      </dsp:txBody>
      <dsp:txXfrm>
        <a:off x="3033279" y="423021"/>
        <a:ext cx="1673533" cy="22179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3"/>
            <a:ext cx="4302527" cy="340568"/>
          </a:xfrm>
          <a:prstGeom prst="rect">
            <a:avLst/>
          </a:prstGeom>
        </p:spPr>
        <p:txBody>
          <a:bodyPr vert="horz" lIns="88249" tIns="44125" rIns="88249" bIns="44125" rtlCol="0"/>
          <a:lstStyle>
            <a:lvl1pPr algn="l">
              <a:defRPr sz="1200"/>
            </a:lvl1pPr>
          </a:lstStyle>
          <a:p>
            <a:endParaRPr lang="zh-CN" altLang="en-US"/>
          </a:p>
        </p:txBody>
      </p:sp>
      <p:sp>
        <p:nvSpPr>
          <p:cNvPr id="3" name="日期占位符 2"/>
          <p:cNvSpPr>
            <a:spLocks noGrp="1"/>
          </p:cNvSpPr>
          <p:nvPr>
            <p:ph type="dt" sz="quarter" idx="1"/>
          </p:nvPr>
        </p:nvSpPr>
        <p:spPr>
          <a:xfrm>
            <a:off x="5623481" y="3"/>
            <a:ext cx="4302527" cy="340568"/>
          </a:xfrm>
          <a:prstGeom prst="rect">
            <a:avLst/>
          </a:prstGeom>
        </p:spPr>
        <p:txBody>
          <a:bodyPr vert="horz" lIns="88249" tIns="44125" rIns="88249" bIns="44125" rtlCol="0"/>
          <a:lstStyle>
            <a:lvl1pPr algn="r">
              <a:defRPr sz="1200"/>
            </a:lvl1pPr>
          </a:lstStyle>
          <a:p>
            <a:fld id="{A88041C2-66FF-41C4-85D2-86F3F8AD720F}" type="datetimeFigureOut">
              <a:rPr lang="zh-CN" altLang="en-US" smtClean="0"/>
              <a:t>2023/10/30</a:t>
            </a:fld>
            <a:endParaRPr lang="zh-CN" altLang="en-US"/>
          </a:p>
        </p:txBody>
      </p:sp>
      <p:sp>
        <p:nvSpPr>
          <p:cNvPr id="4" name="页脚占位符 3"/>
          <p:cNvSpPr>
            <a:spLocks noGrp="1"/>
          </p:cNvSpPr>
          <p:nvPr>
            <p:ph type="ftr" sz="quarter" idx="2"/>
          </p:nvPr>
        </p:nvSpPr>
        <p:spPr>
          <a:xfrm>
            <a:off x="2" y="6457107"/>
            <a:ext cx="4302527" cy="340568"/>
          </a:xfrm>
          <a:prstGeom prst="rect">
            <a:avLst/>
          </a:prstGeom>
        </p:spPr>
        <p:txBody>
          <a:bodyPr vert="horz" lIns="88249" tIns="44125" rIns="88249" bIns="44125"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23481" y="6457107"/>
            <a:ext cx="4302527" cy="340568"/>
          </a:xfrm>
          <a:prstGeom prst="rect">
            <a:avLst/>
          </a:prstGeom>
        </p:spPr>
        <p:txBody>
          <a:bodyPr vert="horz" lIns="88249" tIns="44125" rIns="88249" bIns="44125" rtlCol="0" anchor="b"/>
          <a:lstStyle>
            <a:lvl1pPr algn="r">
              <a:defRPr sz="1200"/>
            </a:lvl1pPr>
          </a:lstStyle>
          <a:p>
            <a:fld id="{11273570-2C77-4DB3-B16E-C3097FF4B961}" type="slidenum">
              <a:rPr lang="zh-CN" altLang="en-US" smtClean="0"/>
              <a:t>‹#›</a:t>
            </a:fld>
            <a:endParaRPr lang="zh-CN" altLang="en-US"/>
          </a:p>
        </p:txBody>
      </p:sp>
    </p:spTree>
    <p:extLst>
      <p:ext uri="{BB962C8B-B14F-4D97-AF65-F5344CB8AC3E}">
        <p14:creationId xmlns:p14="http://schemas.microsoft.com/office/powerpoint/2010/main" val="1104646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4302230" cy="341064"/>
          </a:xfrm>
          <a:prstGeom prst="rect">
            <a:avLst/>
          </a:prstGeom>
        </p:spPr>
        <p:txBody>
          <a:bodyPr vert="horz" lIns="95592" tIns="47796" rIns="95592" bIns="47796" rtlCol="0"/>
          <a:lstStyle>
            <a:lvl1pPr algn="l">
              <a:defRPr sz="1300"/>
            </a:lvl1pPr>
          </a:lstStyle>
          <a:p>
            <a:endParaRPr lang="zh-CN" altLang="en-US"/>
          </a:p>
        </p:txBody>
      </p:sp>
      <p:sp>
        <p:nvSpPr>
          <p:cNvPr id="3" name="日期占位符 2"/>
          <p:cNvSpPr>
            <a:spLocks noGrp="1"/>
          </p:cNvSpPr>
          <p:nvPr>
            <p:ph type="dt" idx="1"/>
          </p:nvPr>
        </p:nvSpPr>
        <p:spPr>
          <a:xfrm>
            <a:off x="5623698" y="1"/>
            <a:ext cx="4302230" cy="341064"/>
          </a:xfrm>
          <a:prstGeom prst="rect">
            <a:avLst/>
          </a:prstGeom>
        </p:spPr>
        <p:txBody>
          <a:bodyPr vert="horz" lIns="95592" tIns="47796" rIns="95592" bIns="47796" rtlCol="0"/>
          <a:lstStyle>
            <a:lvl1pPr algn="r">
              <a:defRPr sz="1300"/>
            </a:lvl1pPr>
          </a:lstStyle>
          <a:p>
            <a:fld id="{D8668C14-09F9-4DC1-91DB-F9303502AD59}" type="datetimeFigureOut">
              <a:rPr lang="zh-CN" altLang="en-US" smtClean="0"/>
              <a:t>2023/10/30</a:t>
            </a:fld>
            <a:endParaRPr lang="zh-CN" altLang="en-US"/>
          </a:p>
        </p:txBody>
      </p:sp>
      <p:sp>
        <p:nvSpPr>
          <p:cNvPr id="4" name="幻灯片图像占位符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5592" tIns="47796" rIns="95592" bIns="47796" rtlCol="0" anchor="ctr"/>
          <a:lstStyle/>
          <a:p>
            <a:endParaRPr lang="zh-CN" altLang="en-US"/>
          </a:p>
        </p:txBody>
      </p:sp>
      <p:sp>
        <p:nvSpPr>
          <p:cNvPr id="5" name="备注占位符 4"/>
          <p:cNvSpPr>
            <a:spLocks noGrp="1"/>
          </p:cNvSpPr>
          <p:nvPr>
            <p:ph type="body" sz="quarter" idx="3"/>
          </p:nvPr>
        </p:nvSpPr>
        <p:spPr>
          <a:xfrm>
            <a:off x="992823" y="3271382"/>
            <a:ext cx="7942580" cy="2676584"/>
          </a:xfrm>
          <a:prstGeom prst="rect">
            <a:avLst/>
          </a:prstGeom>
        </p:spPr>
        <p:txBody>
          <a:bodyPr vert="horz" lIns="95592" tIns="47796" rIns="95592" bIns="47796"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6456614"/>
            <a:ext cx="4302230" cy="341063"/>
          </a:xfrm>
          <a:prstGeom prst="rect">
            <a:avLst/>
          </a:prstGeom>
        </p:spPr>
        <p:txBody>
          <a:bodyPr vert="horz" lIns="95592" tIns="47796" rIns="95592" bIns="47796"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5623698" y="6456614"/>
            <a:ext cx="4302230" cy="341063"/>
          </a:xfrm>
          <a:prstGeom prst="rect">
            <a:avLst/>
          </a:prstGeom>
        </p:spPr>
        <p:txBody>
          <a:bodyPr vert="horz" lIns="95592" tIns="47796" rIns="95592" bIns="47796" rtlCol="0" anchor="b"/>
          <a:lstStyle>
            <a:lvl1pPr algn="r">
              <a:defRPr sz="1300"/>
            </a:lvl1pPr>
          </a:lstStyle>
          <a:p>
            <a:fld id="{4833D806-FF9B-40A8-9C94-547524481319}" type="slidenum">
              <a:rPr lang="zh-CN" altLang="en-US" smtClean="0"/>
              <a:t>‹#›</a:t>
            </a:fld>
            <a:endParaRPr lang="zh-CN" altLang="en-US"/>
          </a:p>
        </p:txBody>
      </p:sp>
    </p:spTree>
    <p:extLst>
      <p:ext uri="{BB962C8B-B14F-4D97-AF65-F5344CB8AC3E}">
        <p14:creationId xmlns:p14="http://schemas.microsoft.com/office/powerpoint/2010/main" val="57845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76683" indent="-298724" eaLnBrk="0" hangingPunct="0">
              <a:defRPr>
                <a:solidFill>
                  <a:schemeClr val="tx1"/>
                </a:solidFill>
                <a:latin typeface="Arial" panose="020B0604020202020204" pitchFamily="34" charset="0"/>
                <a:cs typeface="Arial" panose="020B0604020202020204" pitchFamily="34" charset="0"/>
              </a:defRPr>
            </a:lvl2pPr>
            <a:lvl3pPr marL="1194898" indent="-238981" eaLnBrk="0" hangingPunct="0">
              <a:defRPr>
                <a:solidFill>
                  <a:schemeClr val="tx1"/>
                </a:solidFill>
                <a:latin typeface="Arial" panose="020B0604020202020204" pitchFamily="34" charset="0"/>
                <a:cs typeface="Arial" panose="020B0604020202020204" pitchFamily="34" charset="0"/>
              </a:defRPr>
            </a:lvl3pPr>
            <a:lvl4pPr marL="1672857" indent="-238981" eaLnBrk="0" hangingPunct="0">
              <a:defRPr>
                <a:solidFill>
                  <a:schemeClr val="tx1"/>
                </a:solidFill>
                <a:latin typeface="Arial" panose="020B0604020202020204" pitchFamily="34" charset="0"/>
                <a:cs typeface="Arial" panose="020B0604020202020204" pitchFamily="34" charset="0"/>
              </a:defRPr>
            </a:lvl4pPr>
            <a:lvl5pPr marL="2150816" indent="-238981" eaLnBrk="0" hangingPunct="0">
              <a:defRPr>
                <a:solidFill>
                  <a:schemeClr val="tx1"/>
                </a:solidFill>
                <a:latin typeface="Arial" panose="020B0604020202020204" pitchFamily="34" charset="0"/>
                <a:cs typeface="Arial" panose="020B0604020202020204" pitchFamily="34" charset="0"/>
              </a:defRPr>
            </a:lvl5pPr>
            <a:lvl6pPr marL="2628775" indent="-2389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734" indent="-2389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693" indent="-2389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652" indent="-2389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55918" eaLnBrk="1" fontAlgn="base" hangingPunct="1">
              <a:spcBef>
                <a:spcPct val="0"/>
              </a:spcBef>
              <a:spcAft>
                <a:spcPct val="0"/>
              </a:spcAft>
              <a:defRPr/>
            </a:pPr>
            <a:fld id="{E2234F30-5879-4115-9367-3A3DB3771143}" type="slidenum">
              <a:rPr lang="en-US" altLang="zh-CN">
                <a:solidFill>
                  <a:prstClr val="black"/>
                </a:solidFill>
                <a:latin typeface="Calibri" panose="020F0502020204030204" pitchFamily="34" charset="0"/>
                <a:ea typeface="宋体" panose="02010600030101010101" pitchFamily="2" charset="-122"/>
              </a:rPr>
              <a:pPr defTabSz="955918" eaLnBrk="1" fontAlgn="base" hangingPunct="1">
                <a:spcBef>
                  <a:spcPct val="0"/>
                </a:spcBef>
                <a:spcAft>
                  <a:spcPct val="0"/>
                </a:spcAft>
                <a:defRPr/>
              </a:pPr>
              <a:t>1</a:t>
            </a:fld>
            <a:endParaRPr lang="en-US" altLang="zh-CN">
              <a:solidFill>
                <a:prstClr val="black"/>
              </a:solidFill>
              <a:latin typeface="Calibri" panose="020F0502020204030204" pitchFamily="34" charset="0"/>
              <a:ea typeface="宋体" panose="02010600030101010101" pitchFamily="2" charset="-122"/>
            </a:endParaRPr>
          </a:p>
        </p:txBody>
      </p:sp>
      <p:sp>
        <p:nvSpPr>
          <p:cNvPr id="54275" name="Rectangle 2"/>
          <p:cNvSpPr>
            <a:spLocks noGrp="1" noRot="1" noChangeAspect="1" noChangeArrowheads="1" noTextEdit="1"/>
          </p:cNvSpPr>
          <p:nvPr>
            <p:ph type="sldImg"/>
          </p:nvPr>
        </p:nvSpPr>
        <p:spPr bwMode="auto">
          <a:xfrm>
            <a:off x="2925763" y="849313"/>
            <a:ext cx="4076700" cy="2293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dirty="0"/>
          </a:p>
        </p:txBody>
      </p:sp>
    </p:spTree>
    <p:extLst>
      <p:ext uri="{BB962C8B-B14F-4D97-AF65-F5344CB8AC3E}">
        <p14:creationId xmlns:p14="http://schemas.microsoft.com/office/powerpoint/2010/main" val="1895369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4" name="Picture 178" descr="blu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12192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1" descr="cour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775"/>
            <a:ext cx="187113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4" descr="bluebox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 y="1196975"/>
            <a:ext cx="120015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0" descr="bluebox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8733" y="1196975"/>
            <a:ext cx="158326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1" descr="dono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152900"/>
            <a:ext cx="19050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3" descr="homepage_title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2"/>
          <p:cNvSpPr>
            <a:spLocks noGrp="1" noChangeArrowheads="1"/>
          </p:cNvSpPr>
          <p:nvPr>
            <p:ph type="ctrTitle"/>
          </p:nvPr>
        </p:nvSpPr>
        <p:spPr>
          <a:xfrm>
            <a:off x="2446868" y="1828800"/>
            <a:ext cx="9237133" cy="2362200"/>
          </a:xfrm>
        </p:spPr>
        <p:txBody>
          <a:bodyPr/>
          <a:lstStyle>
            <a:lvl1pPr algn="ctr">
              <a:defRPr u="none" baseline="0"/>
            </a:lvl1pPr>
          </a:lstStyle>
          <a:p>
            <a:r>
              <a:rPr lang="zh-CN" altLang="en-US"/>
              <a:t>单击此处编辑母版标题样式</a:t>
            </a:r>
            <a:endParaRPr lang="en-US" altLang="zh-CN"/>
          </a:p>
        </p:txBody>
      </p:sp>
      <p:sp>
        <p:nvSpPr>
          <p:cNvPr id="46083" name="Rectangle 3"/>
          <p:cNvSpPr>
            <a:spLocks noGrp="1" noChangeArrowheads="1"/>
          </p:cNvSpPr>
          <p:nvPr>
            <p:ph type="subTitle" idx="1"/>
          </p:nvPr>
        </p:nvSpPr>
        <p:spPr>
          <a:xfrm>
            <a:off x="2438400" y="4572000"/>
            <a:ext cx="9245600" cy="1295400"/>
          </a:xfrm>
        </p:spPr>
        <p:txBody>
          <a:bodyPr/>
          <a:lstStyle>
            <a:lvl1pPr marL="0" indent="0">
              <a:buFontTx/>
              <a:buNone/>
              <a:defRPr>
                <a:solidFill>
                  <a:srgbClr val="6699FF"/>
                </a:solidFill>
              </a:defRPr>
            </a:lvl1pPr>
          </a:lstStyle>
          <a:p>
            <a:r>
              <a:rPr lang="zh-CN" altLang="en-US"/>
              <a:t>单击此处编辑母版副标题样式</a:t>
            </a:r>
            <a:endParaRPr lang="en-US" altLang="zh-CN"/>
          </a:p>
        </p:txBody>
      </p:sp>
    </p:spTree>
    <p:extLst>
      <p:ext uri="{BB962C8B-B14F-4D97-AF65-F5344CB8AC3E}">
        <p14:creationId xmlns:p14="http://schemas.microsoft.com/office/powerpoint/2010/main" val="3732570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6"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7"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E1D5E338-A514-4141-A1F1-55CA6A195CD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239028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59901" y="44450"/>
            <a:ext cx="2497667" cy="64087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862670" y="44450"/>
            <a:ext cx="7294033" cy="64087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6"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7"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EC2F0189-C24B-40A1-8981-0B860CC5825E}"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666363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871137" y="44455"/>
            <a:ext cx="9793817" cy="1008063"/>
          </a:xfrm>
        </p:spPr>
        <p:txBody>
          <a:bodyPr/>
          <a:lstStyle/>
          <a:p>
            <a:r>
              <a:rPr lang="zh-CN" altLang="en-US"/>
              <a:t>单击此处编辑母版标题样式</a:t>
            </a:r>
          </a:p>
        </p:txBody>
      </p:sp>
      <p:sp>
        <p:nvSpPr>
          <p:cNvPr id="3" name="文本占位符 2"/>
          <p:cNvSpPr>
            <a:spLocks noGrp="1"/>
          </p:cNvSpPr>
          <p:nvPr>
            <p:ph type="body" sz="half" idx="1"/>
          </p:nvPr>
        </p:nvSpPr>
        <p:spPr>
          <a:xfrm>
            <a:off x="1862669" y="1196980"/>
            <a:ext cx="4895851" cy="5256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961721" y="1196980"/>
            <a:ext cx="4895849" cy="5256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7"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8"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A8C93872-056E-420C-B8F1-CA74190F538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864971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fsnitsoverskrift">
    <p:spTree>
      <p:nvGrpSpPr>
        <p:cNvPr id="1" name=""/>
        <p:cNvGrpSpPr/>
        <p:nvPr/>
      </p:nvGrpSpPr>
      <p:grpSpPr>
        <a:xfrm>
          <a:off x="0" y="0"/>
          <a:ext cx="0" cy="0"/>
          <a:chOff x="0" y="0"/>
          <a:chExt cx="0" cy="0"/>
        </a:xfrm>
      </p:grpSpPr>
      <p:sp>
        <p:nvSpPr>
          <p:cNvPr id="5" name="Kombinationstegning 1"/>
          <p:cNvSpPr/>
          <p:nvPr userDrawn="1"/>
        </p:nvSpPr>
        <p:spPr>
          <a:xfrm rot="10800000" flipH="1">
            <a:off x="-135467" y="-12700"/>
            <a:ext cx="12429067" cy="23749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17145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2654300 h 3429000"/>
              <a:gd name="connsiteX4" fmla="*/ 0 w 9182100"/>
              <a:gd name="connsiteY4" fmla="*/ 3429000 h 3429000"/>
              <a:gd name="connsiteX5" fmla="*/ 12700 w 9182100"/>
              <a:gd name="connsiteY5" fmla="*/ 0 h 3429000"/>
              <a:gd name="connsiteX0" fmla="*/ 12700 w 9182100"/>
              <a:gd name="connsiteY0" fmla="*/ 0 h 2654300"/>
              <a:gd name="connsiteX1" fmla="*/ 5702300 w 9182100"/>
              <a:gd name="connsiteY1" fmla="*/ 1016000 h 2654300"/>
              <a:gd name="connsiteX2" fmla="*/ 9182100 w 9182100"/>
              <a:gd name="connsiteY2" fmla="*/ 609600 h 2654300"/>
              <a:gd name="connsiteX3" fmla="*/ 9182100 w 9182100"/>
              <a:gd name="connsiteY3" fmla="*/ 2654300 h 2654300"/>
              <a:gd name="connsiteX4" fmla="*/ 0 w 9182100"/>
              <a:gd name="connsiteY4" fmla="*/ 1828800 h 2654300"/>
              <a:gd name="connsiteX5" fmla="*/ 12700 w 9182100"/>
              <a:gd name="connsiteY5" fmla="*/ 0 h 2654300"/>
              <a:gd name="connsiteX0" fmla="*/ 12700 w 9182100"/>
              <a:gd name="connsiteY0" fmla="*/ 0 h 2667000"/>
              <a:gd name="connsiteX1" fmla="*/ 5702300 w 9182100"/>
              <a:gd name="connsiteY1" fmla="*/ 1016000 h 2667000"/>
              <a:gd name="connsiteX2" fmla="*/ 9182100 w 9182100"/>
              <a:gd name="connsiteY2" fmla="*/ 609600 h 2667000"/>
              <a:gd name="connsiteX3" fmla="*/ 9182100 w 9182100"/>
              <a:gd name="connsiteY3" fmla="*/ 2654300 h 2667000"/>
              <a:gd name="connsiteX4" fmla="*/ 0 w 9182100"/>
              <a:gd name="connsiteY4" fmla="*/ 2667000 h 2667000"/>
              <a:gd name="connsiteX5" fmla="*/ 12700 w 9182100"/>
              <a:gd name="connsiteY5" fmla="*/ 0 h 2667000"/>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2667000 h 3369791"/>
              <a:gd name="connsiteX6" fmla="*/ 12700 w 9182100"/>
              <a:gd name="connsiteY6" fmla="*/ 0 h 3369791"/>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3351771 h 3369791"/>
              <a:gd name="connsiteX6" fmla="*/ 12700 w 9182100"/>
              <a:gd name="connsiteY6" fmla="*/ 0 h 3369791"/>
              <a:gd name="connsiteX0" fmla="*/ 12700 w 9182100"/>
              <a:gd name="connsiteY0" fmla="*/ 0 h 3531973"/>
              <a:gd name="connsiteX1" fmla="*/ 5702300 w 9182100"/>
              <a:gd name="connsiteY1" fmla="*/ 1016000 h 3531973"/>
              <a:gd name="connsiteX2" fmla="*/ 9182100 w 9182100"/>
              <a:gd name="connsiteY2" fmla="*/ 609600 h 3531973"/>
              <a:gd name="connsiteX3" fmla="*/ 9182100 w 9182100"/>
              <a:gd name="connsiteY3" fmla="*/ 2654300 h 3531973"/>
              <a:gd name="connsiteX4" fmla="*/ 9169573 w 9182100"/>
              <a:gd name="connsiteY4" fmla="*/ 3369791 h 3531973"/>
              <a:gd name="connsiteX5" fmla="*/ 0 w 9182100"/>
              <a:gd name="connsiteY5" fmla="*/ 3531973 h 3531973"/>
              <a:gd name="connsiteX6" fmla="*/ 12700 w 9182100"/>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69573 w 9783383"/>
              <a:gd name="connsiteY4" fmla="*/ 3369791 h 3531973"/>
              <a:gd name="connsiteX5" fmla="*/ 0 w 9783383"/>
              <a:gd name="connsiteY5" fmla="*/ 3531973 h 3531973"/>
              <a:gd name="connsiteX6" fmla="*/ 12700 w 9783383"/>
              <a:gd name="connsiteY6" fmla="*/ 0 h 3531973"/>
              <a:gd name="connsiteX0" fmla="*/ 12700 w 9946231"/>
              <a:gd name="connsiteY0" fmla="*/ 0 h 4451008"/>
              <a:gd name="connsiteX1" fmla="*/ 5702300 w 9946231"/>
              <a:gd name="connsiteY1" fmla="*/ 1016000 h 4451008"/>
              <a:gd name="connsiteX2" fmla="*/ 9182100 w 9946231"/>
              <a:gd name="connsiteY2" fmla="*/ 609600 h 4451008"/>
              <a:gd name="connsiteX3" fmla="*/ 9783383 w 9946231"/>
              <a:gd name="connsiteY3" fmla="*/ 2708362 h 4451008"/>
              <a:gd name="connsiteX4" fmla="*/ 9946231 w 9946231"/>
              <a:gd name="connsiteY4" fmla="*/ 4451008 h 4451008"/>
              <a:gd name="connsiteX5" fmla="*/ 0 w 9946231"/>
              <a:gd name="connsiteY5" fmla="*/ 3531973 h 4451008"/>
              <a:gd name="connsiteX6" fmla="*/ 12700 w 9946231"/>
              <a:gd name="connsiteY6" fmla="*/ 0 h 4451008"/>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8668504 w 9783383"/>
              <a:gd name="connsiteY4" fmla="*/ 2937305 h 3531973"/>
              <a:gd name="connsiteX5" fmla="*/ 0 w 9783383"/>
              <a:gd name="connsiteY5" fmla="*/ 3531973 h 3531973"/>
              <a:gd name="connsiteX6" fmla="*/ 12700 w 9783383"/>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94626 w 9783383"/>
              <a:gd name="connsiteY4" fmla="*/ 3369792 h 3531973"/>
              <a:gd name="connsiteX5" fmla="*/ 0 w 9783383"/>
              <a:gd name="connsiteY5" fmla="*/ 3531973 h 3531973"/>
              <a:gd name="connsiteX6" fmla="*/ 12700 w 9783383"/>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8192486 w 9194626"/>
              <a:gd name="connsiteY3" fmla="*/ 2672321 h 3531973"/>
              <a:gd name="connsiteX4" fmla="*/ 9194626 w 9194626"/>
              <a:gd name="connsiteY4" fmla="*/ 3369792 h 3531973"/>
              <a:gd name="connsiteX5" fmla="*/ 0 w 9194626"/>
              <a:gd name="connsiteY5" fmla="*/ 3531973 h 3531973"/>
              <a:gd name="connsiteX6" fmla="*/ 12700 w 9194626"/>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9194626 w 9194626"/>
              <a:gd name="connsiteY3" fmla="*/ 3369792 h 3531973"/>
              <a:gd name="connsiteX4" fmla="*/ 0 w 9194626"/>
              <a:gd name="connsiteY4" fmla="*/ 3531973 h 3531973"/>
              <a:gd name="connsiteX5" fmla="*/ 12700 w 9194626"/>
              <a:gd name="connsiteY5" fmla="*/ 0 h 3531973"/>
              <a:gd name="connsiteX0" fmla="*/ 4233 w 9186159"/>
              <a:gd name="connsiteY0" fmla="*/ 0 h 3369792"/>
              <a:gd name="connsiteX1" fmla="*/ 5693833 w 9186159"/>
              <a:gd name="connsiteY1" fmla="*/ 1016000 h 3369792"/>
              <a:gd name="connsiteX2" fmla="*/ 9173633 w 9186159"/>
              <a:gd name="connsiteY2" fmla="*/ 609600 h 3369792"/>
              <a:gd name="connsiteX3" fmla="*/ 9186159 w 9186159"/>
              <a:gd name="connsiteY3" fmla="*/ 3369792 h 3369792"/>
              <a:gd name="connsiteX4" fmla="*/ 455022 w 9186159"/>
              <a:gd name="connsiteY4" fmla="*/ 3333750 h 3369792"/>
              <a:gd name="connsiteX5" fmla="*/ 4233 w 9186159"/>
              <a:gd name="connsiteY5" fmla="*/ 0 h 3369792"/>
              <a:gd name="connsiteX0" fmla="*/ 12700 w 9194626"/>
              <a:gd name="connsiteY0" fmla="*/ 0 h 3369792"/>
              <a:gd name="connsiteX1" fmla="*/ 5702300 w 9194626"/>
              <a:gd name="connsiteY1" fmla="*/ 1016000 h 3369792"/>
              <a:gd name="connsiteX2" fmla="*/ 9182100 w 9194626"/>
              <a:gd name="connsiteY2" fmla="*/ 609600 h 3369792"/>
              <a:gd name="connsiteX3" fmla="*/ 9194626 w 9194626"/>
              <a:gd name="connsiteY3" fmla="*/ 3369792 h 3369792"/>
              <a:gd name="connsiteX4" fmla="*/ 0 w 9194626"/>
              <a:gd name="connsiteY4" fmla="*/ 3351770 h 3369792"/>
              <a:gd name="connsiteX5" fmla="*/ 12700 w 9194626"/>
              <a:gd name="connsiteY5" fmla="*/ 0 h 33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4626" h="3369792">
                <a:moveTo>
                  <a:pt x="12700" y="0"/>
                </a:moveTo>
                <a:cubicBezTo>
                  <a:pt x="1909233" y="338667"/>
                  <a:pt x="3894667" y="1011767"/>
                  <a:pt x="5702300" y="1016000"/>
                </a:cubicBezTo>
                <a:cubicBezTo>
                  <a:pt x="7509933" y="1020233"/>
                  <a:pt x="8022167" y="745067"/>
                  <a:pt x="9182100" y="609600"/>
                </a:cubicBezTo>
                <a:cubicBezTo>
                  <a:pt x="9186275" y="1529664"/>
                  <a:pt x="9190451" y="2449728"/>
                  <a:pt x="9194626" y="3369792"/>
                </a:cubicBezTo>
                <a:lnTo>
                  <a:pt x="0" y="3351770"/>
                </a:lnTo>
                <a:cubicBezTo>
                  <a:pt x="4233" y="2306137"/>
                  <a:pt x="8467" y="1045633"/>
                  <a:pt x="12700" y="0"/>
                </a:cubicBezTo>
                <a:close/>
              </a:path>
            </a:pathLst>
          </a:custGeom>
          <a:gradFill flip="none" rotWithShape="1">
            <a:gsLst>
              <a:gs pos="21000">
                <a:srgbClr val="7DC8DF"/>
              </a:gs>
              <a:gs pos="100000">
                <a:srgbClr val="6699FF"/>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marL="0" marR="0" lvl="0" indent="-257175" algn="ctr" defTabSz="685800" rtl="0" eaLnBrk="1" fontAlgn="auto" latinLnBrk="0" hangingPunct="1">
              <a:lnSpc>
                <a:spcPct val="100000"/>
              </a:lnSpc>
              <a:spcBef>
                <a:spcPts val="0"/>
              </a:spcBef>
              <a:spcAft>
                <a:spcPts val="0"/>
              </a:spcAft>
              <a:buClrTx/>
              <a:buSzTx/>
              <a:buFont typeface="+mj-lt"/>
              <a:buAutoNum type="arabicPeriod"/>
              <a:tabLst/>
              <a:defRPr/>
            </a:pPr>
            <a:endParaRPr kumimoji="0" lang="da-DK" sz="1200" b="1" i="0" u="none" strike="noStrike" kern="0" cap="none" spc="0" normalizeH="0" baseline="0" noProof="1">
              <a:ln>
                <a:noFill/>
              </a:ln>
              <a:solidFill>
                <a:srgbClr val="FFFFFF"/>
              </a:solidFill>
              <a:effectLst/>
              <a:uLnTx/>
              <a:uFillTx/>
              <a:latin typeface="Arial" panose="020B0604020202020204" pitchFamily="34" charset="0"/>
              <a:ea typeface="ＭＳ Ｐゴシック" pitchFamily="-97" charset="-128"/>
              <a:cs typeface="Arial" charset="0"/>
            </a:endParaRPr>
          </a:p>
        </p:txBody>
      </p:sp>
      <p:sp>
        <p:nvSpPr>
          <p:cNvPr id="8" name="Pladsholder til indhold 2"/>
          <p:cNvSpPr>
            <a:spLocks noGrp="1"/>
          </p:cNvSpPr>
          <p:nvPr>
            <p:ph idx="1"/>
          </p:nvPr>
        </p:nvSpPr>
        <p:spPr>
          <a:xfrm>
            <a:off x="609600" y="2552705"/>
            <a:ext cx="109728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a-DK" dirty="0"/>
          </a:p>
        </p:txBody>
      </p:sp>
      <p:sp>
        <p:nvSpPr>
          <p:cNvPr id="11" name="Titel 1"/>
          <p:cNvSpPr>
            <a:spLocks noGrp="1"/>
          </p:cNvSpPr>
          <p:nvPr>
            <p:ph type="title"/>
          </p:nvPr>
        </p:nvSpPr>
        <p:spPr>
          <a:xfrm>
            <a:off x="237068" y="515938"/>
            <a:ext cx="6112933" cy="563562"/>
          </a:xfrm>
          <a:prstGeom prst="rect">
            <a:avLst/>
          </a:prstGeom>
        </p:spPr>
        <p:txBody>
          <a:bodyPr/>
          <a:lstStyle>
            <a:lvl1pPr algn="l">
              <a:defRPr sz="2400">
                <a:latin typeface="Arial" pitchFamily="34" charset="0"/>
              </a:defRPr>
            </a:lvl1pPr>
          </a:lstStyle>
          <a:p>
            <a:r>
              <a:rPr lang="zh-CN" altLang="en-US"/>
              <a:t>单击此处编辑母版标题样式</a:t>
            </a:r>
            <a:endParaRPr lang="da-DK" dirty="0"/>
          </a:p>
        </p:txBody>
      </p:sp>
      <p:sp>
        <p:nvSpPr>
          <p:cNvPr id="12" name="Pladsholder til tekst 2"/>
          <p:cNvSpPr>
            <a:spLocks noGrp="1"/>
          </p:cNvSpPr>
          <p:nvPr>
            <p:ph type="body" idx="13"/>
          </p:nvPr>
        </p:nvSpPr>
        <p:spPr>
          <a:xfrm>
            <a:off x="237068" y="1130301"/>
            <a:ext cx="8652933" cy="358774"/>
          </a:xfrm>
          <a:prstGeom prst="rect">
            <a:avLst/>
          </a:prstGeom>
        </p:spPr>
        <p:txBody>
          <a:bodyPr anchor="b"/>
          <a:lstStyle>
            <a:lvl1pPr marL="0" indent="0">
              <a:buNone/>
              <a:defRPr sz="1800" b="1">
                <a:latin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Pladsholder til dato 3"/>
          <p:cNvSpPr>
            <a:spLocks noGrp="1"/>
          </p:cNvSpPr>
          <p:nvPr>
            <p:ph type="dt" sz="half" idx="14"/>
          </p:nvPr>
        </p:nvSpPr>
        <p:spPr>
          <a:xfrm>
            <a:off x="609600" y="6356355"/>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cs typeface="Arial" charset="0"/>
              </a:defRPr>
            </a:lvl1pPr>
          </a:lstStyle>
          <a:p>
            <a:pPr fontAlgn="base">
              <a:spcBef>
                <a:spcPct val="0"/>
              </a:spcBef>
              <a:spcAft>
                <a:spcPct val="0"/>
              </a:spcAft>
              <a:defRPr/>
            </a:pPr>
            <a:fld id="{1152697E-1B43-415E-9287-C81E231CFF6B}" type="datetime1">
              <a:rPr lang="zh-CN" altLang="en-US" smtClean="0"/>
              <a:t>2023/10/30</a:t>
            </a:fld>
            <a:endParaRPr lang="da-DK"/>
          </a:p>
        </p:txBody>
      </p:sp>
      <p:sp>
        <p:nvSpPr>
          <p:cNvPr id="7" name="Pladsholder til diasnummer 5"/>
          <p:cNvSpPr>
            <a:spLocks noGrp="1"/>
          </p:cNvSpPr>
          <p:nvPr>
            <p:ph type="sldNum" sz="quarter" idx="15"/>
          </p:nvPr>
        </p:nvSpPr>
        <p:spPr>
          <a:xfrm>
            <a:off x="8737600" y="6356355"/>
            <a:ext cx="2844800" cy="365125"/>
          </a:xfrm>
          <a:prstGeom prst="rect">
            <a:avLst/>
          </a:prstGeom>
        </p:spPr>
        <p:txBody>
          <a:bodyPr/>
          <a:lstStyle>
            <a:lvl1pPr>
              <a:defRPr>
                <a:solidFill>
                  <a:srgbClr val="000000"/>
                </a:solidFill>
                <a:latin typeface="Arial" pitchFamily="34" charset="0"/>
                <a:ea typeface="ＭＳ Ｐゴシック" pitchFamily="-97" charset="-128"/>
                <a:cs typeface="Arial" charset="0"/>
              </a:defRPr>
            </a:lvl1pPr>
          </a:lstStyle>
          <a:p>
            <a:pPr fontAlgn="base">
              <a:spcBef>
                <a:spcPct val="0"/>
              </a:spcBef>
              <a:spcAft>
                <a:spcPct val="0"/>
              </a:spcAft>
              <a:defRPr/>
            </a:pPr>
            <a:r>
              <a:rPr lang="da-DK"/>
              <a:t>Your Logo</a:t>
            </a:r>
          </a:p>
        </p:txBody>
      </p:sp>
    </p:spTree>
    <p:extLst>
      <p:ext uri="{BB962C8B-B14F-4D97-AF65-F5344CB8AC3E}">
        <p14:creationId xmlns:p14="http://schemas.microsoft.com/office/powerpoint/2010/main" val="398867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lvl1pPr>
              <a:lnSpc>
                <a:spcPct val="120000"/>
              </a:lnSpc>
              <a:spcBef>
                <a:spcPts val="0"/>
              </a:spcBef>
              <a:defRPr sz="2800"/>
            </a:lvl1pPr>
            <a:lvl2pPr>
              <a:lnSpc>
                <a:spcPct val="120000"/>
              </a:lnSpc>
              <a:spcBef>
                <a:spcPts val="0"/>
              </a:spcBef>
              <a:defRPr sz="2400"/>
            </a:lvl2pPr>
            <a:lvl3pPr>
              <a:lnSpc>
                <a:spcPct val="120000"/>
              </a:lnSpc>
              <a:spcBef>
                <a:spcPts val="0"/>
              </a:spcBef>
              <a:defRPr sz="2000"/>
            </a:lvl3pPr>
            <a:lvl4pPr>
              <a:lnSpc>
                <a:spcPct val="120000"/>
              </a:lnSpc>
              <a:spcBef>
                <a:spcPts val="0"/>
              </a:spcBef>
              <a:defRPr sz="1600"/>
            </a:lvl4pPr>
            <a:lvl5pPr>
              <a:lnSpc>
                <a:spcPct val="120000"/>
              </a:lnSpc>
              <a:spcBef>
                <a:spcPts val="0"/>
              </a:spcBef>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12"/>
          </p:nvPr>
        </p:nvSpPr>
        <p:spPr>
          <a:xfrm>
            <a:off x="10560496" y="6356350"/>
            <a:ext cx="793304" cy="365125"/>
          </a:xfrm>
          <a:prstGeom prst="rect">
            <a:avLst/>
          </a:prstGeo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7"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8"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348647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5"/>
            <a:ext cx="10363200" cy="1362075"/>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6"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7"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20E7CDD4-466A-4B94-9C9B-871E1367A8ED}"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205577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862669" y="1196980"/>
            <a:ext cx="4895851" cy="52562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961721" y="1196980"/>
            <a:ext cx="4895849" cy="52562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7"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8"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0FF80D59-D145-449E-AC5A-78F3BD1F9A58}"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79849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9"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10"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FF1E0028-1426-42EF-9DE6-4D1DF728AB4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422476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4"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5"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6"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CF5696C2-837F-4C29-9B75-40EFE4C24D0A}"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102867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4"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5"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3BDAFD75-A80D-40DD-B2FD-1C9AB66C2B00}"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259214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6"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7"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8"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BF0774E9-8F01-48C1-B0C4-E26E85EBB5DB}"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310882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6"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7"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8"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1ED62CB1-0407-4E82-8DB1-277AFEDAB160}"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193840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75884" y="44455"/>
            <a:ext cx="988906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027" name="Rectangle 3"/>
          <p:cNvSpPr>
            <a:spLocks noGrp="1" noChangeArrowheads="1"/>
          </p:cNvSpPr>
          <p:nvPr>
            <p:ph type="body" idx="1"/>
          </p:nvPr>
        </p:nvSpPr>
        <p:spPr bwMode="auto">
          <a:xfrm>
            <a:off x="334436" y="1196975"/>
            <a:ext cx="11523133"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pic>
        <p:nvPicPr>
          <p:cNvPr id="1029"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4435" y="188918"/>
            <a:ext cx="13335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9" name="灯片编号占位符 5"/>
          <p:cNvSpPr>
            <a:spLocks noGrp="1"/>
          </p:cNvSpPr>
          <p:nvPr>
            <p:ph type="sldNum" sz="quarter" idx="4"/>
          </p:nvPr>
        </p:nvSpPr>
        <p:spPr>
          <a:xfrm>
            <a:off x="10560496" y="6356350"/>
            <a:ext cx="793304" cy="365125"/>
          </a:xfrm>
          <a:prstGeom prst="rect">
            <a:avLst/>
          </a:prstGeo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10" name="页脚占位符 4"/>
          <p:cNvSpPr>
            <a:spLocks noGrp="1"/>
          </p:cNvSpPr>
          <p:nvPr>
            <p:ph type="ftr" sz="quarter" idx="3"/>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11" name="日期占位符 3"/>
          <p:cNvSpPr>
            <a:spLocks noGrp="1"/>
          </p:cNvSpPr>
          <p:nvPr>
            <p:ph type="dt" sz="half" idx="2"/>
          </p:nvPr>
        </p:nvSpPr>
        <p:spPr>
          <a:xfrm>
            <a:off x="838200" y="6356350"/>
            <a:ext cx="2743200" cy="365125"/>
          </a:xfrm>
          <a:prstGeom prst="rect">
            <a:avLst/>
          </a:prstGeom>
        </p:spPr>
        <p:txBody>
          <a:bodyPr/>
          <a:lstStyle>
            <a:lvl1pPr>
              <a:defRPr sz="1400">
                <a:solidFill>
                  <a:srgbClr val="2B353E"/>
                </a:solidFill>
              </a:defRPr>
            </a:lvl1pPr>
          </a:lstStyle>
          <a:p>
            <a:fld id="{0DE696C9-D85B-4135-AD96-EA9E525CBB1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903982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p:txStyles>
    <p:titleStyle>
      <a:lvl1pPr algn="r" rtl="0" eaLnBrk="0" fontAlgn="base" hangingPunct="0">
        <a:spcBef>
          <a:spcPct val="0"/>
        </a:spcBef>
        <a:spcAft>
          <a:spcPct val="0"/>
        </a:spcAft>
        <a:defRPr sz="3600" b="1" i="1" u="sng" baseline="-25000">
          <a:solidFill>
            <a:srgbClr val="000099"/>
          </a:solidFill>
          <a:latin typeface="+mj-lt"/>
          <a:ea typeface="+mj-ea"/>
          <a:cs typeface="+mj-cs"/>
        </a:defRPr>
      </a:lvl1pPr>
      <a:lvl2pPr algn="r" rtl="0" eaLnBrk="0" fontAlgn="base" hangingPunct="0">
        <a:spcBef>
          <a:spcPct val="0"/>
        </a:spcBef>
        <a:spcAft>
          <a:spcPct val="0"/>
        </a:spcAft>
        <a:defRPr sz="3600" b="1" i="1" u="sng" baseline="-25000">
          <a:solidFill>
            <a:srgbClr val="000099"/>
          </a:solidFill>
          <a:latin typeface="Times New Roman" pitchFamily="18" charset="0"/>
        </a:defRPr>
      </a:lvl2pPr>
      <a:lvl3pPr algn="r" rtl="0" eaLnBrk="0" fontAlgn="base" hangingPunct="0">
        <a:spcBef>
          <a:spcPct val="0"/>
        </a:spcBef>
        <a:spcAft>
          <a:spcPct val="0"/>
        </a:spcAft>
        <a:defRPr sz="3600" b="1" i="1" u="sng" baseline="-25000">
          <a:solidFill>
            <a:srgbClr val="000099"/>
          </a:solidFill>
          <a:latin typeface="Times New Roman" pitchFamily="18" charset="0"/>
        </a:defRPr>
      </a:lvl3pPr>
      <a:lvl4pPr algn="r" rtl="0" eaLnBrk="0" fontAlgn="base" hangingPunct="0">
        <a:spcBef>
          <a:spcPct val="0"/>
        </a:spcBef>
        <a:spcAft>
          <a:spcPct val="0"/>
        </a:spcAft>
        <a:defRPr sz="3600" b="1" i="1" u="sng" baseline="-25000">
          <a:solidFill>
            <a:srgbClr val="000099"/>
          </a:solidFill>
          <a:latin typeface="Times New Roman" pitchFamily="18" charset="0"/>
        </a:defRPr>
      </a:lvl4pPr>
      <a:lvl5pPr algn="r" rtl="0" eaLnBrk="0" fontAlgn="base" hangingPunct="0">
        <a:spcBef>
          <a:spcPct val="0"/>
        </a:spcBef>
        <a:spcAft>
          <a:spcPct val="0"/>
        </a:spcAft>
        <a:defRPr sz="3600" b="1" i="1" u="sng" baseline="-25000">
          <a:solidFill>
            <a:srgbClr val="000099"/>
          </a:solidFill>
          <a:latin typeface="Times New Roman" pitchFamily="18" charset="0"/>
        </a:defRPr>
      </a:lvl5pPr>
      <a:lvl6pPr marL="342900" algn="r" rtl="0" eaLnBrk="1" fontAlgn="base" hangingPunct="1">
        <a:spcBef>
          <a:spcPct val="0"/>
        </a:spcBef>
        <a:spcAft>
          <a:spcPct val="0"/>
        </a:spcAft>
        <a:defRPr sz="3600" b="1" i="1" u="sng" baseline="-25000">
          <a:solidFill>
            <a:srgbClr val="000099"/>
          </a:solidFill>
          <a:latin typeface="Times New Roman" pitchFamily="18" charset="0"/>
        </a:defRPr>
      </a:lvl6pPr>
      <a:lvl7pPr marL="685800" algn="r" rtl="0" eaLnBrk="1" fontAlgn="base" hangingPunct="1">
        <a:spcBef>
          <a:spcPct val="0"/>
        </a:spcBef>
        <a:spcAft>
          <a:spcPct val="0"/>
        </a:spcAft>
        <a:defRPr sz="3600" b="1" i="1" u="sng" baseline="-25000">
          <a:solidFill>
            <a:srgbClr val="000099"/>
          </a:solidFill>
          <a:latin typeface="Times New Roman" pitchFamily="18" charset="0"/>
        </a:defRPr>
      </a:lvl7pPr>
      <a:lvl8pPr marL="1028700" algn="r" rtl="0" eaLnBrk="1" fontAlgn="base" hangingPunct="1">
        <a:spcBef>
          <a:spcPct val="0"/>
        </a:spcBef>
        <a:spcAft>
          <a:spcPct val="0"/>
        </a:spcAft>
        <a:defRPr sz="3600" b="1" i="1" u="sng" baseline="-25000">
          <a:solidFill>
            <a:srgbClr val="000099"/>
          </a:solidFill>
          <a:latin typeface="Times New Roman" pitchFamily="18" charset="0"/>
        </a:defRPr>
      </a:lvl8pPr>
      <a:lvl9pPr marL="1371600" algn="r" rtl="0" eaLnBrk="1" fontAlgn="base" hangingPunct="1">
        <a:spcBef>
          <a:spcPct val="0"/>
        </a:spcBef>
        <a:spcAft>
          <a:spcPct val="0"/>
        </a:spcAft>
        <a:defRPr sz="3600" b="1" i="1" u="sng" baseline="-25000">
          <a:solidFill>
            <a:srgbClr val="000099"/>
          </a:solidFill>
          <a:latin typeface="Times New Roman" pitchFamily="18" charset="0"/>
        </a:defRPr>
      </a:lvl9pPr>
    </p:titleStyle>
    <p:bodyStyle>
      <a:lvl1pPr marL="257175" indent="-257175" algn="l" rtl="0" eaLnBrk="0" fontAlgn="base" hangingPunct="0">
        <a:lnSpc>
          <a:spcPct val="120000"/>
        </a:lnSpc>
        <a:spcBef>
          <a:spcPts val="0"/>
        </a:spcBef>
        <a:spcAft>
          <a:spcPct val="0"/>
        </a:spcAft>
        <a:buBlip>
          <a:blip r:embed="rId16"/>
        </a:buBlip>
        <a:defRPr sz="2800">
          <a:solidFill>
            <a:schemeClr val="tx1"/>
          </a:solidFill>
          <a:latin typeface="+mn-lt"/>
          <a:ea typeface="+mn-ea"/>
          <a:cs typeface="+mn-cs"/>
        </a:defRPr>
      </a:lvl1pPr>
      <a:lvl2pPr marL="557213" indent="-214313" algn="l" rtl="0" eaLnBrk="0" fontAlgn="base" hangingPunct="0">
        <a:lnSpc>
          <a:spcPct val="120000"/>
        </a:lnSpc>
        <a:spcBef>
          <a:spcPts val="0"/>
        </a:spcBef>
        <a:spcAft>
          <a:spcPct val="0"/>
        </a:spcAft>
        <a:buSzPct val="75000"/>
        <a:buBlip>
          <a:blip r:embed="rId17"/>
        </a:buBlip>
        <a:defRPr sz="2400">
          <a:solidFill>
            <a:schemeClr val="tx1"/>
          </a:solidFill>
          <a:latin typeface="+mn-lt"/>
        </a:defRPr>
      </a:lvl2pPr>
      <a:lvl3pPr marL="857250" indent="-171450" algn="l" rtl="0" eaLnBrk="0" fontAlgn="base" hangingPunct="0">
        <a:lnSpc>
          <a:spcPct val="120000"/>
        </a:lnSpc>
        <a:spcBef>
          <a:spcPts val="0"/>
        </a:spcBef>
        <a:spcAft>
          <a:spcPct val="0"/>
        </a:spcAft>
        <a:buChar char="•"/>
        <a:defRPr sz="2000">
          <a:solidFill>
            <a:schemeClr val="tx1"/>
          </a:solidFill>
          <a:latin typeface="+mn-lt"/>
        </a:defRPr>
      </a:lvl3pPr>
      <a:lvl4pPr marL="1200150" indent="-171450" algn="l" rtl="0" eaLnBrk="0" fontAlgn="base" hangingPunct="0">
        <a:lnSpc>
          <a:spcPct val="120000"/>
        </a:lnSpc>
        <a:spcBef>
          <a:spcPts val="0"/>
        </a:spcBef>
        <a:spcAft>
          <a:spcPct val="0"/>
        </a:spcAft>
        <a:buChar char="–"/>
        <a:defRPr sz="1600">
          <a:solidFill>
            <a:schemeClr val="tx1"/>
          </a:solidFill>
          <a:latin typeface="+mn-lt"/>
        </a:defRPr>
      </a:lvl4pPr>
      <a:lvl5pPr marL="1543050" indent="-171450" algn="l" rtl="0" eaLnBrk="0" fontAlgn="base" hangingPunct="0">
        <a:lnSpc>
          <a:spcPct val="120000"/>
        </a:lnSpc>
        <a:spcBef>
          <a:spcPts val="0"/>
        </a:spcBef>
        <a:spcAft>
          <a:spcPct val="0"/>
        </a:spcAft>
        <a:buClr>
          <a:schemeClr val="tx2"/>
        </a:buClr>
        <a:buChar char="–"/>
        <a:defRPr sz="1500">
          <a:solidFill>
            <a:schemeClr val="tx1"/>
          </a:solidFill>
          <a:latin typeface="+mn-lt"/>
        </a:defRPr>
      </a:lvl5pPr>
      <a:lvl6pPr marL="1885950" indent="-171450" algn="l" rtl="0" eaLnBrk="1" fontAlgn="base" hangingPunct="1">
        <a:spcBef>
          <a:spcPct val="20000"/>
        </a:spcBef>
        <a:spcAft>
          <a:spcPct val="0"/>
        </a:spcAft>
        <a:buClr>
          <a:schemeClr val="tx2"/>
        </a:buClr>
        <a:buChar char="–"/>
        <a:defRPr sz="1500">
          <a:solidFill>
            <a:schemeClr val="tx1"/>
          </a:solidFill>
          <a:latin typeface="+mn-lt"/>
        </a:defRPr>
      </a:lvl6pPr>
      <a:lvl7pPr marL="2228850" indent="-171450" algn="l" rtl="0" eaLnBrk="1" fontAlgn="base" hangingPunct="1">
        <a:spcBef>
          <a:spcPct val="20000"/>
        </a:spcBef>
        <a:spcAft>
          <a:spcPct val="0"/>
        </a:spcAft>
        <a:buClr>
          <a:schemeClr val="tx2"/>
        </a:buClr>
        <a:buChar char="–"/>
        <a:defRPr sz="1500">
          <a:solidFill>
            <a:schemeClr val="tx1"/>
          </a:solidFill>
          <a:latin typeface="+mn-lt"/>
        </a:defRPr>
      </a:lvl7pPr>
      <a:lvl8pPr marL="2571750" indent="-171450" algn="l" rtl="0" eaLnBrk="1" fontAlgn="base" hangingPunct="1">
        <a:spcBef>
          <a:spcPct val="20000"/>
        </a:spcBef>
        <a:spcAft>
          <a:spcPct val="0"/>
        </a:spcAft>
        <a:buClr>
          <a:schemeClr val="tx2"/>
        </a:buClr>
        <a:buChar char="–"/>
        <a:defRPr sz="1500">
          <a:solidFill>
            <a:schemeClr val="tx1"/>
          </a:solidFill>
          <a:latin typeface="+mn-lt"/>
        </a:defRPr>
      </a:lvl8pPr>
      <a:lvl9pPr marL="2914650" indent="-171450" algn="l" rtl="0" eaLnBrk="1" fontAlgn="base" hangingPunct="1">
        <a:spcBef>
          <a:spcPct val="20000"/>
        </a:spcBef>
        <a:spcAft>
          <a:spcPct val="0"/>
        </a:spcAft>
        <a:buClr>
          <a:schemeClr val="tx2"/>
        </a:buClr>
        <a:buChar char="–"/>
        <a:defRPr sz="1500">
          <a:solidFill>
            <a:schemeClr val="tx1"/>
          </a:solidFill>
          <a:latin typeface="+mn-lt"/>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dev.mysql.com/downloads/"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dev.mysql.com/doc/refman/8.0/en/privileges-provided.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4267202" y="2514600"/>
            <a:ext cx="5264727" cy="1314450"/>
          </a:xfrm>
        </p:spPr>
        <p:txBody>
          <a:bodyPr/>
          <a:lstStyle/>
          <a:p>
            <a:pPr eaLnBrk="1" hangingPunct="1"/>
            <a:r>
              <a:rPr lang="zh-CN" altLang="en-US" sz="5400" i="0" dirty="0">
                <a:latin typeface="微软雅黑" panose="020B0503020204020204" pitchFamily="34" charset="-122"/>
                <a:ea typeface="微软雅黑" panose="020B0503020204020204" pitchFamily="34" charset="-122"/>
              </a:rPr>
              <a:t>大数据分析基础</a:t>
            </a:r>
            <a:endParaRPr lang="en-US" altLang="zh-CN" sz="2400" i="0" dirty="0">
              <a:solidFill>
                <a:schemeClr val="tx1"/>
              </a:solidFill>
              <a:latin typeface="微软雅黑" panose="020B0503020204020204" pitchFamily="34" charset="-122"/>
              <a:ea typeface="微软雅黑" panose="020B0503020204020204" pitchFamily="34" charset="-122"/>
            </a:endParaRPr>
          </a:p>
        </p:txBody>
      </p:sp>
      <p:sp>
        <p:nvSpPr>
          <p:cNvPr id="14339" name="Rectangle 3"/>
          <p:cNvSpPr>
            <a:spLocks noGrp="1" noChangeArrowheads="1"/>
          </p:cNvSpPr>
          <p:nvPr>
            <p:ph type="subTitle" idx="1"/>
          </p:nvPr>
        </p:nvSpPr>
        <p:spPr>
          <a:xfrm>
            <a:off x="5435896" y="4471554"/>
            <a:ext cx="4470102" cy="400050"/>
          </a:xfrm>
        </p:spPr>
        <p:txBody>
          <a:bodyPr/>
          <a:lstStyle/>
          <a:p>
            <a:pPr algn="r" eaLnBrk="1" hangingPunct="1"/>
            <a:r>
              <a:rPr lang="zh-CN" altLang="en-US" dirty="0">
                <a:latin typeface="微软雅黑" panose="020B0503020204020204" pitchFamily="34" charset="-122"/>
                <a:ea typeface="微软雅黑" panose="020B0503020204020204" pitchFamily="34" charset="-122"/>
              </a:rPr>
              <a:t>数据库基础及应用</a:t>
            </a:r>
          </a:p>
        </p:txBody>
      </p:sp>
    </p:spTree>
    <p:extLst>
      <p:ext uri="{BB962C8B-B14F-4D97-AF65-F5344CB8AC3E}">
        <p14:creationId xmlns:p14="http://schemas.microsoft.com/office/powerpoint/2010/main" val="800004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关系模型</a:t>
            </a:r>
          </a:p>
        </p:txBody>
      </p:sp>
      <p:sp>
        <p:nvSpPr>
          <p:cNvPr id="3" name="内容占位符 2"/>
          <p:cNvSpPr>
            <a:spLocks noGrp="1"/>
          </p:cNvSpPr>
          <p:nvPr>
            <p:ph idx="1"/>
          </p:nvPr>
        </p:nvSpPr>
        <p:spPr/>
        <p:txBody>
          <a:bodyPr/>
          <a:lstStyle/>
          <a:p>
            <a:r>
              <a:rPr lang="zh-CN" altLang="en-US" dirty="0"/>
              <a:t>二维表由行与列构成</a:t>
            </a:r>
          </a:p>
          <a:p>
            <a:pPr lvl="1"/>
            <a:r>
              <a:rPr lang="zh-CN" altLang="en-US" sz="2000" dirty="0"/>
              <a:t>元组</a:t>
            </a:r>
            <a:r>
              <a:rPr lang="en-US" altLang="zh-CN" sz="2000" dirty="0"/>
              <a:t>(Tuple) </a:t>
            </a:r>
            <a:r>
              <a:rPr lang="zh-CN" altLang="en-US" sz="2000" dirty="0"/>
              <a:t>：在二维表中的一行，称为一个元组</a:t>
            </a:r>
            <a:endParaRPr lang="en-US" altLang="zh-CN" sz="2000" dirty="0"/>
          </a:p>
          <a:p>
            <a:pPr lvl="1"/>
            <a:r>
              <a:rPr lang="zh-CN" altLang="en-US" sz="2000" dirty="0"/>
              <a:t>属性</a:t>
            </a:r>
            <a:r>
              <a:rPr lang="en-US" altLang="zh-CN" sz="2000" dirty="0"/>
              <a:t>(Attribute)</a:t>
            </a:r>
            <a:r>
              <a:rPr lang="zh-CN" altLang="en-US" sz="2000" dirty="0"/>
              <a:t>：在二维表中的列，称为属性，属性值的取值范围为值域</a:t>
            </a:r>
            <a:r>
              <a:rPr lang="en-US" altLang="zh-CN" sz="2000" dirty="0"/>
              <a:t>(Domain) </a:t>
            </a:r>
          </a:p>
          <a:p>
            <a:pPr lvl="1"/>
            <a:r>
              <a:rPr lang="zh-CN" altLang="en-US" sz="2000" dirty="0"/>
              <a:t>码</a:t>
            </a:r>
            <a:r>
              <a:rPr lang="en-US" altLang="zh-CN" sz="2000" dirty="0"/>
              <a:t>(Key)</a:t>
            </a:r>
            <a:r>
              <a:rPr lang="zh-CN" altLang="en-US" sz="2000" dirty="0"/>
              <a:t>：如果在一个关系中存在唯一标识一个实体的一个属性或属性集称为实体的键，即使得在该关系的任何一个关系状态中的两个元组，在该属性上的值的组合都不同</a:t>
            </a:r>
            <a:endParaRPr lang="en-US" altLang="zh-CN" sz="2000" dirty="0"/>
          </a:p>
          <a:p>
            <a:pPr lvl="1"/>
            <a:r>
              <a:rPr lang="zh-CN" altLang="en-US" sz="2000" dirty="0"/>
              <a:t>分量：每一行对应的列的属性值，即元组中的一个属性值</a:t>
            </a:r>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10</a:t>
            </a:fld>
            <a:endParaRPr lang="en-US" altLang="zh-CN">
              <a:solidFill>
                <a:srgbClr val="000000"/>
              </a:solidFill>
            </a:endParaRPr>
          </a:p>
        </p:txBody>
      </p:sp>
      <p:sp>
        <p:nvSpPr>
          <p:cNvPr id="5" name="页脚占位符 4"/>
          <p:cNvSpPr>
            <a:spLocks noGrp="1"/>
          </p:cNvSpPr>
          <p:nvPr>
            <p:ph type="ftr" sz="quarter" idx="11"/>
          </p:nvPr>
        </p:nvSpPr>
        <p:spPr>
          <a:xfrm>
            <a:off x="4038600" y="6356350"/>
            <a:ext cx="5873824" cy="365125"/>
          </a:xfrm>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grpSp>
        <p:nvGrpSpPr>
          <p:cNvPr id="7" name="Group 9"/>
          <p:cNvGrpSpPr>
            <a:grpSpLocks/>
          </p:cNvGrpSpPr>
          <p:nvPr/>
        </p:nvGrpSpPr>
        <p:grpSpPr bwMode="auto">
          <a:xfrm>
            <a:off x="1889199" y="3693585"/>
            <a:ext cx="7543800" cy="2728912"/>
            <a:chOff x="480" y="1296"/>
            <a:chExt cx="4752" cy="1413"/>
          </a:xfrm>
        </p:grpSpPr>
        <p:sp>
          <p:nvSpPr>
            <p:cNvPr id="8" name="Rectangle 10"/>
            <p:cNvSpPr>
              <a:spLocks noChangeArrowheads="1"/>
            </p:cNvSpPr>
            <p:nvPr/>
          </p:nvSpPr>
          <p:spPr bwMode="auto">
            <a:xfrm>
              <a:off x="4512" y="2478"/>
              <a:ext cx="720" cy="231"/>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a:solidFill>
                    <a:schemeClr val="tx1"/>
                  </a:solidFill>
                  <a:latin typeface="仿宋_GB2312" panose="02010609030101010101" pitchFamily="49" charset="-122"/>
                  <a:ea typeface="仿宋_GB2312" panose="02010609030101010101" pitchFamily="49" charset="-122"/>
                </a:rPr>
                <a:t>96</a:t>
              </a:r>
            </a:p>
          </p:txBody>
        </p:sp>
        <p:sp>
          <p:nvSpPr>
            <p:cNvPr id="9" name="Rectangle 11"/>
            <p:cNvSpPr>
              <a:spLocks noChangeArrowheads="1"/>
            </p:cNvSpPr>
            <p:nvPr/>
          </p:nvSpPr>
          <p:spPr bwMode="auto">
            <a:xfrm>
              <a:off x="3744" y="2478"/>
              <a:ext cx="768" cy="231"/>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英语</a:t>
              </a:r>
            </a:p>
          </p:txBody>
        </p:sp>
        <p:sp>
          <p:nvSpPr>
            <p:cNvPr id="10" name="Rectangle 12"/>
            <p:cNvSpPr>
              <a:spLocks noChangeArrowheads="1"/>
            </p:cNvSpPr>
            <p:nvPr/>
          </p:nvSpPr>
          <p:spPr bwMode="auto">
            <a:xfrm>
              <a:off x="3168" y="2478"/>
              <a:ext cx="576" cy="231"/>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a:solidFill>
                    <a:schemeClr val="tx1"/>
                  </a:solidFill>
                  <a:latin typeface="仿宋_GB2312" panose="02010609030101010101" pitchFamily="49" charset="-122"/>
                  <a:ea typeface="仿宋_GB2312" panose="02010609030101010101" pitchFamily="49" charset="-122"/>
                </a:rPr>
                <a:t>C0002</a:t>
              </a:r>
            </a:p>
          </p:txBody>
        </p:sp>
        <p:sp>
          <p:nvSpPr>
            <p:cNvPr id="11" name="Rectangle 13"/>
            <p:cNvSpPr>
              <a:spLocks noChangeArrowheads="1"/>
            </p:cNvSpPr>
            <p:nvPr/>
          </p:nvSpPr>
          <p:spPr bwMode="auto">
            <a:xfrm>
              <a:off x="2592" y="2478"/>
              <a:ext cx="576" cy="231"/>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能</a:t>
              </a:r>
              <a:r>
                <a:rPr lang="en-US" altLang="zh-CN" sz="1400">
                  <a:solidFill>
                    <a:schemeClr val="tx1"/>
                  </a:solidFill>
                  <a:latin typeface="仿宋_GB2312" panose="02010609030101010101" pitchFamily="49" charset="-122"/>
                  <a:ea typeface="仿宋_GB2312" panose="02010609030101010101" pitchFamily="49" charset="-122"/>
                </a:rPr>
                <a:t>301</a:t>
              </a:r>
            </a:p>
          </p:txBody>
        </p:sp>
        <p:sp>
          <p:nvSpPr>
            <p:cNvPr id="12" name="Rectangle 14"/>
            <p:cNvSpPr>
              <a:spLocks noChangeArrowheads="1"/>
            </p:cNvSpPr>
            <p:nvPr/>
          </p:nvSpPr>
          <p:spPr bwMode="auto">
            <a:xfrm>
              <a:off x="1872" y="2478"/>
              <a:ext cx="720" cy="231"/>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能动</a:t>
              </a:r>
            </a:p>
          </p:txBody>
        </p:sp>
        <p:sp>
          <p:nvSpPr>
            <p:cNvPr id="13" name="Rectangle 15"/>
            <p:cNvSpPr>
              <a:spLocks noChangeArrowheads="1"/>
            </p:cNvSpPr>
            <p:nvPr/>
          </p:nvSpPr>
          <p:spPr bwMode="auto">
            <a:xfrm>
              <a:off x="1200" y="2478"/>
              <a:ext cx="672" cy="231"/>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dirty="0">
                  <a:solidFill>
                    <a:schemeClr val="tx1"/>
                  </a:solidFill>
                  <a:latin typeface="仿宋_GB2312" panose="02010609030101010101" pitchFamily="49" charset="-122"/>
                  <a:ea typeface="仿宋_GB2312" panose="02010609030101010101" pitchFamily="49" charset="-122"/>
                </a:rPr>
                <a:t>李一凡</a:t>
              </a:r>
            </a:p>
          </p:txBody>
        </p:sp>
        <p:sp>
          <p:nvSpPr>
            <p:cNvPr id="14" name="Rectangle 16"/>
            <p:cNvSpPr>
              <a:spLocks noChangeArrowheads="1"/>
            </p:cNvSpPr>
            <p:nvPr/>
          </p:nvSpPr>
          <p:spPr bwMode="auto">
            <a:xfrm>
              <a:off x="480" y="2478"/>
              <a:ext cx="720" cy="231"/>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dirty="0">
                  <a:solidFill>
                    <a:schemeClr val="tx1"/>
                  </a:solidFill>
                  <a:latin typeface="仿宋_GB2312" panose="02010609030101010101" pitchFamily="49" charset="-122"/>
                  <a:ea typeface="仿宋_GB2312" panose="02010609030101010101" pitchFamily="49" charset="-122"/>
                </a:rPr>
                <a:t>00097003</a:t>
              </a:r>
            </a:p>
          </p:txBody>
        </p:sp>
        <p:sp>
          <p:nvSpPr>
            <p:cNvPr id="15" name="Rectangle 17"/>
            <p:cNvSpPr>
              <a:spLocks noChangeArrowheads="1"/>
            </p:cNvSpPr>
            <p:nvPr/>
          </p:nvSpPr>
          <p:spPr bwMode="auto">
            <a:xfrm>
              <a:off x="4512" y="2247"/>
              <a:ext cx="720" cy="231"/>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a:solidFill>
                    <a:schemeClr val="tx1"/>
                  </a:solidFill>
                  <a:latin typeface="仿宋_GB2312" panose="02010609030101010101" pitchFamily="49" charset="-122"/>
                  <a:ea typeface="仿宋_GB2312" panose="02010609030101010101" pitchFamily="49" charset="-122"/>
                </a:rPr>
                <a:t>95</a:t>
              </a:r>
            </a:p>
          </p:txBody>
        </p:sp>
        <p:sp>
          <p:nvSpPr>
            <p:cNvPr id="16" name="Rectangle 18"/>
            <p:cNvSpPr>
              <a:spLocks noChangeArrowheads="1"/>
            </p:cNvSpPr>
            <p:nvPr/>
          </p:nvSpPr>
          <p:spPr bwMode="auto">
            <a:xfrm>
              <a:off x="3744" y="2247"/>
              <a:ext cx="768" cy="231"/>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高等数学</a:t>
              </a:r>
            </a:p>
          </p:txBody>
        </p:sp>
        <p:sp>
          <p:nvSpPr>
            <p:cNvPr id="17" name="Rectangle 19"/>
            <p:cNvSpPr>
              <a:spLocks noChangeArrowheads="1"/>
            </p:cNvSpPr>
            <p:nvPr/>
          </p:nvSpPr>
          <p:spPr bwMode="auto">
            <a:xfrm>
              <a:off x="3168" y="2247"/>
              <a:ext cx="576" cy="231"/>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a:solidFill>
                    <a:schemeClr val="tx1"/>
                  </a:solidFill>
                  <a:latin typeface="仿宋_GB2312" panose="02010609030101010101" pitchFamily="49" charset="-122"/>
                  <a:ea typeface="仿宋_GB2312" panose="02010609030101010101" pitchFamily="49" charset="-122"/>
                </a:rPr>
                <a:t>C0001</a:t>
              </a:r>
            </a:p>
          </p:txBody>
        </p:sp>
        <p:sp>
          <p:nvSpPr>
            <p:cNvPr id="18" name="Rectangle 20"/>
            <p:cNvSpPr>
              <a:spLocks noChangeArrowheads="1"/>
            </p:cNvSpPr>
            <p:nvPr/>
          </p:nvSpPr>
          <p:spPr bwMode="auto">
            <a:xfrm>
              <a:off x="2592" y="2247"/>
              <a:ext cx="576" cy="231"/>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信</a:t>
              </a:r>
              <a:r>
                <a:rPr lang="en-US" altLang="zh-CN" sz="1400">
                  <a:solidFill>
                    <a:schemeClr val="tx1"/>
                  </a:solidFill>
                  <a:latin typeface="仿宋_GB2312" panose="02010609030101010101" pitchFamily="49" charset="-122"/>
                  <a:ea typeface="仿宋_GB2312" panose="02010609030101010101" pitchFamily="49" charset="-122"/>
                </a:rPr>
                <a:t>103</a:t>
              </a:r>
            </a:p>
          </p:txBody>
        </p:sp>
        <p:sp>
          <p:nvSpPr>
            <p:cNvPr id="19" name="Rectangle 21"/>
            <p:cNvSpPr>
              <a:spLocks noChangeArrowheads="1"/>
            </p:cNvSpPr>
            <p:nvPr/>
          </p:nvSpPr>
          <p:spPr bwMode="auto">
            <a:xfrm>
              <a:off x="1872" y="2247"/>
              <a:ext cx="720" cy="231"/>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电信</a:t>
              </a:r>
            </a:p>
          </p:txBody>
        </p:sp>
        <p:sp>
          <p:nvSpPr>
            <p:cNvPr id="20" name="Rectangle 22"/>
            <p:cNvSpPr>
              <a:spLocks noChangeArrowheads="1"/>
            </p:cNvSpPr>
            <p:nvPr/>
          </p:nvSpPr>
          <p:spPr bwMode="auto">
            <a:xfrm>
              <a:off x="1200" y="2247"/>
              <a:ext cx="672" cy="231"/>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王峰涛</a:t>
              </a:r>
            </a:p>
          </p:txBody>
        </p:sp>
        <p:sp>
          <p:nvSpPr>
            <p:cNvPr id="21" name="Rectangle 23"/>
            <p:cNvSpPr>
              <a:spLocks noChangeArrowheads="1"/>
            </p:cNvSpPr>
            <p:nvPr/>
          </p:nvSpPr>
          <p:spPr bwMode="auto">
            <a:xfrm>
              <a:off x="480" y="2247"/>
              <a:ext cx="720" cy="231"/>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a:solidFill>
                    <a:schemeClr val="tx1"/>
                  </a:solidFill>
                  <a:latin typeface="仿宋_GB2312" panose="02010609030101010101" pitchFamily="49" charset="-122"/>
                  <a:ea typeface="仿宋_GB2312" panose="02010609030101010101" pitchFamily="49" charset="-122"/>
                </a:rPr>
                <a:t>00097002</a:t>
              </a:r>
            </a:p>
          </p:txBody>
        </p:sp>
        <p:sp>
          <p:nvSpPr>
            <p:cNvPr id="22" name="Rectangle 24"/>
            <p:cNvSpPr>
              <a:spLocks noChangeArrowheads="1"/>
            </p:cNvSpPr>
            <p:nvPr/>
          </p:nvSpPr>
          <p:spPr bwMode="auto">
            <a:xfrm>
              <a:off x="4512" y="2016"/>
              <a:ext cx="720" cy="231"/>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a:solidFill>
                    <a:schemeClr val="tx1"/>
                  </a:solidFill>
                  <a:latin typeface="仿宋_GB2312" panose="02010609030101010101" pitchFamily="49" charset="-122"/>
                  <a:ea typeface="仿宋_GB2312" panose="02010609030101010101" pitchFamily="49" charset="-122"/>
                </a:rPr>
                <a:t>87</a:t>
              </a:r>
            </a:p>
          </p:txBody>
        </p:sp>
        <p:sp>
          <p:nvSpPr>
            <p:cNvPr id="23" name="Rectangle 25"/>
            <p:cNvSpPr>
              <a:spLocks noChangeArrowheads="1"/>
            </p:cNvSpPr>
            <p:nvPr/>
          </p:nvSpPr>
          <p:spPr bwMode="auto">
            <a:xfrm>
              <a:off x="3744" y="2016"/>
              <a:ext cx="768" cy="231"/>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英语</a:t>
              </a:r>
            </a:p>
          </p:txBody>
        </p:sp>
        <p:sp>
          <p:nvSpPr>
            <p:cNvPr id="24" name="Rectangle 26"/>
            <p:cNvSpPr>
              <a:spLocks noChangeArrowheads="1"/>
            </p:cNvSpPr>
            <p:nvPr/>
          </p:nvSpPr>
          <p:spPr bwMode="auto">
            <a:xfrm>
              <a:off x="3168" y="2016"/>
              <a:ext cx="576" cy="231"/>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a:solidFill>
                    <a:schemeClr val="tx1"/>
                  </a:solidFill>
                  <a:latin typeface="仿宋_GB2312" panose="02010609030101010101" pitchFamily="49" charset="-122"/>
                  <a:ea typeface="仿宋_GB2312" panose="02010609030101010101" pitchFamily="49" charset="-122"/>
                </a:rPr>
                <a:t>C0002</a:t>
              </a:r>
            </a:p>
          </p:txBody>
        </p:sp>
        <p:sp>
          <p:nvSpPr>
            <p:cNvPr id="25" name="Rectangle 27"/>
            <p:cNvSpPr>
              <a:spLocks noChangeArrowheads="1"/>
            </p:cNvSpPr>
            <p:nvPr/>
          </p:nvSpPr>
          <p:spPr bwMode="auto">
            <a:xfrm>
              <a:off x="2592" y="2016"/>
              <a:ext cx="576" cy="231"/>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管</a:t>
              </a:r>
              <a:r>
                <a:rPr lang="en-US" altLang="zh-CN" sz="1400">
                  <a:solidFill>
                    <a:schemeClr val="tx1"/>
                  </a:solidFill>
                  <a:latin typeface="仿宋_GB2312" panose="02010609030101010101" pitchFamily="49" charset="-122"/>
                  <a:ea typeface="仿宋_GB2312" panose="02010609030101010101" pitchFamily="49" charset="-122"/>
                </a:rPr>
                <a:t>201</a:t>
              </a:r>
            </a:p>
          </p:txBody>
        </p:sp>
        <p:sp>
          <p:nvSpPr>
            <p:cNvPr id="26" name="Rectangle 28"/>
            <p:cNvSpPr>
              <a:spLocks noChangeArrowheads="1"/>
            </p:cNvSpPr>
            <p:nvPr/>
          </p:nvSpPr>
          <p:spPr bwMode="auto">
            <a:xfrm>
              <a:off x="1872" y="2016"/>
              <a:ext cx="720" cy="231"/>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管理</a:t>
              </a:r>
            </a:p>
          </p:txBody>
        </p:sp>
        <p:sp>
          <p:nvSpPr>
            <p:cNvPr id="27" name="Rectangle 29"/>
            <p:cNvSpPr>
              <a:spLocks noChangeArrowheads="1"/>
            </p:cNvSpPr>
            <p:nvPr/>
          </p:nvSpPr>
          <p:spPr bwMode="auto">
            <a:xfrm>
              <a:off x="1200" y="2016"/>
              <a:ext cx="672" cy="231"/>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张丽</a:t>
              </a:r>
            </a:p>
          </p:txBody>
        </p:sp>
        <p:sp>
          <p:nvSpPr>
            <p:cNvPr id="28" name="Rectangle 30"/>
            <p:cNvSpPr>
              <a:spLocks noChangeArrowheads="1"/>
            </p:cNvSpPr>
            <p:nvPr/>
          </p:nvSpPr>
          <p:spPr bwMode="auto">
            <a:xfrm>
              <a:off x="480" y="2016"/>
              <a:ext cx="720" cy="231"/>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dirty="0">
                  <a:solidFill>
                    <a:schemeClr val="tx1"/>
                  </a:solidFill>
                  <a:latin typeface="仿宋_GB2312" panose="02010609030101010101" pitchFamily="49" charset="-122"/>
                  <a:ea typeface="仿宋_GB2312" panose="02010609030101010101" pitchFamily="49" charset="-122"/>
                </a:rPr>
                <a:t>00097001</a:t>
              </a:r>
            </a:p>
          </p:txBody>
        </p:sp>
        <p:sp>
          <p:nvSpPr>
            <p:cNvPr id="29" name="Rectangle 31"/>
            <p:cNvSpPr>
              <a:spLocks noChangeArrowheads="1"/>
            </p:cNvSpPr>
            <p:nvPr/>
          </p:nvSpPr>
          <p:spPr bwMode="auto">
            <a:xfrm>
              <a:off x="4512" y="1776"/>
              <a:ext cx="720" cy="240"/>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a:solidFill>
                    <a:schemeClr val="tx1"/>
                  </a:solidFill>
                  <a:latin typeface="仿宋_GB2312" panose="02010609030101010101" pitchFamily="49" charset="-122"/>
                  <a:ea typeface="仿宋_GB2312" panose="02010609030101010101" pitchFamily="49" charset="-122"/>
                </a:rPr>
                <a:t>90</a:t>
              </a:r>
            </a:p>
          </p:txBody>
        </p:sp>
        <p:sp>
          <p:nvSpPr>
            <p:cNvPr id="30" name="Rectangle 32"/>
            <p:cNvSpPr>
              <a:spLocks noChangeArrowheads="1"/>
            </p:cNvSpPr>
            <p:nvPr/>
          </p:nvSpPr>
          <p:spPr bwMode="auto">
            <a:xfrm>
              <a:off x="3744" y="1776"/>
              <a:ext cx="768" cy="240"/>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高等数学</a:t>
              </a:r>
            </a:p>
          </p:txBody>
        </p:sp>
        <p:sp>
          <p:nvSpPr>
            <p:cNvPr id="31" name="Rectangle 33"/>
            <p:cNvSpPr>
              <a:spLocks noChangeArrowheads="1"/>
            </p:cNvSpPr>
            <p:nvPr/>
          </p:nvSpPr>
          <p:spPr bwMode="auto">
            <a:xfrm>
              <a:off x="3168" y="1776"/>
              <a:ext cx="576" cy="240"/>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a:solidFill>
                    <a:schemeClr val="tx1"/>
                  </a:solidFill>
                  <a:latin typeface="仿宋_GB2312" panose="02010609030101010101" pitchFamily="49" charset="-122"/>
                  <a:ea typeface="仿宋_GB2312" panose="02010609030101010101" pitchFamily="49" charset="-122"/>
                </a:rPr>
                <a:t>C0001</a:t>
              </a:r>
            </a:p>
          </p:txBody>
        </p:sp>
        <p:sp>
          <p:nvSpPr>
            <p:cNvPr id="32" name="Rectangle 34"/>
            <p:cNvSpPr>
              <a:spLocks noChangeArrowheads="1"/>
            </p:cNvSpPr>
            <p:nvPr/>
          </p:nvSpPr>
          <p:spPr bwMode="auto">
            <a:xfrm>
              <a:off x="2592" y="1776"/>
              <a:ext cx="576" cy="240"/>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管</a:t>
              </a:r>
              <a:r>
                <a:rPr lang="en-US" altLang="zh-CN" sz="1400">
                  <a:solidFill>
                    <a:schemeClr val="tx1"/>
                  </a:solidFill>
                  <a:latin typeface="仿宋_GB2312" panose="02010609030101010101" pitchFamily="49" charset="-122"/>
                  <a:ea typeface="仿宋_GB2312" panose="02010609030101010101" pitchFamily="49" charset="-122"/>
                </a:rPr>
                <a:t>201</a:t>
              </a:r>
            </a:p>
          </p:txBody>
        </p:sp>
        <p:sp>
          <p:nvSpPr>
            <p:cNvPr id="33" name="Rectangle 35"/>
            <p:cNvSpPr>
              <a:spLocks noChangeArrowheads="1"/>
            </p:cNvSpPr>
            <p:nvPr/>
          </p:nvSpPr>
          <p:spPr bwMode="auto">
            <a:xfrm>
              <a:off x="1872" y="1776"/>
              <a:ext cx="720" cy="240"/>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管理</a:t>
              </a:r>
            </a:p>
          </p:txBody>
        </p:sp>
        <p:sp>
          <p:nvSpPr>
            <p:cNvPr id="34" name="Rectangle 36"/>
            <p:cNvSpPr>
              <a:spLocks noChangeArrowheads="1"/>
            </p:cNvSpPr>
            <p:nvPr/>
          </p:nvSpPr>
          <p:spPr bwMode="auto">
            <a:xfrm>
              <a:off x="1200" y="1776"/>
              <a:ext cx="672" cy="240"/>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张丽</a:t>
              </a:r>
            </a:p>
          </p:txBody>
        </p:sp>
        <p:sp>
          <p:nvSpPr>
            <p:cNvPr id="35" name="Rectangle 37"/>
            <p:cNvSpPr>
              <a:spLocks noChangeArrowheads="1"/>
            </p:cNvSpPr>
            <p:nvPr/>
          </p:nvSpPr>
          <p:spPr bwMode="auto">
            <a:xfrm>
              <a:off x="480" y="1776"/>
              <a:ext cx="720" cy="240"/>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dirty="0">
                  <a:solidFill>
                    <a:schemeClr val="tx1"/>
                  </a:solidFill>
                  <a:latin typeface="仿宋_GB2312" panose="02010609030101010101" pitchFamily="49" charset="-122"/>
                  <a:ea typeface="仿宋_GB2312" panose="02010609030101010101" pitchFamily="49" charset="-122"/>
                </a:rPr>
                <a:t>00097001</a:t>
              </a:r>
            </a:p>
          </p:txBody>
        </p:sp>
        <p:sp>
          <p:nvSpPr>
            <p:cNvPr id="36" name="Rectangle 38"/>
            <p:cNvSpPr>
              <a:spLocks noChangeArrowheads="1"/>
            </p:cNvSpPr>
            <p:nvPr/>
          </p:nvSpPr>
          <p:spPr bwMode="auto">
            <a:xfrm>
              <a:off x="4512" y="1296"/>
              <a:ext cx="720" cy="480"/>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学习成绩</a:t>
              </a:r>
            </a:p>
            <a:p>
              <a:pPr algn="ctr">
                <a:buFontTx/>
                <a:buNone/>
              </a:pPr>
              <a:r>
                <a:rPr lang="en-US" altLang="zh-CN" sz="1400">
                  <a:solidFill>
                    <a:schemeClr val="tx1"/>
                  </a:solidFill>
                  <a:latin typeface="仿宋_GB2312" panose="02010609030101010101" pitchFamily="49" charset="-122"/>
                  <a:ea typeface="仿宋_GB2312" panose="02010609030101010101" pitchFamily="49" charset="-122"/>
                </a:rPr>
                <a:t>Grade</a:t>
              </a:r>
            </a:p>
          </p:txBody>
        </p:sp>
        <p:sp>
          <p:nvSpPr>
            <p:cNvPr id="37" name="Rectangle 39"/>
            <p:cNvSpPr>
              <a:spLocks noChangeArrowheads="1"/>
            </p:cNvSpPr>
            <p:nvPr/>
          </p:nvSpPr>
          <p:spPr bwMode="auto">
            <a:xfrm>
              <a:off x="3744" y="1296"/>
              <a:ext cx="768" cy="480"/>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课程名</a:t>
              </a:r>
            </a:p>
            <a:p>
              <a:pPr algn="ctr">
                <a:buFontTx/>
                <a:buNone/>
              </a:pPr>
              <a:r>
                <a:rPr lang="en-US" altLang="zh-CN" sz="1400">
                  <a:solidFill>
                    <a:schemeClr val="tx1"/>
                  </a:solidFill>
                  <a:latin typeface="仿宋_GB2312" panose="02010609030101010101" pitchFamily="49" charset="-122"/>
                  <a:ea typeface="仿宋_GB2312" panose="02010609030101010101" pitchFamily="49" charset="-122"/>
                </a:rPr>
                <a:t>NameCour</a:t>
              </a:r>
            </a:p>
          </p:txBody>
        </p:sp>
        <p:sp>
          <p:nvSpPr>
            <p:cNvPr id="38" name="Rectangle 40"/>
            <p:cNvSpPr>
              <a:spLocks noChangeArrowheads="1"/>
            </p:cNvSpPr>
            <p:nvPr/>
          </p:nvSpPr>
          <p:spPr bwMode="auto">
            <a:xfrm>
              <a:off x="3168" y="1296"/>
              <a:ext cx="576" cy="480"/>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课程号</a:t>
              </a:r>
            </a:p>
            <a:p>
              <a:pPr algn="ctr">
                <a:buFontTx/>
                <a:buNone/>
              </a:pPr>
              <a:r>
                <a:rPr lang="en-US" altLang="zh-CN" sz="1400">
                  <a:solidFill>
                    <a:schemeClr val="tx1"/>
                  </a:solidFill>
                  <a:latin typeface="仿宋_GB2312" panose="02010609030101010101" pitchFamily="49" charset="-122"/>
                  <a:ea typeface="仿宋_GB2312" panose="02010609030101010101" pitchFamily="49" charset="-122"/>
                </a:rPr>
                <a:t>IdCour</a:t>
              </a:r>
            </a:p>
          </p:txBody>
        </p:sp>
        <p:sp>
          <p:nvSpPr>
            <p:cNvPr id="39" name="Rectangle 41"/>
            <p:cNvSpPr>
              <a:spLocks noChangeArrowheads="1"/>
            </p:cNvSpPr>
            <p:nvPr/>
          </p:nvSpPr>
          <p:spPr bwMode="auto">
            <a:xfrm>
              <a:off x="2592" y="1296"/>
              <a:ext cx="576" cy="480"/>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院地址</a:t>
              </a:r>
            </a:p>
            <a:p>
              <a:pPr algn="ctr">
                <a:buFontTx/>
                <a:buNone/>
              </a:pPr>
              <a:r>
                <a:rPr lang="en-US" altLang="zh-CN" sz="1400">
                  <a:solidFill>
                    <a:schemeClr val="tx1"/>
                  </a:solidFill>
                  <a:latin typeface="仿宋_GB2312" panose="02010609030101010101" pitchFamily="49" charset="-122"/>
                  <a:ea typeface="仿宋_GB2312" panose="02010609030101010101" pitchFamily="49" charset="-122"/>
                </a:rPr>
                <a:t>Addr</a:t>
              </a:r>
            </a:p>
          </p:txBody>
        </p:sp>
        <p:sp>
          <p:nvSpPr>
            <p:cNvPr id="40" name="Rectangle 42"/>
            <p:cNvSpPr>
              <a:spLocks noChangeArrowheads="1"/>
            </p:cNvSpPr>
            <p:nvPr/>
          </p:nvSpPr>
          <p:spPr bwMode="auto">
            <a:xfrm>
              <a:off x="1872" y="1296"/>
              <a:ext cx="720" cy="480"/>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所在学院</a:t>
              </a:r>
            </a:p>
            <a:p>
              <a:pPr algn="ctr">
                <a:buFontTx/>
                <a:buNone/>
              </a:pPr>
              <a:r>
                <a:rPr lang="en-US" altLang="zh-CN" sz="1400">
                  <a:solidFill>
                    <a:schemeClr val="tx1"/>
                  </a:solidFill>
                  <a:latin typeface="仿宋_GB2312" panose="02010609030101010101" pitchFamily="49" charset="-122"/>
                  <a:ea typeface="仿宋_GB2312" panose="02010609030101010101" pitchFamily="49" charset="-122"/>
                </a:rPr>
                <a:t>Inst</a:t>
              </a:r>
            </a:p>
          </p:txBody>
        </p:sp>
        <p:sp>
          <p:nvSpPr>
            <p:cNvPr id="41" name="Rectangle 43"/>
            <p:cNvSpPr>
              <a:spLocks noChangeArrowheads="1"/>
            </p:cNvSpPr>
            <p:nvPr/>
          </p:nvSpPr>
          <p:spPr bwMode="auto">
            <a:xfrm>
              <a:off x="1200" y="1296"/>
              <a:ext cx="672" cy="480"/>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姓名</a:t>
              </a:r>
            </a:p>
            <a:p>
              <a:pPr algn="ctr">
                <a:buFontTx/>
                <a:buNone/>
              </a:pPr>
              <a:r>
                <a:rPr lang="en-US" altLang="zh-CN" sz="1400">
                  <a:solidFill>
                    <a:schemeClr val="tx1"/>
                  </a:solidFill>
                  <a:latin typeface="仿宋_GB2312" panose="02010609030101010101" pitchFamily="49" charset="-122"/>
                  <a:ea typeface="仿宋_GB2312" panose="02010609030101010101" pitchFamily="49" charset="-122"/>
                </a:rPr>
                <a:t>NameStu</a:t>
              </a:r>
            </a:p>
          </p:txBody>
        </p:sp>
        <p:sp>
          <p:nvSpPr>
            <p:cNvPr id="42" name="Rectangle 44"/>
            <p:cNvSpPr>
              <a:spLocks noChangeArrowheads="1"/>
            </p:cNvSpPr>
            <p:nvPr/>
          </p:nvSpPr>
          <p:spPr bwMode="auto">
            <a:xfrm>
              <a:off x="480" y="1296"/>
              <a:ext cx="720" cy="480"/>
            </a:xfrm>
            <a:prstGeom prst="rect">
              <a:avLst/>
            </a:prstGeom>
            <a:solidFill>
              <a:srgbClr val="FFFFD9"/>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a:solidFill>
                    <a:schemeClr val="tx1"/>
                  </a:solidFill>
                  <a:latin typeface="仿宋_GB2312" panose="02010609030101010101" pitchFamily="49" charset="-122"/>
                  <a:ea typeface="仿宋_GB2312" panose="02010609030101010101" pitchFamily="49" charset="-122"/>
                </a:rPr>
                <a:t>学号</a:t>
              </a:r>
            </a:p>
            <a:p>
              <a:pPr algn="ctr">
                <a:buFontTx/>
                <a:buNone/>
              </a:pPr>
              <a:r>
                <a:rPr lang="en-US" altLang="zh-CN" sz="1400">
                  <a:solidFill>
                    <a:schemeClr val="tx1"/>
                  </a:solidFill>
                  <a:latin typeface="仿宋_GB2312" panose="02010609030101010101" pitchFamily="49" charset="-122"/>
                  <a:ea typeface="仿宋_GB2312" panose="02010609030101010101" pitchFamily="49" charset="-122"/>
                </a:rPr>
                <a:t>IDStu</a:t>
              </a:r>
            </a:p>
          </p:txBody>
        </p:sp>
        <p:sp>
          <p:nvSpPr>
            <p:cNvPr id="43" name="Line 45"/>
            <p:cNvSpPr>
              <a:spLocks noChangeShapeType="1"/>
            </p:cNvSpPr>
            <p:nvPr/>
          </p:nvSpPr>
          <p:spPr bwMode="auto">
            <a:xfrm>
              <a:off x="480" y="1296"/>
              <a:ext cx="4752" cy="0"/>
            </a:xfrm>
            <a:prstGeom prst="line">
              <a:avLst/>
            </a:prstGeom>
            <a:noFill/>
            <a:ln w="12700" cap="sq">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p>
          </p:txBody>
        </p:sp>
        <p:sp>
          <p:nvSpPr>
            <p:cNvPr id="44" name="Line 46"/>
            <p:cNvSpPr>
              <a:spLocks noChangeShapeType="1"/>
            </p:cNvSpPr>
            <p:nvPr/>
          </p:nvSpPr>
          <p:spPr bwMode="auto">
            <a:xfrm>
              <a:off x="480" y="1776"/>
              <a:ext cx="4752"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p>
          </p:txBody>
        </p:sp>
        <p:sp>
          <p:nvSpPr>
            <p:cNvPr id="45" name="Line 47"/>
            <p:cNvSpPr>
              <a:spLocks noChangeShapeType="1"/>
            </p:cNvSpPr>
            <p:nvPr/>
          </p:nvSpPr>
          <p:spPr bwMode="auto">
            <a:xfrm>
              <a:off x="480" y="2016"/>
              <a:ext cx="4752"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p>
          </p:txBody>
        </p:sp>
        <p:sp>
          <p:nvSpPr>
            <p:cNvPr id="46" name="Line 48"/>
            <p:cNvSpPr>
              <a:spLocks noChangeShapeType="1"/>
            </p:cNvSpPr>
            <p:nvPr/>
          </p:nvSpPr>
          <p:spPr bwMode="auto">
            <a:xfrm>
              <a:off x="480" y="2247"/>
              <a:ext cx="4752"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p>
          </p:txBody>
        </p:sp>
        <p:sp>
          <p:nvSpPr>
            <p:cNvPr id="47" name="Line 49"/>
            <p:cNvSpPr>
              <a:spLocks noChangeShapeType="1"/>
            </p:cNvSpPr>
            <p:nvPr/>
          </p:nvSpPr>
          <p:spPr bwMode="auto">
            <a:xfrm>
              <a:off x="480" y="2478"/>
              <a:ext cx="4752"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p>
          </p:txBody>
        </p:sp>
        <p:sp>
          <p:nvSpPr>
            <p:cNvPr id="48" name="Line 50"/>
            <p:cNvSpPr>
              <a:spLocks noChangeShapeType="1"/>
            </p:cNvSpPr>
            <p:nvPr/>
          </p:nvSpPr>
          <p:spPr bwMode="auto">
            <a:xfrm>
              <a:off x="480" y="2709"/>
              <a:ext cx="4752" cy="0"/>
            </a:xfrm>
            <a:prstGeom prst="line">
              <a:avLst/>
            </a:prstGeom>
            <a:noFill/>
            <a:ln w="12700" cap="sq">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p>
          </p:txBody>
        </p:sp>
        <p:sp>
          <p:nvSpPr>
            <p:cNvPr id="49" name="Line 51"/>
            <p:cNvSpPr>
              <a:spLocks noChangeShapeType="1"/>
            </p:cNvSpPr>
            <p:nvPr/>
          </p:nvSpPr>
          <p:spPr bwMode="auto">
            <a:xfrm>
              <a:off x="480" y="1296"/>
              <a:ext cx="0" cy="1413"/>
            </a:xfrm>
            <a:prstGeom prst="line">
              <a:avLst/>
            </a:prstGeom>
            <a:noFill/>
            <a:ln w="12700" cap="sq">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p>
          </p:txBody>
        </p:sp>
        <p:sp>
          <p:nvSpPr>
            <p:cNvPr id="50" name="Line 52"/>
            <p:cNvSpPr>
              <a:spLocks noChangeShapeType="1"/>
            </p:cNvSpPr>
            <p:nvPr/>
          </p:nvSpPr>
          <p:spPr bwMode="auto">
            <a:xfrm>
              <a:off x="1200" y="1296"/>
              <a:ext cx="0" cy="1413"/>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p>
          </p:txBody>
        </p:sp>
        <p:sp>
          <p:nvSpPr>
            <p:cNvPr id="51" name="Line 53"/>
            <p:cNvSpPr>
              <a:spLocks noChangeShapeType="1"/>
            </p:cNvSpPr>
            <p:nvPr/>
          </p:nvSpPr>
          <p:spPr bwMode="auto">
            <a:xfrm>
              <a:off x="1872" y="1296"/>
              <a:ext cx="0" cy="1413"/>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p>
          </p:txBody>
        </p:sp>
        <p:sp>
          <p:nvSpPr>
            <p:cNvPr id="52" name="Line 54"/>
            <p:cNvSpPr>
              <a:spLocks noChangeShapeType="1"/>
            </p:cNvSpPr>
            <p:nvPr/>
          </p:nvSpPr>
          <p:spPr bwMode="auto">
            <a:xfrm>
              <a:off x="2592" y="1296"/>
              <a:ext cx="0" cy="1413"/>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p>
          </p:txBody>
        </p:sp>
        <p:sp>
          <p:nvSpPr>
            <p:cNvPr id="53" name="Line 55"/>
            <p:cNvSpPr>
              <a:spLocks noChangeShapeType="1"/>
            </p:cNvSpPr>
            <p:nvPr/>
          </p:nvSpPr>
          <p:spPr bwMode="auto">
            <a:xfrm>
              <a:off x="3168" y="1296"/>
              <a:ext cx="0" cy="1413"/>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p>
          </p:txBody>
        </p:sp>
        <p:sp>
          <p:nvSpPr>
            <p:cNvPr id="54" name="Line 56"/>
            <p:cNvSpPr>
              <a:spLocks noChangeShapeType="1"/>
            </p:cNvSpPr>
            <p:nvPr/>
          </p:nvSpPr>
          <p:spPr bwMode="auto">
            <a:xfrm>
              <a:off x="3744" y="1296"/>
              <a:ext cx="0" cy="1413"/>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p>
          </p:txBody>
        </p:sp>
        <p:sp>
          <p:nvSpPr>
            <p:cNvPr id="55" name="Line 57"/>
            <p:cNvSpPr>
              <a:spLocks noChangeShapeType="1"/>
            </p:cNvSpPr>
            <p:nvPr/>
          </p:nvSpPr>
          <p:spPr bwMode="auto">
            <a:xfrm>
              <a:off x="4512" y="1296"/>
              <a:ext cx="0" cy="1413"/>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p>
          </p:txBody>
        </p:sp>
        <p:sp>
          <p:nvSpPr>
            <p:cNvPr id="56" name="Line 58"/>
            <p:cNvSpPr>
              <a:spLocks noChangeShapeType="1"/>
            </p:cNvSpPr>
            <p:nvPr/>
          </p:nvSpPr>
          <p:spPr bwMode="auto">
            <a:xfrm>
              <a:off x="5232" y="1296"/>
              <a:ext cx="0" cy="1413"/>
            </a:xfrm>
            <a:prstGeom prst="line">
              <a:avLst/>
            </a:prstGeom>
            <a:noFill/>
            <a:ln w="12700" cap="sq">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p>
          </p:txBody>
        </p:sp>
      </p:grpSp>
      <p:sp>
        <p:nvSpPr>
          <p:cNvPr id="57" name="Oval 59"/>
          <p:cNvSpPr>
            <a:spLocks noChangeArrowheads="1"/>
          </p:cNvSpPr>
          <p:nvPr/>
        </p:nvSpPr>
        <p:spPr bwMode="auto">
          <a:xfrm>
            <a:off x="1598686" y="5458575"/>
            <a:ext cx="8201025" cy="576262"/>
          </a:xfrm>
          <a:prstGeom prst="ellips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a:p>
        </p:txBody>
      </p:sp>
      <p:sp>
        <p:nvSpPr>
          <p:cNvPr id="58" name="AutoShape 60"/>
          <p:cNvSpPr>
            <a:spLocks noChangeArrowheads="1"/>
          </p:cNvSpPr>
          <p:nvPr/>
        </p:nvSpPr>
        <p:spPr bwMode="auto">
          <a:xfrm>
            <a:off x="9782709" y="4265303"/>
            <a:ext cx="533400" cy="1079500"/>
          </a:xfrm>
          <a:prstGeom prst="wedgeEllipseCallout">
            <a:avLst>
              <a:gd name="adj1" fmla="val -76709"/>
              <a:gd name="adj2" fmla="val 91151"/>
            </a:avLst>
          </a:prstGeom>
          <a:gradFill rotWithShape="0">
            <a:gsLst>
              <a:gs pos="0">
                <a:srgbClr val="FFE1FF"/>
              </a:gs>
              <a:gs pos="100000">
                <a:srgbClr val="FFE1FF">
                  <a:gamma/>
                  <a:shade val="46275"/>
                  <a:invGamma/>
                </a:srgbClr>
              </a:gs>
            </a:gsLst>
            <a:lin ang="540000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spcBef>
                <a:spcPct val="30000"/>
              </a:spcBef>
            </a:pPr>
            <a:r>
              <a:rPr kumimoji="1" lang="zh-CN" altLang="en-US" b="1" dirty="0">
                <a:latin typeface="Times New Roman" panose="02020603050405020304" pitchFamily="18" charset="0"/>
              </a:rPr>
              <a:t>元组</a:t>
            </a:r>
          </a:p>
        </p:txBody>
      </p:sp>
      <p:sp>
        <p:nvSpPr>
          <p:cNvPr id="65" name="AutoShape 67"/>
          <p:cNvSpPr>
            <a:spLocks/>
          </p:cNvSpPr>
          <p:nvPr/>
        </p:nvSpPr>
        <p:spPr bwMode="auto">
          <a:xfrm>
            <a:off x="9697392" y="3270056"/>
            <a:ext cx="506412" cy="576262"/>
          </a:xfrm>
          <a:prstGeom prst="borderCallout2">
            <a:avLst>
              <a:gd name="adj1" fmla="val 19833"/>
              <a:gd name="adj2" fmla="val -15046"/>
              <a:gd name="adj3" fmla="val 19833"/>
              <a:gd name="adj4" fmla="val -58306"/>
              <a:gd name="adj5" fmla="val 97175"/>
              <a:gd name="adj6" fmla="val -111505"/>
            </a:avLst>
          </a:prstGeom>
          <a:gradFill rotWithShape="0">
            <a:gsLst>
              <a:gs pos="0">
                <a:srgbClr val="FF3399"/>
              </a:gs>
              <a:gs pos="100000">
                <a:srgbClr val="FF3399">
                  <a:gamma/>
                  <a:shade val="46275"/>
                  <a:invGamma/>
                </a:srgbClr>
              </a:gs>
            </a:gsLst>
            <a:lin ang="5400000" scaled="1"/>
          </a:gra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spcBef>
                <a:spcPct val="30000"/>
              </a:spcBef>
            </a:pPr>
            <a:r>
              <a:rPr kumimoji="1" lang="zh-CN" altLang="en-US" b="1" dirty="0">
                <a:solidFill>
                  <a:schemeClr val="bg1"/>
                </a:solidFill>
                <a:latin typeface="Times New Roman" panose="02020603050405020304" pitchFamily="18" charset="0"/>
              </a:rPr>
              <a:t>属性</a:t>
            </a:r>
          </a:p>
        </p:txBody>
      </p:sp>
      <p:sp>
        <p:nvSpPr>
          <p:cNvPr id="66" name="Oval 69"/>
          <p:cNvSpPr>
            <a:spLocks noChangeArrowheads="1"/>
          </p:cNvSpPr>
          <p:nvPr/>
        </p:nvSpPr>
        <p:spPr bwMode="auto">
          <a:xfrm>
            <a:off x="1906494" y="5065896"/>
            <a:ext cx="1008062" cy="435859"/>
          </a:xfrm>
          <a:prstGeom prst="ellipse">
            <a:avLst/>
          </a:prstGeom>
          <a:noFill/>
          <a:ln w="19050">
            <a:solidFill>
              <a:srgbClr val="FF333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p>
        </p:txBody>
      </p:sp>
      <p:sp>
        <p:nvSpPr>
          <p:cNvPr id="67" name="AutoShape 73"/>
          <p:cNvSpPr>
            <a:spLocks noChangeArrowheads="1"/>
          </p:cNvSpPr>
          <p:nvPr/>
        </p:nvSpPr>
        <p:spPr bwMode="auto">
          <a:xfrm>
            <a:off x="528543" y="4516452"/>
            <a:ext cx="611188" cy="1008063"/>
          </a:xfrm>
          <a:prstGeom prst="wedgeEllipseCallout">
            <a:avLst>
              <a:gd name="adj1" fmla="val 175921"/>
              <a:gd name="adj2" fmla="val 17691"/>
            </a:avLst>
          </a:prstGeom>
          <a:gradFill rotWithShape="1">
            <a:gsLst>
              <a:gs pos="0">
                <a:srgbClr val="FFE1FF"/>
              </a:gs>
              <a:gs pos="100000">
                <a:srgbClr val="FFE1FF">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b="1" dirty="0"/>
              <a:t>分量</a:t>
            </a:r>
          </a:p>
        </p:txBody>
      </p:sp>
      <p:sp>
        <p:nvSpPr>
          <p:cNvPr id="68" name="AutoShape 75"/>
          <p:cNvSpPr>
            <a:spLocks noChangeArrowheads="1"/>
          </p:cNvSpPr>
          <p:nvPr/>
        </p:nvSpPr>
        <p:spPr bwMode="auto">
          <a:xfrm>
            <a:off x="726981" y="3655943"/>
            <a:ext cx="935038" cy="576263"/>
          </a:xfrm>
          <a:prstGeom prst="cloudCallout">
            <a:avLst>
              <a:gd name="adj1" fmla="val 105906"/>
              <a:gd name="adj2" fmla="val 36768"/>
            </a:avLst>
          </a:prstGeom>
          <a:gradFill rotWithShape="1">
            <a:gsLst>
              <a:gs pos="0">
                <a:srgbClr val="FFCCCC"/>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b="1"/>
              <a:t>码</a:t>
            </a:r>
          </a:p>
        </p:txBody>
      </p:sp>
    </p:spTree>
    <p:extLst>
      <p:ext uri="{BB962C8B-B14F-4D97-AF65-F5344CB8AC3E}">
        <p14:creationId xmlns:p14="http://schemas.microsoft.com/office/powerpoint/2010/main" val="98344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2" presetClass="entr" presetSubtype="8"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0-#ppt_w/2"/>
                                          </p:val>
                                        </p:tav>
                                        <p:tav tm="100000">
                                          <p:val>
                                            <p:strVal val="#ppt_x"/>
                                          </p:val>
                                        </p:tav>
                                      </p:tavLst>
                                    </p:anim>
                                    <p:anim calcmode="lin" valueType="num">
                                      <p:cBhvr additive="base">
                                        <p:cTn id="16" dur="500" fill="hold"/>
                                        <p:tgtEl>
                                          <p:spTgt spid="5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dissolve">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dissolve">
                                      <p:cBhvr>
                                        <p:cTn id="28" dur="5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par>
                                <p:cTn id="34" presetID="2" presetClass="entr" presetSubtype="8"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500" fill="hold"/>
                                        <p:tgtEl>
                                          <p:spTgt spid="68"/>
                                        </p:tgtEl>
                                        <p:attrNameLst>
                                          <p:attrName>ppt_x</p:attrName>
                                        </p:attrNameLst>
                                      </p:cBhvr>
                                      <p:tavLst>
                                        <p:tav tm="0">
                                          <p:val>
                                            <p:strVal val="0-#ppt_w/2"/>
                                          </p:val>
                                        </p:tav>
                                        <p:tav tm="100000">
                                          <p:val>
                                            <p:strVal val="#ppt_x"/>
                                          </p:val>
                                        </p:tav>
                                      </p:tavLst>
                                    </p:anim>
                                    <p:anim calcmode="lin" valueType="num">
                                      <p:cBhvr additive="base">
                                        <p:cTn id="37"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par>
                                <p:cTn id="43" presetID="2" presetClass="entr" presetSubtype="4" fill="hold" nodeType="with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additive="base">
                                        <p:cTn id="45" dur="500" fill="hold"/>
                                        <p:tgtEl>
                                          <p:spTgt spid="66"/>
                                        </p:tgtEl>
                                        <p:attrNameLst>
                                          <p:attrName>ppt_x</p:attrName>
                                        </p:attrNameLst>
                                      </p:cBhvr>
                                      <p:tavLst>
                                        <p:tav tm="0">
                                          <p:val>
                                            <p:strVal val="#ppt_x"/>
                                          </p:val>
                                        </p:tav>
                                        <p:tav tm="100000">
                                          <p:val>
                                            <p:strVal val="#ppt_x"/>
                                          </p:val>
                                        </p:tav>
                                      </p:tavLst>
                                    </p:anim>
                                    <p:anim calcmode="lin" valueType="num">
                                      <p:cBhvr additive="base">
                                        <p:cTn id="46" dur="500" fill="hold"/>
                                        <p:tgtEl>
                                          <p:spTgt spid="66"/>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9" presetClass="entr" presetSubtype="0"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dissolve">
                                      <p:cBhvr>
                                        <p:cTn id="5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autoUpdateAnimBg="0"/>
      <p:bldP spid="65" grpId="0" animBg="1" autoUpdateAnimBg="0"/>
      <p:bldP spid="67" grpId="0" animBg="1"/>
      <p:bldP spid="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关系模型</a:t>
            </a:r>
          </a:p>
        </p:txBody>
      </p:sp>
      <p:sp>
        <p:nvSpPr>
          <p:cNvPr id="3" name="内容占位符 2"/>
          <p:cNvSpPr>
            <a:spLocks noGrp="1"/>
          </p:cNvSpPr>
          <p:nvPr>
            <p:ph idx="1"/>
          </p:nvPr>
        </p:nvSpPr>
        <p:spPr/>
        <p:txBody>
          <a:bodyPr/>
          <a:lstStyle/>
          <a:p>
            <a:r>
              <a:rPr lang="zh-CN" altLang="en-US" dirty="0"/>
              <a:t>码</a:t>
            </a:r>
            <a:endParaRPr lang="en-US" altLang="zh-CN" dirty="0"/>
          </a:p>
          <a:p>
            <a:pPr lvl="1"/>
            <a:r>
              <a:rPr lang="zh-CN" altLang="en-US" sz="2000" dirty="0"/>
              <a:t>主键（</a:t>
            </a:r>
            <a:r>
              <a:rPr lang="en-US" altLang="zh-CN" sz="2000" dirty="0"/>
              <a:t>Primary Key</a:t>
            </a:r>
            <a:r>
              <a:rPr lang="zh-CN" altLang="en-US" sz="2000" dirty="0"/>
              <a:t>，</a:t>
            </a:r>
            <a:r>
              <a:rPr lang="en-US" altLang="zh-CN" sz="2000" dirty="0"/>
              <a:t>PK</a:t>
            </a:r>
            <a:r>
              <a:rPr lang="zh-CN" altLang="en-US" sz="2000" dirty="0"/>
              <a:t>）</a:t>
            </a:r>
            <a:endParaRPr lang="en-US" altLang="zh-CN" sz="2000" dirty="0"/>
          </a:p>
          <a:p>
            <a:pPr lvl="2"/>
            <a:r>
              <a:rPr lang="zh-CN" altLang="en-US" sz="1600" dirty="0"/>
              <a:t>用来区别一张关系表内的不同元组</a:t>
            </a:r>
            <a:endParaRPr lang="en-US" altLang="zh-CN" sz="1600" dirty="0"/>
          </a:p>
          <a:p>
            <a:pPr lvl="1"/>
            <a:r>
              <a:rPr lang="zh-CN" altLang="en-US" sz="2000" dirty="0"/>
              <a:t>外键（</a:t>
            </a:r>
            <a:r>
              <a:rPr lang="en-US" altLang="zh-CN" sz="2000" dirty="0"/>
              <a:t>Foreign Key</a:t>
            </a:r>
            <a:r>
              <a:rPr lang="zh-CN" altLang="en-US" sz="2000" dirty="0"/>
              <a:t>，</a:t>
            </a:r>
            <a:r>
              <a:rPr lang="en-US" altLang="zh-CN" sz="2000" dirty="0"/>
              <a:t>FK</a:t>
            </a:r>
            <a:r>
              <a:rPr lang="zh-CN" altLang="en-US" sz="2000" dirty="0"/>
              <a:t>）</a:t>
            </a:r>
            <a:endParaRPr lang="en-US" altLang="zh-CN" sz="2000" dirty="0"/>
          </a:p>
          <a:p>
            <a:pPr lvl="2"/>
            <a:r>
              <a:rPr lang="zh-CN" altLang="en-US" sz="1600" dirty="0"/>
              <a:t>用于与另一张表的关联，是能确定另一张表记录的字段，用于保持数据的一致性</a:t>
            </a:r>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11</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dirty="0">
                <a:solidFill>
                  <a:srgbClr val="000000"/>
                </a:solidFill>
              </a:rPr>
              <a:t>大数据分析基础 </a:t>
            </a:r>
            <a:r>
              <a:rPr lang="en-US" altLang="zh-CN" dirty="0">
                <a:solidFill>
                  <a:srgbClr val="000000"/>
                </a:solidFill>
              </a:rPr>
              <a:t>(By Dr. Fang)</a:t>
            </a: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3924576053"/>
              </p:ext>
            </p:extLst>
          </p:nvPr>
        </p:nvGraphicFramePr>
        <p:xfrm>
          <a:off x="2209800" y="3633520"/>
          <a:ext cx="7460299" cy="1847978"/>
        </p:xfrm>
        <a:graphic>
          <a:graphicData uri="http://schemas.openxmlformats.org/drawingml/2006/table">
            <a:tbl>
              <a:tblPr firstRow="1">
                <a:tableStyleId>{00A15C55-8517-42AA-B614-E9B94910E393}</a:tableStyleId>
              </a:tblPr>
              <a:tblGrid>
                <a:gridCol w="1122276">
                  <a:extLst>
                    <a:ext uri="{9D8B030D-6E8A-4147-A177-3AD203B41FA5}">
                      <a16:colId xmlns:a16="http://schemas.microsoft.com/office/drawing/2014/main" val="1835248493"/>
                    </a:ext>
                  </a:extLst>
                </a:gridCol>
                <a:gridCol w="3228109">
                  <a:extLst>
                    <a:ext uri="{9D8B030D-6E8A-4147-A177-3AD203B41FA5}">
                      <a16:colId xmlns:a16="http://schemas.microsoft.com/office/drawing/2014/main" val="2693630128"/>
                    </a:ext>
                  </a:extLst>
                </a:gridCol>
                <a:gridCol w="3109914">
                  <a:extLst>
                    <a:ext uri="{9D8B030D-6E8A-4147-A177-3AD203B41FA5}">
                      <a16:colId xmlns:a16="http://schemas.microsoft.com/office/drawing/2014/main" val="2435737446"/>
                    </a:ext>
                  </a:extLst>
                </a:gridCol>
              </a:tblGrid>
              <a:tr h="0">
                <a:tc>
                  <a:txBody>
                    <a:bodyPr/>
                    <a:lstStyle/>
                    <a:p>
                      <a:pPr>
                        <a:lnSpc>
                          <a:spcPct val="150000"/>
                        </a:lnSpc>
                        <a:spcAft>
                          <a:spcPts val="0"/>
                        </a:spcAft>
                      </a:pPr>
                      <a:endParaRPr lang="zh-CN" altLang="en-US" sz="1800" dirty="0">
                        <a:solidFill>
                          <a:schemeClr val="tx1"/>
                        </a:solidFill>
                        <a:effectLst/>
                        <a:latin typeface="+mn-ea"/>
                        <a:ea typeface="+mn-ea"/>
                      </a:endParaRPr>
                    </a:p>
                  </a:txBody>
                  <a:tcPr marL="68580" marR="68580" marT="0" marB="0"/>
                </a:tc>
                <a:tc>
                  <a:txBody>
                    <a:bodyPr/>
                    <a:lstStyle/>
                    <a:p>
                      <a:pPr>
                        <a:lnSpc>
                          <a:spcPct val="150000"/>
                        </a:lnSpc>
                        <a:spcAft>
                          <a:spcPts val="0"/>
                        </a:spcAft>
                      </a:pPr>
                      <a:r>
                        <a:rPr lang="zh-CN" altLang="en-US" sz="1800" dirty="0">
                          <a:effectLst/>
                        </a:rPr>
                        <a:t>主键</a:t>
                      </a:r>
                      <a:endParaRPr lang="zh-CN" altLang="en-US" sz="1800" dirty="0">
                        <a:solidFill>
                          <a:schemeClr val="tx1"/>
                        </a:solidFill>
                        <a:effectLst/>
                        <a:latin typeface="+mn-ea"/>
                        <a:ea typeface="+mn-ea"/>
                      </a:endParaRPr>
                    </a:p>
                  </a:txBody>
                  <a:tcPr marL="68580" marR="68580" marT="0" marB="0"/>
                </a:tc>
                <a:tc>
                  <a:txBody>
                    <a:bodyPr/>
                    <a:lstStyle/>
                    <a:p>
                      <a:pPr>
                        <a:lnSpc>
                          <a:spcPct val="150000"/>
                        </a:lnSpc>
                        <a:spcAft>
                          <a:spcPts val="0"/>
                        </a:spcAft>
                      </a:pPr>
                      <a:r>
                        <a:rPr lang="zh-CN" altLang="en-US" sz="1800" dirty="0">
                          <a:effectLst/>
                        </a:rPr>
                        <a:t>外键</a:t>
                      </a:r>
                      <a:endParaRPr lang="zh-CN" altLang="en-US" sz="1800" dirty="0">
                        <a:solidFill>
                          <a:schemeClr val="tx1"/>
                        </a:solidFill>
                        <a:effectLst/>
                        <a:latin typeface="+mn-ea"/>
                        <a:ea typeface="+mn-ea"/>
                      </a:endParaRPr>
                    </a:p>
                  </a:txBody>
                  <a:tcPr marL="68580" marR="68580" marT="0" marB="0"/>
                </a:tc>
                <a:extLst>
                  <a:ext uri="{0D108BD9-81ED-4DB2-BD59-A6C34878D82A}">
                    <a16:rowId xmlns:a16="http://schemas.microsoft.com/office/drawing/2014/main" val="3554780143"/>
                  </a:ext>
                </a:extLst>
              </a:tr>
              <a:tr h="0">
                <a:tc>
                  <a:txBody>
                    <a:bodyPr/>
                    <a:lstStyle/>
                    <a:p>
                      <a:pPr>
                        <a:lnSpc>
                          <a:spcPct val="150000"/>
                        </a:lnSpc>
                        <a:spcAft>
                          <a:spcPts val="0"/>
                        </a:spcAft>
                      </a:pPr>
                      <a:r>
                        <a:rPr lang="zh-CN" altLang="en-US" sz="1800" dirty="0">
                          <a:effectLst/>
                        </a:rPr>
                        <a:t>定义：</a:t>
                      </a:r>
                      <a:endParaRPr lang="zh-CN" altLang="en-US" sz="1800" dirty="0">
                        <a:solidFill>
                          <a:schemeClr val="tx1"/>
                        </a:solidFill>
                        <a:effectLst/>
                        <a:latin typeface="+mn-ea"/>
                        <a:ea typeface="+mn-ea"/>
                      </a:endParaRPr>
                    </a:p>
                  </a:txBody>
                  <a:tcPr marL="68580" marR="68580" marT="0" marB="0"/>
                </a:tc>
                <a:tc>
                  <a:txBody>
                    <a:bodyPr/>
                    <a:lstStyle/>
                    <a:p>
                      <a:pPr>
                        <a:lnSpc>
                          <a:spcPct val="150000"/>
                        </a:lnSpc>
                        <a:spcAft>
                          <a:spcPts val="0"/>
                        </a:spcAft>
                      </a:pPr>
                      <a:r>
                        <a:rPr lang="zh-CN" altLang="en-US" sz="1800" dirty="0">
                          <a:effectLst/>
                        </a:rPr>
                        <a:t>唯一标识一条记录，不能有重复的，不允许为空</a:t>
                      </a:r>
                      <a:endParaRPr lang="zh-CN" altLang="en-US" sz="1800" dirty="0">
                        <a:solidFill>
                          <a:schemeClr val="tx1"/>
                        </a:solidFill>
                        <a:effectLst/>
                        <a:latin typeface="+mn-ea"/>
                        <a:ea typeface="+mn-ea"/>
                      </a:endParaRPr>
                    </a:p>
                  </a:txBody>
                  <a:tcPr marL="68580" marR="68580" marT="0" marB="0"/>
                </a:tc>
                <a:tc>
                  <a:txBody>
                    <a:bodyPr/>
                    <a:lstStyle/>
                    <a:p>
                      <a:pPr>
                        <a:lnSpc>
                          <a:spcPct val="150000"/>
                        </a:lnSpc>
                        <a:spcAft>
                          <a:spcPts val="0"/>
                        </a:spcAft>
                      </a:pPr>
                      <a:r>
                        <a:rPr lang="zh-CN" altLang="en-US" sz="1800" dirty="0">
                          <a:effectLst/>
                        </a:rPr>
                        <a:t>表的外键是另一表的主键</a:t>
                      </a:r>
                      <a:r>
                        <a:rPr lang="en-US" altLang="zh-CN" sz="1800" dirty="0">
                          <a:effectLst/>
                        </a:rPr>
                        <a:t>, </a:t>
                      </a:r>
                      <a:r>
                        <a:rPr lang="zh-CN" altLang="en-US" sz="1800" dirty="0">
                          <a:effectLst/>
                        </a:rPr>
                        <a:t>外键可以有重复的</a:t>
                      </a:r>
                      <a:r>
                        <a:rPr lang="en-US" altLang="zh-CN" sz="1800" dirty="0">
                          <a:effectLst/>
                        </a:rPr>
                        <a:t>, </a:t>
                      </a:r>
                      <a:r>
                        <a:rPr lang="zh-CN" altLang="en-US" sz="1800" dirty="0">
                          <a:effectLst/>
                        </a:rPr>
                        <a:t>可以是空值</a:t>
                      </a:r>
                      <a:endParaRPr lang="zh-CN" altLang="en-US" sz="1800" dirty="0">
                        <a:solidFill>
                          <a:schemeClr val="tx1"/>
                        </a:solidFill>
                        <a:effectLst/>
                        <a:latin typeface="+mn-ea"/>
                        <a:ea typeface="+mn-ea"/>
                      </a:endParaRPr>
                    </a:p>
                  </a:txBody>
                  <a:tcPr marL="68580" marR="68580" marT="0" marB="0"/>
                </a:tc>
                <a:extLst>
                  <a:ext uri="{0D108BD9-81ED-4DB2-BD59-A6C34878D82A}">
                    <a16:rowId xmlns:a16="http://schemas.microsoft.com/office/drawing/2014/main" val="2503535844"/>
                  </a:ext>
                </a:extLst>
              </a:tr>
              <a:tr h="0">
                <a:tc>
                  <a:txBody>
                    <a:bodyPr/>
                    <a:lstStyle/>
                    <a:p>
                      <a:pPr>
                        <a:lnSpc>
                          <a:spcPct val="150000"/>
                        </a:lnSpc>
                        <a:spcAft>
                          <a:spcPts val="0"/>
                        </a:spcAft>
                      </a:pPr>
                      <a:r>
                        <a:rPr lang="zh-CN" altLang="en-US" sz="1800">
                          <a:effectLst/>
                        </a:rPr>
                        <a:t>作用：</a:t>
                      </a:r>
                      <a:endParaRPr lang="zh-CN" altLang="en-US" sz="1800">
                        <a:solidFill>
                          <a:schemeClr val="tx1"/>
                        </a:solidFill>
                        <a:effectLst/>
                        <a:latin typeface="+mn-ea"/>
                        <a:ea typeface="+mn-ea"/>
                      </a:endParaRPr>
                    </a:p>
                  </a:txBody>
                  <a:tcPr marL="68580" marR="68580" marT="0" marB="0"/>
                </a:tc>
                <a:tc>
                  <a:txBody>
                    <a:bodyPr/>
                    <a:lstStyle/>
                    <a:p>
                      <a:pPr>
                        <a:lnSpc>
                          <a:spcPct val="150000"/>
                        </a:lnSpc>
                        <a:spcAft>
                          <a:spcPts val="0"/>
                        </a:spcAft>
                      </a:pPr>
                      <a:r>
                        <a:rPr lang="zh-CN" altLang="en-US" sz="1800">
                          <a:effectLst/>
                        </a:rPr>
                        <a:t>用来保证数据完整性</a:t>
                      </a:r>
                      <a:endParaRPr lang="zh-CN" altLang="en-US" sz="1800">
                        <a:solidFill>
                          <a:schemeClr val="tx1"/>
                        </a:solidFill>
                        <a:effectLst/>
                        <a:latin typeface="+mn-ea"/>
                        <a:ea typeface="+mn-ea"/>
                      </a:endParaRPr>
                    </a:p>
                  </a:txBody>
                  <a:tcPr marL="68580" marR="68580" marT="0" marB="0"/>
                </a:tc>
                <a:tc>
                  <a:txBody>
                    <a:bodyPr/>
                    <a:lstStyle/>
                    <a:p>
                      <a:pPr>
                        <a:lnSpc>
                          <a:spcPct val="150000"/>
                        </a:lnSpc>
                        <a:spcAft>
                          <a:spcPts val="0"/>
                        </a:spcAft>
                      </a:pPr>
                      <a:r>
                        <a:rPr lang="zh-CN" altLang="en-US" sz="1800" dirty="0">
                          <a:effectLst/>
                        </a:rPr>
                        <a:t>用来和其他表建立联系用的</a:t>
                      </a:r>
                      <a:endParaRPr lang="zh-CN" altLang="en-US" sz="1800" dirty="0">
                        <a:solidFill>
                          <a:schemeClr val="tx1"/>
                        </a:solidFill>
                        <a:effectLst/>
                        <a:latin typeface="+mn-ea"/>
                        <a:ea typeface="+mn-ea"/>
                      </a:endParaRPr>
                    </a:p>
                  </a:txBody>
                  <a:tcPr marL="68580" marR="68580" marT="0" marB="0"/>
                </a:tc>
                <a:extLst>
                  <a:ext uri="{0D108BD9-81ED-4DB2-BD59-A6C34878D82A}">
                    <a16:rowId xmlns:a16="http://schemas.microsoft.com/office/drawing/2014/main" val="1658822404"/>
                  </a:ext>
                </a:extLst>
              </a:tr>
              <a:tr h="0">
                <a:tc>
                  <a:txBody>
                    <a:bodyPr/>
                    <a:lstStyle/>
                    <a:p>
                      <a:pPr>
                        <a:lnSpc>
                          <a:spcPct val="150000"/>
                        </a:lnSpc>
                        <a:spcAft>
                          <a:spcPts val="0"/>
                        </a:spcAft>
                      </a:pPr>
                      <a:r>
                        <a:rPr lang="zh-CN" altLang="en-US" sz="1800">
                          <a:effectLst/>
                        </a:rPr>
                        <a:t>个数：</a:t>
                      </a:r>
                      <a:endParaRPr lang="zh-CN" altLang="en-US" sz="1800">
                        <a:solidFill>
                          <a:schemeClr val="tx1"/>
                        </a:solidFill>
                        <a:effectLst/>
                        <a:latin typeface="+mn-ea"/>
                        <a:ea typeface="+mn-ea"/>
                      </a:endParaRPr>
                    </a:p>
                  </a:txBody>
                  <a:tcPr marL="68580" marR="68580" marT="0" marB="0"/>
                </a:tc>
                <a:tc>
                  <a:txBody>
                    <a:bodyPr/>
                    <a:lstStyle/>
                    <a:p>
                      <a:pPr>
                        <a:lnSpc>
                          <a:spcPct val="150000"/>
                        </a:lnSpc>
                        <a:spcAft>
                          <a:spcPts val="0"/>
                        </a:spcAft>
                      </a:pPr>
                      <a:r>
                        <a:rPr lang="zh-CN" altLang="en-US" sz="1800">
                          <a:effectLst/>
                        </a:rPr>
                        <a:t>主键只能有一个</a:t>
                      </a:r>
                      <a:endParaRPr lang="zh-CN" altLang="en-US" sz="1800">
                        <a:solidFill>
                          <a:schemeClr val="tx1"/>
                        </a:solidFill>
                        <a:effectLst/>
                        <a:latin typeface="+mn-ea"/>
                        <a:ea typeface="+mn-ea"/>
                      </a:endParaRPr>
                    </a:p>
                  </a:txBody>
                  <a:tcPr marL="68580" marR="68580" marT="0" marB="0"/>
                </a:tc>
                <a:tc>
                  <a:txBody>
                    <a:bodyPr/>
                    <a:lstStyle/>
                    <a:p>
                      <a:pPr>
                        <a:lnSpc>
                          <a:spcPct val="150000"/>
                        </a:lnSpc>
                        <a:spcAft>
                          <a:spcPts val="0"/>
                        </a:spcAft>
                      </a:pPr>
                      <a:r>
                        <a:rPr lang="zh-CN" altLang="en-US" sz="1800" dirty="0">
                          <a:effectLst/>
                        </a:rPr>
                        <a:t>一个表可以有多个外键</a:t>
                      </a:r>
                      <a:endParaRPr lang="zh-CN" altLang="en-US" sz="1800" dirty="0">
                        <a:solidFill>
                          <a:schemeClr val="tx1"/>
                        </a:solidFill>
                        <a:effectLst/>
                        <a:latin typeface="+mn-ea"/>
                        <a:ea typeface="+mn-ea"/>
                      </a:endParaRPr>
                    </a:p>
                  </a:txBody>
                  <a:tcPr marL="68580" marR="68580" marT="0" marB="0"/>
                </a:tc>
                <a:extLst>
                  <a:ext uri="{0D108BD9-81ED-4DB2-BD59-A6C34878D82A}">
                    <a16:rowId xmlns:a16="http://schemas.microsoft.com/office/drawing/2014/main" val="424747086"/>
                  </a:ext>
                </a:extLst>
              </a:tr>
            </a:tbl>
          </a:graphicData>
        </a:graphic>
      </p:graphicFrame>
    </p:spTree>
    <p:extLst>
      <p:ext uri="{BB962C8B-B14F-4D97-AF65-F5344CB8AC3E}">
        <p14:creationId xmlns:p14="http://schemas.microsoft.com/office/powerpoint/2010/main" val="4063773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关系模型</a:t>
            </a:r>
          </a:p>
        </p:txBody>
      </p:sp>
      <p:sp>
        <p:nvSpPr>
          <p:cNvPr id="3" name="内容占位符 2"/>
          <p:cNvSpPr>
            <a:spLocks noGrp="1"/>
          </p:cNvSpPr>
          <p:nvPr>
            <p:ph idx="1"/>
          </p:nvPr>
        </p:nvSpPr>
        <p:spPr/>
        <p:txBody>
          <a:bodyPr/>
          <a:lstStyle/>
          <a:p>
            <a:r>
              <a:rPr lang="zh-CN" altLang="en-US" dirty="0"/>
              <a:t>对关系的描述称为</a:t>
            </a:r>
            <a:r>
              <a:rPr lang="zh-CN" altLang="en-US" b="1" dirty="0"/>
              <a:t>关系模式</a:t>
            </a:r>
            <a:r>
              <a:rPr lang="zh-CN" altLang="en-US" dirty="0"/>
              <a:t>，一般表示为：</a:t>
            </a:r>
          </a:p>
          <a:p>
            <a:pPr lvl="1"/>
            <a:r>
              <a:rPr lang="zh-CN" altLang="en-US" dirty="0"/>
              <a:t>关系名（属性</a:t>
            </a:r>
            <a:r>
              <a:rPr lang="en-US" altLang="zh-CN" dirty="0"/>
              <a:t>1</a:t>
            </a:r>
            <a:r>
              <a:rPr lang="zh-CN" altLang="en-US" dirty="0"/>
              <a:t>，属性</a:t>
            </a:r>
            <a:r>
              <a:rPr lang="en-US" altLang="zh-CN" dirty="0"/>
              <a:t>2</a:t>
            </a:r>
            <a:r>
              <a:rPr lang="zh-CN" altLang="en-US" dirty="0"/>
              <a:t>，</a:t>
            </a:r>
            <a:r>
              <a:rPr lang="en-US" altLang="zh-CN" dirty="0"/>
              <a:t>…</a:t>
            </a:r>
            <a:r>
              <a:rPr lang="zh-CN" altLang="en-US" dirty="0"/>
              <a:t>，属性</a:t>
            </a:r>
            <a:r>
              <a:rPr lang="en-US" altLang="zh-CN" dirty="0"/>
              <a:t>n</a:t>
            </a:r>
            <a:r>
              <a:rPr lang="zh-CN" altLang="en-US" dirty="0"/>
              <a:t>）</a:t>
            </a:r>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12</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grpSp>
        <p:nvGrpSpPr>
          <p:cNvPr id="7" name="Group 9"/>
          <p:cNvGrpSpPr>
            <a:grpSpLocks/>
          </p:cNvGrpSpPr>
          <p:nvPr/>
        </p:nvGrpSpPr>
        <p:grpSpPr bwMode="auto">
          <a:xfrm>
            <a:off x="2209800" y="2440781"/>
            <a:ext cx="7543800" cy="2624138"/>
            <a:chOff x="432" y="903"/>
            <a:chExt cx="4752" cy="1413"/>
          </a:xfrm>
        </p:grpSpPr>
        <p:sp>
          <p:nvSpPr>
            <p:cNvPr id="8" name="Rectangle 10"/>
            <p:cNvSpPr>
              <a:spLocks noChangeArrowheads="1"/>
            </p:cNvSpPr>
            <p:nvPr/>
          </p:nvSpPr>
          <p:spPr bwMode="auto">
            <a:xfrm>
              <a:off x="4464" y="2085"/>
              <a:ext cx="720" cy="231"/>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b="0">
                  <a:solidFill>
                    <a:schemeClr val="tx1"/>
                  </a:solidFill>
                  <a:latin typeface="+mn-ea"/>
                  <a:ea typeface="+mn-ea"/>
                </a:rPr>
                <a:t>96</a:t>
              </a:r>
            </a:p>
          </p:txBody>
        </p:sp>
        <p:sp>
          <p:nvSpPr>
            <p:cNvPr id="9" name="Rectangle 11"/>
            <p:cNvSpPr>
              <a:spLocks noChangeArrowheads="1"/>
            </p:cNvSpPr>
            <p:nvPr/>
          </p:nvSpPr>
          <p:spPr bwMode="auto">
            <a:xfrm>
              <a:off x="3696" y="2085"/>
              <a:ext cx="768" cy="231"/>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a:solidFill>
                    <a:schemeClr val="tx1"/>
                  </a:solidFill>
                  <a:latin typeface="+mn-ea"/>
                  <a:ea typeface="+mn-ea"/>
                </a:rPr>
                <a:t>英语</a:t>
              </a:r>
            </a:p>
          </p:txBody>
        </p:sp>
        <p:sp>
          <p:nvSpPr>
            <p:cNvPr id="10" name="Rectangle 12"/>
            <p:cNvSpPr>
              <a:spLocks noChangeArrowheads="1"/>
            </p:cNvSpPr>
            <p:nvPr/>
          </p:nvSpPr>
          <p:spPr bwMode="auto">
            <a:xfrm>
              <a:off x="3120" y="2085"/>
              <a:ext cx="576" cy="231"/>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b="0">
                  <a:solidFill>
                    <a:schemeClr val="tx1"/>
                  </a:solidFill>
                  <a:latin typeface="+mn-ea"/>
                  <a:ea typeface="+mn-ea"/>
                </a:rPr>
                <a:t>C0002</a:t>
              </a:r>
            </a:p>
          </p:txBody>
        </p:sp>
        <p:sp>
          <p:nvSpPr>
            <p:cNvPr id="11" name="Rectangle 13"/>
            <p:cNvSpPr>
              <a:spLocks noChangeArrowheads="1"/>
            </p:cNvSpPr>
            <p:nvPr/>
          </p:nvSpPr>
          <p:spPr bwMode="auto">
            <a:xfrm>
              <a:off x="2544" y="2085"/>
              <a:ext cx="576" cy="231"/>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a:solidFill>
                    <a:schemeClr val="tx1"/>
                  </a:solidFill>
                  <a:latin typeface="+mn-ea"/>
                  <a:ea typeface="+mn-ea"/>
                </a:rPr>
                <a:t>能</a:t>
              </a:r>
              <a:r>
                <a:rPr lang="en-US" altLang="zh-CN" sz="1400" b="0">
                  <a:solidFill>
                    <a:schemeClr val="tx1"/>
                  </a:solidFill>
                  <a:latin typeface="+mn-ea"/>
                  <a:ea typeface="+mn-ea"/>
                </a:rPr>
                <a:t>301</a:t>
              </a:r>
            </a:p>
          </p:txBody>
        </p:sp>
        <p:sp>
          <p:nvSpPr>
            <p:cNvPr id="12" name="Rectangle 14"/>
            <p:cNvSpPr>
              <a:spLocks noChangeArrowheads="1"/>
            </p:cNvSpPr>
            <p:nvPr/>
          </p:nvSpPr>
          <p:spPr bwMode="auto">
            <a:xfrm>
              <a:off x="1824" y="2085"/>
              <a:ext cx="720" cy="231"/>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dirty="0">
                  <a:solidFill>
                    <a:schemeClr val="tx1"/>
                  </a:solidFill>
                  <a:latin typeface="+mn-ea"/>
                  <a:ea typeface="+mn-ea"/>
                </a:rPr>
                <a:t>能动</a:t>
              </a:r>
            </a:p>
          </p:txBody>
        </p:sp>
        <p:sp>
          <p:nvSpPr>
            <p:cNvPr id="13" name="Rectangle 15"/>
            <p:cNvSpPr>
              <a:spLocks noChangeArrowheads="1"/>
            </p:cNvSpPr>
            <p:nvPr/>
          </p:nvSpPr>
          <p:spPr bwMode="auto">
            <a:xfrm>
              <a:off x="1152" y="2085"/>
              <a:ext cx="672" cy="231"/>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a:solidFill>
                    <a:schemeClr val="tx1"/>
                  </a:solidFill>
                  <a:latin typeface="+mn-ea"/>
                  <a:ea typeface="+mn-ea"/>
                </a:rPr>
                <a:t>李一凡</a:t>
              </a:r>
            </a:p>
          </p:txBody>
        </p:sp>
        <p:sp>
          <p:nvSpPr>
            <p:cNvPr id="14" name="Rectangle 16"/>
            <p:cNvSpPr>
              <a:spLocks noChangeArrowheads="1"/>
            </p:cNvSpPr>
            <p:nvPr/>
          </p:nvSpPr>
          <p:spPr bwMode="auto">
            <a:xfrm>
              <a:off x="432" y="2085"/>
              <a:ext cx="720" cy="231"/>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b="0">
                  <a:solidFill>
                    <a:schemeClr val="tx1"/>
                  </a:solidFill>
                  <a:latin typeface="+mn-ea"/>
                  <a:ea typeface="+mn-ea"/>
                </a:rPr>
                <a:t>00097003</a:t>
              </a:r>
            </a:p>
          </p:txBody>
        </p:sp>
        <p:sp>
          <p:nvSpPr>
            <p:cNvPr id="15" name="Rectangle 17"/>
            <p:cNvSpPr>
              <a:spLocks noChangeArrowheads="1"/>
            </p:cNvSpPr>
            <p:nvPr/>
          </p:nvSpPr>
          <p:spPr bwMode="auto">
            <a:xfrm>
              <a:off x="4464" y="1854"/>
              <a:ext cx="720" cy="231"/>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b="0">
                  <a:solidFill>
                    <a:schemeClr val="tx1"/>
                  </a:solidFill>
                  <a:latin typeface="+mn-ea"/>
                  <a:ea typeface="+mn-ea"/>
                </a:rPr>
                <a:t>95</a:t>
              </a:r>
            </a:p>
          </p:txBody>
        </p:sp>
        <p:sp>
          <p:nvSpPr>
            <p:cNvPr id="16" name="Rectangle 18"/>
            <p:cNvSpPr>
              <a:spLocks noChangeArrowheads="1"/>
            </p:cNvSpPr>
            <p:nvPr/>
          </p:nvSpPr>
          <p:spPr bwMode="auto">
            <a:xfrm>
              <a:off x="3696" y="1854"/>
              <a:ext cx="768" cy="231"/>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a:solidFill>
                    <a:schemeClr val="tx1"/>
                  </a:solidFill>
                  <a:latin typeface="+mn-ea"/>
                  <a:ea typeface="+mn-ea"/>
                </a:rPr>
                <a:t>高等数学</a:t>
              </a:r>
            </a:p>
          </p:txBody>
        </p:sp>
        <p:sp>
          <p:nvSpPr>
            <p:cNvPr id="17" name="Rectangle 19"/>
            <p:cNvSpPr>
              <a:spLocks noChangeArrowheads="1"/>
            </p:cNvSpPr>
            <p:nvPr/>
          </p:nvSpPr>
          <p:spPr bwMode="auto">
            <a:xfrm>
              <a:off x="3120" y="1854"/>
              <a:ext cx="576" cy="231"/>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b="0">
                  <a:solidFill>
                    <a:schemeClr val="tx1"/>
                  </a:solidFill>
                  <a:latin typeface="+mn-ea"/>
                  <a:ea typeface="+mn-ea"/>
                </a:rPr>
                <a:t>C0001</a:t>
              </a:r>
            </a:p>
          </p:txBody>
        </p:sp>
        <p:sp>
          <p:nvSpPr>
            <p:cNvPr id="18" name="Rectangle 20"/>
            <p:cNvSpPr>
              <a:spLocks noChangeArrowheads="1"/>
            </p:cNvSpPr>
            <p:nvPr/>
          </p:nvSpPr>
          <p:spPr bwMode="auto">
            <a:xfrm>
              <a:off x="2544" y="1854"/>
              <a:ext cx="576" cy="231"/>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a:solidFill>
                    <a:schemeClr val="tx1"/>
                  </a:solidFill>
                  <a:latin typeface="+mn-ea"/>
                  <a:ea typeface="+mn-ea"/>
                </a:rPr>
                <a:t>信</a:t>
              </a:r>
              <a:r>
                <a:rPr lang="en-US" altLang="zh-CN" sz="1400" b="0">
                  <a:solidFill>
                    <a:schemeClr val="tx1"/>
                  </a:solidFill>
                  <a:latin typeface="+mn-ea"/>
                  <a:ea typeface="+mn-ea"/>
                </a:rPr>
                <a:t>103</a:t>
              </a:r>
            </a:p>
          </p:txBody>
        </p:sp>
        <p:sp>
          <p:nvSpPr>
            <p:cNvPr id="19" name="Rectangle 21"/>
            <p:cNvSpPr>
              <a:spLocks noChangeArrowheads="1"/>
            </p:cNvSpPr>
            <p:nvPr/>
          </p:nvSpPr>
          <p:spPr bwMode="auto">
            <a:xfrm>
              <a:off x="1824" y="1854"/>
              <a:ext cx="720" cy="231"/>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dirty="0">
                  <a:solidFill>
                    <a:schemeClr val="tx1"/>
                  </a:solidFill>
                  <a:latin typeface="+mn-ea"/>
                  <a:ea typeface="+mn-ea"/>
                </a:rPr>
                <a:t>电信</a:t>
              </a:r>
            </a:p>
          </p:txBody>
        </p:sp>
        <p:sp>
          <p:nvSpPr>
            <p:cNvPr id="20" name="Rectangle 22"/>
            <p:cNvSpPr>
              <a:spLocks noChangeArrowheads="1"/>
            </p:cNvSpPr>
            <p:nvPr/>
          </p:nvSpPr>
          <p:spPr bwMode="auto">
            <a:xfrm>
              <a:off x="1152" y="1854"/>
              <a:ext cx="672" cy="231"/>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a:solidFill>
                    <a:schemeClr val="tx1"/>
                  </a:solidFill>
                  <a:latin typeface="+mn-ea"/>
                  <a:ea typeface="+mn-ea"/>
                </a:rPr>
                <a:t>王峰涛</a:t>
              </a:r>
            </a:p>
          </p:txBody>
        </p:sp>
        <p:sp>
          <p:nvSpPr>
            <p:cNvPr id="21" name="Rectangle 23"/>
            <p:cNvSpPr>
              <a:spLocks noChangeArrowheads="1"/>
            </p:cNvSpPr>
            <p:nvPr/>
          </p:nvSpPr>
          <p:spPr bwMode="auto">
            <a:xfrm>
              <a:off x="432" y="1854"/>
              <a:ext cx="720" cy="231"/>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b="0">
                  <a:solidFill>
                    <a:schemeClr val="tx1"/>
                  </a:solidFill>
                  <a:latin typeface="+mn-ea"/>
                  <a:ea typeface="+mn-ea"/>
                </a:rPr>
                <a:t>00097002</a:t>
              </a:r>
            </a:p>
          </p:txBody>
        </p:sp>
        <p:sp>
          <p:nvSpPr>
            <p:cNvPr id="22" name="Rectangle 24"/>
            <p:cNvSpPr>
              <a:spLocks noChangeArrowheads="1"/>
            </p:cNvSpPr>
            <p:nvPr/>
          </p:nvSpPr>
          <p:spPr bwMode="auto">
            <a:xfrm>
              <a:off x="4464" y="1623"/>
              <a:ext cx="720" cy="231"/>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b="0">
                  <a:solidFill>
                    <a:schemeClr val="tx1"/>
                  </a:solidFill>
                  <a:latin typeface="+mn-ea"/>
                  <a:ea typeface="+mn-ea"/>
                </a:rPr>
                <a:t>87</a:t>
              </a:r>
            </a:p>
          </p:txBody>
        </p:sp>
        <p:sp>
          <p:nvSpPr>
            <p:cNvPr id="23" name="Rectangle 25"/>
            <p:cNvSpPr>
              <a:spLocks noChangeArrowheads="1"/>
            </p:cNvSpPr>
            <p:nvPr/>
          </p:nvSpPr>
          <p:spPr bwMode="auto">
            <a:xfrm>
              <a:off x="3696" y="1623"/>
              <a:ext cx="768" cy="231"/>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a:solidFill>
                    <a:schemeClr val="tx1"/>
                  </a:solidFill>
                  <a:latin typeface="+mn-ea"/>
                  <a:ea typeface="+mn-ea"/>
                </a:rPr>
                <a:t>英语</a:t>
              </a:r>
            </a:p>
          </p:txBody>
        </p:sp>
        <p:sp>
          <p:nvSpPr>
            <p:cNvPr id="24" name="Rectangle 26"/>
            <p:cNvSpPr>
              <a:spLocks noChangeArrowheads="1"/>
            </p:cNvSpPr>
            <p:nvPr/>
          </p:nvSpPr>
          <p:spPr bwMode="auto">
            <a:xfrm>
              <a:off x="3120" y="1623"/>
              <a:ext cx="576" cy="231"/>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b="0">
                  <a:solidFill>
                    <a:schemeClr val="tx1"/>
                  </a:solidFill>
                  <a:latin typeface="+mn-ea"/>
                  <a:ea typeface="+mn-ea"/>
                </a:rPr>
                <a:t>C0002</a:t>
              </a:r>
            </a:p>
          </p:txBody>
        </p:sp>
        <p:sp>
          <p:nvSpPr>
            <p:cNvPr id="25" name="Rectangle 27"/>
            <p:cNvSpPr>
              <a:spLocks noChangeArrowheads="1"/>
            </p:cNvSpPr>
            <p:nvPr/>
          </p:nvSpPr>
          <p:spPr bwMode="auto">
            <a:xfrm>
              <a:off x="2544" y="1623"/>
              <a:ext cx="576" cy="231"/>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a:solidFill>
                    <a:schemeClr val="tx1"/>
                  </a:solidFill>
                  <a:latin typeface="+mn-ea"/>
                  <a:ea typeface="+mn-ea"/>
                </a:rPr>
                <a:t>管</a:t>
              </a:r>
              <a:r>
                <a:rPr lang="en-US" altLang="zh-CN" sz="1400" b="0">
                  <a:solidFill>
                    <a:schemeClr val="tx1"/>
                  </a:solidFill>
                  <a:latin typeface="+mn-ea"/>
                  <a:ea typeface="+mn-ea"/>
                </a:rPr>
                <a:t>201</a:t>
              </a:r>
            </a:p>
          </p:txBody>
        </p:sp>
        <p:sp>
          <p:nvSpPr>
            <p:cNvPr id="26" name="Rectangle 28"/>
            <p:cNvSpPr>
              <a:spLocks noChangeArrowheads="1"/>
            </p:cNvSpPr>
            <p:nvPr/>
          </p:nvSpPr>
          <p:spPr bwMode="auto">
            <a:xfrm>
              <a:off x="1824" y="1623"/>
              <a:ext cx="720" cy="231"/>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a:solidFill>
                    <a:schemeClr val="tx1"/>
                  </a:solidFill>
                  <a:latin typeface="+mn-ea"/>
                  <a:ea typeface="+mn-ea"/>
                </a:rPr>
                <a:t>管理</a:t>
              </a:r>
            </a:p>
          </p:txBody>
        </p:sp>
        <p:sp>
          <p:nvSpPr>
            <p:cNvPr id="27" name="Rectangle 29"/>
            <p:cNvSpPr>
              <a:spLocks noChangeArrowheads="1"/>
            </p:cNvSpPr>
            <p:nvPr/>
          </p:nvSpPr>
          <p:spPr bwMode="auto">
            <a:xfrm>
              <a:off x="1152" y="1623"/>
              <a:ext cx="672" cy="231"/>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a:solidFill>
                    <a:schemeClr val="tx1"/>
                  </a:solidFill>
                  <a:latin typeface="+mn-ea"/>
                  <a:ea typeface="+mn-ea"/>
                </a:rPr>
                <a:t>张丽</a:t>
              </a:r>
            </a:p>
          </p:txBody>
        </p:sp>
        <p:sp>
          <p:nvSpPr>
            <p:cNvPr id="28" name="Rectangle 30"/>
            <p:cNvSpPr>
              <a:spLocks noChangeArrowheads="1"/>
            </p:cNvSpPr>
            <p:nvPr/>
          </p:nvSpPr>
          <p:spPr bwMode="auto">
            <a:xfrm>
              <a:off x="432" y="1623"/>
              <a:ext cx="720" cy="231"/>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b="0">
                  <a:solidFill>
                    <a:schemeClr val="tx1"/>
                  </a:solidFill>
                  <a:latin typeface="+mn-ea"/>
                  <a:ea typeface="+mn-ea"/>
                </a:rPr>
                <a:t>00097001</a:t>
              </a:r>
            </a:p>
          </p:txBody>
        </p:sp>
        <p:sp>
          <p:nvSpPr>
            <p:cNvPr id="29" name="Rectangle 31"/>
            <p:cNvSpPr>
              <a:spLocks noChangeArrowheads="1"/>
            </p:cNvSpPr>
            <p:nvPr/>
          </p:nvSpPr>
          <p:spPr bwMode="auto">
            <a:xfrm>
              <a:off x="4464" y="1383"/>
              <a:ext cx="720" cy="240"/>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b="0">
                  <a:solidFill>
                    <a:schemeClr val="tx1"/>
                  </a:solidFill>
                  <a:latin typeface="+mn-ea"/>
                  <a:ea typeface="+mn-ea"/>
                </a:rPr>
                <a:t>90</a:t>
              </a:r>
            </a:p>
          </p:txBody>
        </p:sp>
        <p:sp>
          <p:nvSpPr>
            <p:cNvPr id="30" name="Rectangle 32"/>
            <p:cNvSpPr>
              <a:spLocks noChangeArrowheads="1"/>
            </p:cNvSpPr>
            <p:nvPr/>
          </p:nvSpPr>
          <p:spPr bwMode="auto">
            <a:xfrm>
              <a:off x="3696" y="1383"/>
              <a:ext cx="768" cy="240"/>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a:solidFill>
                    <a:schemeClr val="tx1"/>
                  </a:solidFill>
                  <a:latin typeface="+mn-ea"/>
                  <a:ea typeface="+mn-ea"/>
                </a:rPr>
                <a:t>高等数学</a:t>
              </a:r>
            </a:p>
          </p:txBody>
        </p:sp>
        <p:sp>
          <p:nvSpPr>
            <p:cNvPr id="31" name="Rectangle 33"/>
            <p:cNvSpPr>
              <a:spLocks noChangeArrowheads="1"/>
            </p:cNvSpPr>
            <p:nvPr/>
          </p:nvSpPr>
          <p:spPr bwMode="auto">
            <a:xfrm>
              <a:off x="3120" y="1383"/>
              <a:ext cx="576" cy="240"/>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b="0">
                  <a:solidFill>
                    <a:schemeClr val="tx1"/>
                  </a:solidFill>
                  <a:latin typeface="+mn-ea"/>
                  <a:ea typeface="+mn-ea"/>
                </a:rPr>
                <a:t>C0001</a:t>
              </a:r>
            </a:p>
          </p:txBody>
        </p:sp>
        <p:sp>
          <p:nvSpPr>
            <p:cNvPr id="32" name="Rectangle 34"/>
            <p:cNvSpPr>
              <a:spLocks noChangeArrowheads="1"/>
            </p:cNvSpPr>
            <p:nvPr/>
          </p:nvSpPr>
          <p:spPr bwMode="auto">
            <a:xfrm>
              <a:off x="2544" y="1383"/>
              <a:ext cx="576" cy="240"/>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a:solidFill>
                    <a:schemeClr val="tx1"/>
                  </a:solidFill>
                  <a:latin typeface="+mn-ea"/>
                  <a:ea typeface="+mn-ea"/>
                </a:rPr>
                <a:t>管</a:t>
              </a:r>
              <a:r>
                <a:rPr lang="en-US" altLang="zh-CN" sz="1400" b="0">
                  <a:solidFill>
                    <a:schemeClr val="tx1"/>
                  </a:solidFill>
                  <a:latin typeface="+mn-ea"/>
                  <a:ea typeface="+mn-ea"/>
                </a:rPr>
                <a:t>201</a:t>
              </a:r>
            </a:p>
          </p:txBody>
        </p:sp>
        <p:sp>
          <p:nvSpPr>
            <p:cNvPr id="33" name="Rectangle 35"/>
            <p:cNvSpPr>
              <a:spLocks noChangeArrowheads="1"/>
            </p:cNvSpPr>
            <p:nvPr/>
          </p:nvSpPr>
          <p:spPr bwMode="auto">
            <a:xfrm>
              <a:off x="1824" y="1383"/>
              <a:ext cx="720" cy="240"/>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a:solidFill>
                    <a:schemeClr val="tx1"/>
                  </a:solidFill>
                  <a:latin typeface="+mn-ea"/>
                  <a:ea typeface="+mn-ea"/>
                </a:rPr>
                <a:t>管理</a:t>
              </a:r>
            </a:p>
          </p:txBody>
        </p:sp>
        <p:sp>
          <p:nvSpPr>
            <p:cNvPr id="34" name="Rectangle 36"/>
            <p:cNvSpPr>
              <a:spLocks noChangeArrowheads="1"/>
            </p:cNvSpPr>
            <p:nvPr/>
          </p:nvSpPr>
          <p:spPr bwMode="auto">
            <a:xfrm>
              <a:off x="1152" y="1383"/>
              <a:ext cx="672" cy="240"/>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a:solidFill>
                    <a:schemeClr val="tx1"/>
                  </a:solidFill>
                  <a:latin typeface="+mn-ea"/>
                  <a:ea typeface="+mn-ea"/>
                </a:rPr>
                <a:t>张丽</a:t>
              </a:r>
            </a:p>
          </p:txBody>
        </p:sp>
        <p:sp>
          <p:nvSpPr>
            <p:cNvPr id="35" name="Rectangle 37"/>
            <p:cNvSpPr>
              <a:spLocks noChangeArrowheads="1"/>
            </p:cNvSpPr>
            <p:nvPr/>
          </p:nvSpPr>
          <p:spPr bwMode="auto">
            <a:xfrm>
              <a:off x="432" y="1383"/>
              <a:ext cx="720" cy="240"/>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400" b="0">
                  <a:solidFill>
                    <a:schemeClr val="tx1"/>
                  </a:solidFill>
                  <a:latin typeface="+mn-ea"/>
                  <a:ea typeface="+mn-ea"/>
                </a:rPr>
                <a:t>00097001</a:t>
              </a:r>
            </a:p>
          </p:txBody>
        </p:sp>
        <p:sp>
          <p:nvSpPr>
            <p:cNvPr id="36" name="Rectangle 38"/>
            <p:cNvSpPr>
              <a:spLocks noChangeArrowheads="1"/>
            </p:cNvSpPr>
            <p:nvPr/>
          </p:nvSpPr>
          <p:spPr bwMode="auto">
            <a:xfrm>
              <a:off x="4464" y="903"/>
              <a:ext cx="720" cy="480"/>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a:solidFill>
                    <a:schemeClr val="tx1"/>
                  </a:solidFill>
                  <a:latin typeface="+mn-ea"/>
                  <a:ea typeface="+mn-ea"/>
                </a:rPr>
                <a:t>学习成绩</a:t>
              </a:r>
            </a:p>
            <a:p>
              <a:pPr algn="ctr">
                <a:buFontTx/>
                <a:buNone/>
              </a:pPr>
              <a:r>
                <a:rPr lang="en-US" altLang="zh-CN" sz="1400" b="0">
                  <a:solidFill>
                    <a:schemeClr val="tx1"/>
                  </a:solidFill>
                  <a:latin typeface="+mn-ea"/>
                  <a:ea typeface="+mn-ea"/>
                </a:rPr>
                <a:t>Grade</a:t>
              </a:r>
            </a:p>
          </p:txBody>
        </p:sp>
        <p:sp>
          <p:nvSpPr>
            <p:cNvPr id="37" name="Rectangle 39"/>
            <p:cNvSpPr>
              <a:spLocks noChangeArrowheads="1"/>
            </p:cNvSpPr>
            <p:nvPr/>
          </p:nvSpPr>
          <p:spPr bwMode="auto">
            <a:xfrm>
              <a:off x="3696" y="903"/>
              <a:ext cx="768" cy="480"/>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a:solidFill>
                    <a:schemeClr val="tx1"/>
                  </a:solidFill>
                  <a:latin typeface="+mn-ea"/>
                  <a:ea typeface="+mn-ea"/>
                </a:rPr>
                <a:t>课程名</a:t>
              </a:r>
            </a:p>
            <a:p>
              <a:pPr algn="ctr">
                <a:buFontTx/>
                <a:buNone/>
              </a:pPr>
              <a:r>
                <a:rPr lang="en-US" altLang="zh-CN" sz="1400" b="0">
                  <a:solidFill>
                    <a:schemeClr val="tx1"/>
                  </a:solidFill>
                  <a:latin typeface="+mn-ea"/>
                  <a:ea typeface="+mn-ea"/>
                </a:rPr>
                <a:t>NameCour</a:t>
              </a:r>
            </a:p>
          </p:txBody>
        </p:sp>
        <p:sp>
          <p:nvSpPr>
            <p:cNvPr id="38" name="Rectangle 40"/>
            <p:cNvSpPr>
              <a:spLocks noChangeArrowheads="1"/>
            </p:cNvSpPr>
            <p:nvPr/>
          </p:nvSpPr>
          <p:spPr bwMode="auto">
            <a:xfrm>
              <a:off x="3120" y="903"/>
              <a:ext cx="576" cy="480"/>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a:solidFill>
                    <a:schemeClr val="tx1"/>
                  </a:solidFill>
                  <a:latin typeface="+mn-ea"/>
                  <a:ea typeface="+mn-ea"/>
                </a:rPr>
                <a:t>课程号</a:t>
              </a:r>
            </a:p>
            <a:p>
              <a:pPr algn="ctr">
                <a:buFontTx/>
                <a:buNone/>
              </a:pPr>
              <a:r>
                <a:rPr lang="en-US" altLang="zh-CN" sz="1400" b="0">
                  <a:solidFill>
                    <a:schemeClr val="tx1"/>
                  </a:solidFill>
                  <a:latin typeface="+mn-ea"/>
                  <a:ea typeface="+mn-ea"/>
                </a:rPr>
                <a:t>IdCour</a:t>
              </a:r>
            </a:p>
          </p:txBody>
        </p:sp>
        <p:sp>
          <p:nvSpPr>
            <p:cNvPr id="39" name="Rectangle 41"/>
            <p:cNvSpPr>
              <a:spLocks noChangeArrowheads="1"/>
            </p:cNvSpPr>
            <p:nvPr/>
          </p:nvSpPr>
          <p:spPr bwMode="auto">
            <a:xfrm>
              <a:off x="2544" y="903"/>
              <a:ext cx="576" cy="480"/>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a:solidFill>
                    <a:schemeClr val="tx1"/>
                  </a:solidFill>
                  <a:latin typeface="+mn-ea"/>
                  <a:ea typeface="+mn-ea"/>
                </a:rPr>
                <a:t>院地址</a:t>
              </a:r>
            </a:p>
            <a:p>
              <a:pPr algn="ctr">
                <a:buFontTx/>
                <a:buNone/>
              </a:pPr>
              <a:r>
                <a:rPr lang="en-US" altLang="zh-CN" sz="1400" b="0">
                  <a:solidFill>
                    <a:schemeClr val="tx1"/>
                  </a:solidFill>
                  <a:latin typeface="+mn-ea"/>
                  <a:ea typeface="+mn-ea"/>
                </a:rPr>
                <a:t>Addr</a:t>
              </a:r>
            </a:p>
          </p:txBody>
        </p:sp>
        <p:sp>
          <p:nvSpPr>
            <p:cNvPr id="40" name="Rectangle 42"/>
            <p:cNvSpPr>
              <a:spLocks noChangeArrowheads="1"/>
            </p:cNvSpPr>
            <p:nvPr/>
          </p:nvSpPr>
          <p:spPr bwMode="auto">
            <a:xfrm>
              <a:off x="1824" y="903"/>
              <a:ext cx="720" cy="480"/>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a:solidFill>
                    <a:schemeClr val="tx1"/>
                  </a:solidFill>
                  <a:latin typeface="+mn-ea"/>
                  <a:ea typeface="+mn-ea"/>
                </a:rPr>
                <a:t>所在学院</a:t>
              </a:r>
            </a:p>
            <a:p>
              <a:pPr algn="ctr">
                <a:buFontTx/>
                <a:buNone/>
              </a:pPr>
              <a:r>
                <a:rPr lang="en-US" altLang="zh-CN" sz="1400" b="0">
                  <a:solidFill>
                    <a:schemeClr val="tx1"/>
                  </a:solidFill>
                  <a:latin typeface="+mn-ea"/>
                  <a:ea typeface="+mn-ea"/>
                </a:rPr>
                <a:t>Inst</a:t>
              </a:r>
            </a:p>
          </p:txBody>
        </p:sp>
        <p:sp>
          <p:nvSpPr>
            <p:cNvPr id="41" name="Rectangle 43"/>
            <p:cNvSpPr>
              <a:spLocks noChangeArrowheads="1"/>
            </p:cNvSpPr>
            <p:nvPr/>
          </p:nvSpPr>
          <p:spPr bwMode="auto">
            <a:xfrm>
              <a:off x="1152" y="903"/>
              <a:ext cx="672" cy="480"/>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a:solidFill>
                    <a:schemeClr val="tx1"/>
                  </a:solidFill>
                  <a:latin typeface="+mn-ea"/>
                  <a:ea typeface="+mn-ea"/>
                </a:rPr>
                <a:t>姓名</a:t>
              </a:r>
            </a:p>
            <a:p>
              <a:pPr algn="ctr">
                <a:buFontTx/>
                <a:buNone/>
              </a:pPr>
              <a:r>
                <a:rPr lang="en-US" altLang="zh-CN" sz="1400" b="0">
                  <a:solidFill>
                    <a:schemeClr val="tx1"/>
                  </a:solidFill>
                  <a:latin typeface="+mn-ea"/>
                  <a:ea typeface="+mn-ea"/>
                </a:rPr>
                <a:t>NameStu</a:t>
              </a:r>
            </a:p>
          </p:txBody>
        </p:sp>
        <p:sp>
          <p:nvSpPr>
            <p:cNvPr id="42" name="Rectangle 44"/>
            <p:cNvSpPr>
              <a:spLocks noChangeArrowheads="1"/>
            </p:cNvSpPr>
            <p:nvPr/>
          </p:nvSpPr>
          <p:spPr bwMode="auto">
            <a:xfrm>
              <a:off x="432" y="903"/>
              <a:ext cx="720" cy="480"/>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400" b="0">
                  <a:solidFill>
                    <a:schemeClr val="tx1"/>
                  </a:solidFill>
                  <a:latin typeface="+mn-ea"/>
                  <a:ea typeface="+mn-ea"/>
                </a:rPr>
                <a:t>学号</a:t>
              </a:r>
            </a:p>
            <a:p>
              <a:pPr algn="ctr">
                <a:buFontTx/>
                <a:buNone/>
              </a:pPr>
              <a:r>
                <a:rPr lang="en-US" altLang="zh-CN" sz="1400" b="0">
                  <a:solidFill>
                    <a:schemeClr val="tx1"/>
                  </a:solidFill>
                  <a:latin typeface="+mn-ea"/>
                  <a:ea typeface="+mn-ea"/>
                </a:rPr>
                <a:t>IDStu</a:t>
              </a:r>
            </a:p>
          </p:txBody>
        </p:sp>
        <p:sp>
          <p:nvSpPr>
            <p:cNvPr id="43" name="Line 45"/>
            <p:cNvSpPr>
              <a:spLocks noChangeShapeType="1"/>
            </p:cNvSpPr>
            <p:nvPr/>
          </p:nvSpPr>
          <p:spPr bwMode="auto">
            <a:xfrm>
              <a:off x="432" y="903"/>
              <a:ext cx="4752" cy="0"/>
            </a:xfrm>
            <a:prstGeom prst="line">
              <a:avLst/>
            </a:prstGeom>
            <a:noFill/>
            <a:ln w="12700" cap="sq">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latin typeface="+mn-ea"/>
              </a:endParaRPr>
            </a:p>
          </p:txBody>
        </p:sp>
        <p:sp>
          <p:nvSpPr>
            <p:cNvPr id="44" name="Line 46"/>
            <p:cNvSpPr>
              <a:spLocks noChangeShapeType="1"/>
            </p:cNvSpPr>
            <p:nvPr/>
          </p:nvSpPr>
          <p:spPr bwMode="auto">
            <a:xfrm>
              <a:off x="432" y="1383"/>
              <a:ext cx="4752"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latin typeface="+mn-ea"/>
              </a:endParaRPr>
            </a:p>
          </p:txBody>
        </p:sp>
        <p:sp>
          <p:nvSpPr>
            <p:cNvPr id="45" name="Line 47"/>
            <p:cNvSpPr>
              <a:spLocks noChangeShapeType="1"/>
            </p:cNvSpPr>
            <p:nvPr/>
          </p:nvSpPr>
          <p:spPr bwMode="auto">
            <a:xfrm>
              <a:off x="432" y="1623"/>
              <a:ext cx="4752"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latin typeface="+mn-ea"/>
              </a:endParaRPr>
            </a:p>
          </p:txBody>
        </p:sp>
        <p:sp>
          <p:nvSpPr>
            <p:cNvPr id="46" name="Line 48"/>
            <p:cNvSpPr>
              <a:spLocks noChangeShapeType="1"/>
            </p:cNvSpPr>
            <p:nvPr/>
          </p:nvSpPr>
          <p:spPr bwMode="auto">
            <a:xfrm>
              <a:off x="432" y="1854"/>
              <a:ext cx="4752"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latin typeface="+mn-ea"/>
              </a:endParaRPr>
            </a:p>
          </p:txBody>
        </p:sp>
        <p:sp>
          <p:nvSpPr>
            <p:cNvPr id="47" name="Line 49"/>
            <p:cNvSpPr>
              <a:spLocks noChangeShapeType="1"/>
            </p:cNvSpPr>
            <p:nvPr/>
          </p:nvSpPr>
          <p:spPr bwMode="auto">
            <a:xfrm>
              <a:off x="432" y="2085"/>
              <a:ext cx="4752"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latin typeface="+mn-ea"/>
              </a:endParaRPr>
            </a:p>
          </p:txBody>
        </p:sp>
        <p:sp>
          <p:nvSpPr>
            <p:cNvPr id="48" name="Line 50"/>
            <p:cNvSpPr>
              <a:spLocks noChangeShapeType="1"/>
            </p:cNvSpPr>
            <p:nvPr/>
          </p:nvSpPr>
          <p:spPr bwMode="auto">
            <a:xfrm>
              <a:off x="432" y="2316"/>
              <a:ext cx="4752" cy="0"/>
            </a:xfrm>
            <a:prstGeom prst="line">
              <a:avLst/>
            </a:prstGeom>
            <a:noFill/>
            <a:ln w="12700" cap="sq">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latin typeface="+mn-ea"/>
              </a:endParaRPr>
            </a:p>
          </p:txBody>
        </p:sp>
        <p:sp>
          <p:nvSpPr>
            <p:cNvPr id="49" name="Line 51"/>
            <p:cNvSpPr>
              <a:spLocks noChangeShapeType="1"/>
            </p:cNvSpPr>
            <p:nvPr/>
          </p:nvSpPr>
          <p:spPr bwMode="auto">
            <a:xfrm>
              <a:off x="432" y="903"/>
              <a:ext cx="0" cy="1413"/>
            </a:xfrm>
            <a:prstGeom prst="line">
              <a:avLst/>
            </a:prstGeom>
            <a:noFill/>
            <a:ln w="12700" cap="sq">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latin typeface="+mn-ea"/>
              </a:endParaRPr>
            </a:p>
          </p:txBody>
        </p:sp>
        <p:sp>
          <p:nvSpPr>
            <p:cNvPr id="50" name="Line 52"/>
            <p:cNvSpPr>
              <a:spLocks noChangeShapeType="1"/>
            </p:cNvSpPr>
            <p:nvPr/>
          </p:nvSpPr>
          <p:spPr bwMode="auto">
            <a:xfrm>
              <a:off x="1152" y="903"/>
              <a:ext cx="0" cy="1413"/>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latin typeface="+mn-ea"/>
              </a:endParaRPr>
            </a:p>
          </p:txBody>
        </p:sp>
        <p:sp>
          <p:nvSpPr>
            <p:cNvPr id="51" name="Line 53"/>
            <p:cNvSpPr>
              <a:spLocks noChangeShapeType="1"/>
            </p:cNvSpPr>
            <p:nvPr/>
          </p:nvSpPr>
          <p:spPr bwMode="auto">
            <a:xfrm>
              <a:off x="1824" y="903"/>
              <a:ext cx="0" cy="1413"/>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latin typeface="+mn-ea"/>
              </a:endParaRPr>
            </a:p>
          </p:txBody>
        </p:sp>
        <p:sp>
          <p:nvSpPr>
            <p:cNvPr id="52" name="Line 54"/>
            <p:cNvSpPr>
              <a:spLocks noChangeShapeType="1"/>
            </p:cNvSpPr>
            <p:nvPr/>
          </p:nvSpPr>
          <p:spPr bwMode="auto">
            <a:xfrm>
              <a:off x="2544" y="903"/>
              <a:ext cx="0" cy="1413"/>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latin typeface="+mn-ea"/>
              </a:endParaRPr>
            </a:p>
          </p:txBody>
        </p:sp>
        <p:sp>
          <p:nvSpPr>
            <p:cNvPr id="53" name="Line 55"/>
            <p:cNvSpPr>
              <a:spLocks noChangeShapeType="1"/>
            </p:cNvSpPr>
            <p:nvPr/>
          </p:nvSpPr>
          <p:spPr bwMode="auto">
            <a:xfrm>
              <a:off x="3120" y="903"/>
              <a:ext cx="0" cy="1413"/>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latin typeface="+mn-ea"/>
              </a:endParaRPr>
            </a:p>
          </p:txBody>
        </p:sp>
        <p:sp>
          <p:nvSpPr>
            <p:cNvPr id="54" name="Line 56"/>
            <p:cNvSpPr>
              <a:spLocks noChangeShapeType="1"/>
            </p:cNvSpPr>
            <p:nvPr/>
          </p:nvSpPr>
          <p:spPr bwMode="auto">
            <a:xfrm>
              <a:off x="3696" y="903"/>
              <a:ext cx="0" cy="1413"/>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latin typeface="+mn-ea"/>
              </a:endParaRPr>
            </a:p>
          </p:txBody>
        </p:sp>
        <p:sp>
          <p:nvSpPr>
            <p:cNvPr id="55" name="Line 57"/>
            <p:cNvSpPr>
              <a:spLocks noChangeShapeType="1"/>
            </p:cNvSpPr>
            <p:nvPr/>
          </p:nvSpPr>
          <p:spPr bwMode="auto">
            <a:xfrm>
              <a:off x="4464" y="903"/>
              <a:ext cx="0" cy="1413"/>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latin typeface="+mn-ea"/>
              </a:endParaRPr>
            </a:p>
          </p:txBody>
        </p:sp>
        <p:sp>
          <p:nvSpPr>
            <p:cNvPr id="56" name="Line 58"/>
            <p:cNvSpPr>
              <a:spLocks noChangeShapeType="1"/>
            </p:cNvSpPr>
            <p:nvPr/>
          </p:nvSpPr>
          <p:spPr bwMode="auto">
            <a:xfrm>
              <a:off x="5184" y="903"/>
              <a:ext cx="0" cy="1413"/>
            </a:xfrm>
            <a:prstGeom prst="line">
              <a:avLst/>
            </a:prstGeom>
            <a:noFill/>
            <a:ln w="12700" cap="sq">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400">
                <a:latin typeface="+mn-ea"/>
              </a:endParaRPr>
            </a:p>
          </p:txBody>
        </p:sp>
      </p:grpSp>
      <p:sp>
        <p:nvSpPr>
          <p:cNvPr id="57" name="Text Box 59"/>
          <p:cNvSpPr txBox="1">
            <a:spLocks noChangeArrowheads="1"/>
          </p:cNvSpPr>
          <p:nvPr/>
        </p:nvSpPr>
        <p:spPr bwMode="auto">
          <a:xfrm>
            <a:off x="1562102" y="5312193"/>
            <a:ext cx="906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000" dirty="0">
                <a:solidFill>
                  <a:srgbClr val="FF0000"/>
                </a:solidFill>
                <a:latin typeface="宋体" panose="02010600030101010101" pitchFamily="2" charset="-122"/>
                <a:ea typeface="宋体" panose="02010600030101010101" pitchFamily="2" charset="-122"/>
              </a:rPr>
              <a:t>学生课程</a:t>
            </a:r>
            <a:r>
              <a:rPr kumimoji="1" lang="zh-CN" altLang="en-US" sz="2000" dirty="0">
                <a:latin typeface="宋体" panose="02010600030101010101" pitchFamily="2" charset="-122"/>
                <a:ea typeface="宋体" panose="02010600030101010101" pitchFamily="2" charset="-122"/>
              </a:rPr>
              <a:t>（学号，姓名，所在学院，院地址，课程号，课程名，学习成绩）</a:t>
            </a:r>
          </a:p>
        </p:txBody>
      </p:sp>
    </p:spTree>
    <p:extLst>
      <p:ext uri="{BB962C8B-B14F-4D97-AF65-F5344CB8AC3E}">
        <p14:creationId xmlns:p14="http://schemas.microsoft.com/office/powerpoint/2010/main" val="209751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关系模型</a:t>
            </a:r>
            <a:r>
              <a:rPr lang="en-US" altLang="zh-CN" dirty="0"/>
              <a:t>-</a:t>
            </a:r>
            <a:r>
              <a:rPr lang="zh-CN" altLang="en-US" dirty="0"/>
              <a:t>数据操作</a:t>
            </a:r>
            <a:r>
              <a:rPr lang="en-US" altLang="zh-CN" dirty="0"/>
              <a:t>&amp;</a:t>
            </a:r>
            <a:r>
              <a:rPr lang="zh-CN" altLang="en-US" dirty="0"/>
              <a:t>完整性约束</a:t>
            </a:r>
            <a:r>
              <a:rPr lang="en-US" altLang="zh-CN" dirty="0"/>
              <a:t>&amp;</a:t>
            </a:r>
            <a:r>
              <a:rPr lang="zh-CN" altLang="en-US" dirty="0"/>
              <a:t>存储结构</a:t>
            </a:r>
          </a:p>
        </p:txBody>
      </p:sp>
      <p:sp>
        <p:nvSpPr>
          <p:cNvPr id="3" name="内容占位符 2"/>
          <p:cNvSpPr>
            <a:spLocks noGrp="1"/>
          </p:cNvSpPr>
          <p:nvPr>
            <p:ph idx="1"/>
          </p:nvPr>
        </p:nvSpPr>
        <p:spPr/>
        <p:txBody>
          <a:bodyPr/>
          <a:lstStyle/>
          <a:p>
            <a:r>
              <a:rPr lang="zh-CN" altLang="en-US" sz="2400" dirty="0"/>
              <a:t>数据操作</a:t>
            </a:r>
            <a:endParaRPr lang="en-US" altLang="zh-CN" sz="2400" dirty="0"/>
          </a:p>
          <a:p>
            <a:pPr lvl="1"/>
            <a:r>
              <a:rPr lang="zh-CN" altLang="en-US" sz="1800" dirty="0"/>
              <a:t>关系模型的数据操作主要包括：查询、插入、删除和修改数据</a:t>
            </a:r>
          </a:p>
          <a:p>
            <a:pPr lvl="1"/>
            <a:r>
              <a:rPr lang="zh-CN" altLang="en-US" sz="1800" dirty="0"/>
              <a:t>数据操作是集合操作，操作对象和操作结果都是关系，即若干元组的集合</a:t>
            </a:r>
          </a:p>
          <a:p>
            <a:pPr lvl="1"/>
            <a:r>
              <a:rPr lang="zh-CN" altLang="en-US" sz="1800" dirty="0"/>
              <a:t>存取路径对用户隐蔽，用户</a:t>
            </a:r>
            <a:r>
              <a:rPr lang="zh-CN" altLang="en-US" sz="1800"/>
              <a:t>只要指出“干什么”</a:t>
            </a:r>
            <a:r>
              <a:rPr lang="zh-CN" altLang="en-US" sz="1800" dirty="0"/>
              <a:t>或“找什么”，不必详细说明“怎么干”或“怎么找”</a:t>
            </a:r>
          </a:p>
          <a:p>
            <a:r>
              <a:rPr lang="zh-CN" altLang="en-US" sz="2400" dirty="0"/>
              <a:t>完整性约束</a:t>
            </a:r>
            <a:endParaRPr lang="en-US" altLang="zh-CN" sz="2400" dirty="0"/>
          </a:p>
          <a:p>
            <a:pPr lvl="1"/>
            <a:r>
              <a:rPr lang="zh-CN" altLang="en-US" sz="2000" dirty="0"/>
              <a:t>实体完整性</a:t>
            </a:r>
          </a:p>
          <a:p>
            <a:pPr lvl="2"/>
            <a:r>
              <a:rPr lang="zh-CN" altLang="en-US" sz="1600" dirty="0"/>
              <a:t>实体完整性</a:t>
            </a:r>
            <a:r>
              <a:rPr lang="en-US" altLang="zh-CN" sz="1600" dirty="0"/>
              <a:t>(Entity Integrity)</a:t>
            </a:r>
            <a:r>
              <a:rPr lang="zh-CN" altLang="en-US" sz="1600" dirty="0"/>
              <a:t>是指关系的主关键字不能重复也不能取“空值</a:t>
            </a:r>
            <a:r>
              <a:rPr lang="en-US" altLang="zh-CN" sz="1600" dirty="0"/>
              <a:t>"</a:t>
            </a:r>
          </a:p>
          <a:p>
            <a:pPr lvl="1"/>
            <a:r>
              <a:rPr lang="zh-CN" altLang="en-US" sz="2000" dirty="0"/>
              <a:t>参照完整性</a:t>
            </a:r>
          </a:p>
          <a:p>
            <a:pPr lvl="2"/>
            <a:r>
              <a:rPr lang="zh-CN" altLang="en-US" sz="1600" dirty="0"/>
              <a:t>参照完整性</a:t>
            </a:r>
            <a:r>
              <a:rPr lang="en-US" altLang="zh-CN" sz="1600" dirty="0"/>
              <a:t>(Referential Integrity)</a:t>
            </a:r>
            <a:r>
              <a:rPr lang="zh-CN" altLang="en-US" sz="1600" dirty="0"/>
              <a:t>是定义建立关系之间联系的主关键字与外部关键字引用的约束条件。</a:t>
            </a:r>
          </a:p>
          <a:p>
            <a:pPr lvl="1"/>
            <a:r>
              <a:rPr lang="zh-CN" altLang="en-US" sz="2000" dirty="0"/>
              <a:t>用户定义完整性</a:t>
            </a:r>
          </a:p>
          <a:p>
            <a:pPr lvl="2"/>
            <a:r>
              <a:rPr lang="zh-CN" altLang="en-US" sz="1600" dirty="0"/>
              <a:t>用户定义完整性</a:t>
            </a:r>
            <a:r>
              <a:rPr lang="en-US" altLang="zh-CN" sz="1600" dirty="0"/>
              <a:t>(User Defined Integrity)</a:t>
            </a:r>
            <a:r>
              <a:rPr lang="zh-CN" altLang="en-US" sz="1600" dirty="0"/>
              <a:t>则是根据应用环境的要求和实际的需要，对某一具体应用所涉及的数据提出约束性条件</a:t>
            </a:r>
          </a:p>
          <a:p>
            <a:r>
              <a:rPr lang="zh-CN" altLang="en-US" sz="2400" dirty="0"/>
              <a:t>存储结构</a:t>
            </a:r>
            <a:endParaRPr lang="en-US" altLang="zh-CN" sz="2400" dirty="0"/>
          </a:p>
          <a:p>
            <a:pPr lvl="1"/>
            <a:r>
              <a:rPr lang="zh-CN" altLang="en-US" sz="1800" dirty="0"/>
              <a:t>在</a:t>
            </a:r>
            <a:r>
              <a:rPr lang="en-US" altLang="zh-CN" sz="1800" dirty="0"/>
              <a:t>DB</a:t>
            </a:r>
            <a:r>
              <a:rPr lang="zh-CN" altLang="en-US" sz="1800" dirty="0"/>
              <a:t>的物理组织中，表以文件形式存储</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13</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369316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fade">
                                      <p:cBhvr>
                                        <p:cTn id="30" dur="500"/>
                                        <p:tgtEl>
                                          <p:spTgt spid="3">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fade">
                                      <p:cBhvr>
                                        <p:cTn id="3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关系模型</a:t>
            </a:r>
          </a:p>
        </p:txBody>
      </p:sp>
      <p:sp>
        <p:nvSpPr>
          <p:cNvPr id="3" name="内容占位符 2"/>
          <p:cNvSpPr>
            <a:spLocks noGrp="1"/>
          </p:cNvSpPr>
          <p:nvPr>
            <p:ph idx="1"/>
          </p:nvPr>
        </p:nvSpPr>
        <p:spPr/>
        <p:txBody>
          <a:bodyPr/>
          <a:lstStyle/>
          <a:p>
            <a:r>
              <a:rPr lang="zh-CN" altLang="en-US" dirty="0"/>
              <a:t>优点</a:t>
            </a:r>
          </a:p>
          <a:p>
            <a:pPr lvl="1"/>
            <a:r>
              <a:rPr lang="zh-CN" altLang="en-US" dirty="0"/>
              <a:t>严格的数学概念</a:t>
            </a:r>
          </a:p>
          <a:p>
            <a:pPr lvl="1"/>
            <a:r>
              <a:rPr lang="zh-CN" altLang="en-US" dirty="0"/>
              <a:t>结构单一、简单</a:t>
            </a:r>
          </a:p>
          <a:p>
            <a:pPr lvl="1"/>
            <a:r>
              <a:rPr lang="zh-CN" altLang="en-US" dirty="0"/>
              <a:t>用户易懂易用存取路径透明</a:t>
            </a:r>
          </a:p>
          <a:p>
            <a:pPr lvl="1"/>
            <a:r>
              <a:rPr lang="zh-CN" altLang="en-US" dirty="0"/>
              <a:t>数据独立性强</a:t>
            </a:r>
          </a:p>
          <a:p>
            <a:pPr lvl="1"/>
            <a:r>
              <a:rPr lang="zh-CN" altLang="en-US" dirty="0"/>
              <a:t>安全性高</a:t>
            </a:r>
          </a:p>
          <a:p>
            <a:pPr lvl="1"/>
            <a:r>
              <a:rPr lang="zh-CN" altLang="en-US" dirty="0"/>
              <a:t>易于开发</a:t>
            </a:r>
          </a:p>
          <a:p>
            <a:r>
              <a:rPr lang="zh-CN" altLang="en-US" dirty="0"/>
              <a:t>缺点</a:t>
            </a:r>
            <a:endParaRPr lang="en-US" altLang="zh-CN" dirty="0"/>
          </a:p>
          <a:p>
            <a:pPr lvl="1"/>
            <a:r>
              <a:rPr lang="zh-CN" altLang="en-US" dirty="0"/>
              <a:t>查询效率低</a:t>
            </a:r>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14</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4236330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数据库管理系统工具</a:t>
            </a:r>
          </a:p>
        </p:txBody>
      </p:sp>
      <p:sp>
        <p:nvSpPr>
          <p:cNvPr id="3" name="内容占位符 2"/>
          <p:cNvSpPr>
            <a:spLocks noGrp="1"/>
          </p:cNvSpPr>
          <p:nvPr>
            <p:ph idx="1"/>
          </p:nvPr>
        </p:nvSpPr>
        <p:spPr/>
        <p:txBody>
          <a:bodyPr/>
          <a:lstStyle/>
          <a:p>
            <a:r>
              <a:rPr lang="zh-CN" altLang="en-US" sz="2400" dirty="0"/>
              <a:t>数据库管理系统（</a:t>
            </a:r>
            <a:r>
              <a:rPr lang="en-US" altLang="zh-CN" sz="2400" dirty="0"/>
              <a:t>Database Management Systems</a:t>
            </a:r>
            <a:r>
              <a:rPr lang="zh-CN" altLang="en-US" sz="2400" dirty="0"/>
              <a:t>，</a:t>
            </a:r>
            <a:r>
              <a:rPr lang="en-US" altLang="zh-CN" sz="2400" dirty="0"/>
              <a:t>DBMS</a:t>
            </a:r>
            <a:r>
              <a:rPr lang="zh-CN" altLang="en-US" sz="2400" dirty="0"/>
              <a:t>）工具帮助指定数据库逻辑需求，在数据库中访问和使用信息</a:t>
            </a:r>
            <a:endParaRPr lang="en-US" altLang="zh-CN" sz="2400" dirty="0"/>
          </a:p>
          <a:p>
            <a:r>
              <a:rPr lang="en-US" altLang="zh-CN" sz="2400" dirty="0"/>
              <a:t>DBMS</a:t>
            </a:r>
            <a:r>
              <a:rPr lang="zh-CN" altLang="en-US" sz="2400" dirty="0"/>
              <a:t>有</a:t>
            </a:r>
            <a:r>
              <a:rPr lang="en-US" altLang="zh-CN" sz="2400" dirty="0"/>
              <a:t>5</a:t>
            </a:r>
            <a:r>
              <a:rPr lang="zh-CN" altLang="en-US" sz="2400" dirty="0"/>
              <a:t>个重要的组成部分</a:t>
            </a:r>
            <a:endParaRPr lang="en-US" altLang="zh-CN" sz="2400" dirty="0"/>
          </a:p>
          <a:p>
            <a:pPr lvl="1"/>
            <a:r>
              <a:rPr lang="en-US" altLang="zh-CN" sz="2000" dirty="0"/>
              <a:t>DBMS</a:t>
            </a:r>
            <a:r>
              <a:rPr lang="zh-CN" altLang="en-US" sz="2000" dirty="0"/>
              <a:t>引擎</a:t>
            </a:r>
            <a:endParaRPr lang="en-US" altLang="zh-CN" sz="2000" dirty="0"/>
          </a:p>
          <a:p>
            <a:pPr lvl="1"/>
            <a:r>
              <a:rPr lang="zh-CN" altLang="en-US" sz="2000" dirty="0"/>
              <a:t>数据定义子系统</a:t>
            </a:r>
            <a:endParaRPr lang="en-US" altLang="zh-CN" sz="2000" dirty="0"/>
          </a:p>
          <a:p>
            <a:pPr lvl="1"/>
            <a:r>
              <a:rPr lang="zh-CN" altLang="en-US" sz="2000" dirty="0"/>
              <a:t>数据操作子系统</a:t>
            </a:r>
            <a:endParaRPr lang="en-US" altLang="zh-CN" sz="2000" dirty="0"/>
          </a:p>
          <a:p>
            <a:pPr lvl="1"/>
            <a:r>
              <a:rPr lang="zh-CN" altLang="en-US" sz="2000" dirty="0"/>
              <a:t>应用程序生成子系统</a:t>
            </a:r>
            <a:endParaRPr lang="en-US" altLang="zh-CN" sz="2000" dirty="0"/>
          </a:p>
          <a:p>
            <a:pPr lvl="1"/>
            <a:r>
              <a:rPr lang="zh-CN" altLang="en-US" sz="2000" dirty="0"/>
              <a:t>数据管理子系统</a:t>
            </a:r>
            <a:endParaRPr lang="en-US" altLang="zh-CN" sz="2000" dirty="0"/>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15</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grpSp>
        <p:nvGrpSpPr>
          <p:cNvPr id="19" name="组合 18">
            <a:extLst>
              <a:ext uri="{FF2B5EF4-FFF2-40B4-BE49-F238E27FC236}">
                <a16:creationId xmlns:a16="http://schemas.microsoft.com/office/drawing/2014/main" id="{04CDF3FC-13D9-4229-A324-16D4BBC65986}"/>
              </a:ext>
            </a:extLst>
          </p:cNvPr>
          <p:cNvGrpSpPr/>
          <p:nvPr/>
        </p:nvGrpSpPr>
        <p:grpSpPr>
          <a:xfrm>
            <a:off x="6419279" y="2234316"/>
            <a:ext cx="4611347" cy="3295181"/>
            <a:chOff x="1907101" y="1639651"/>
            <a:chExt cx="7007156" cy="4918951"/>
          </a:xfrm>
        </p:grpSpPr>
        <p:pic>
          <p:nvPicPr>
            <p:cNvPr id="20" name="Picture 4">
              <a:extLst>
                <a:ext uri="{FF2B5EF4-FFF2-40B4-BE49-F238E27FC236}">
                  <a16:creationId xmlns:a16="http://schemas.microsoft.com/office/drawing/2014/main" id="{D4A624F3-F067-4875-89E0-20107C94C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15" t="6535" r="1563"/>
            <a:stretch>
              <a:fillRect/>
            </a:stretch>
          </p:blipFill>
          <p:spPr bwMode="auto">
            <a:xfrm>
              <a:off x="1907101" y="1639651"/>
              <a:ext cx="7007156" cy="4918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 Box 17">
              <a:extLst>
                <a:ext uri="{FF2B5EF4-FFF2-40B4-BE49-F238E27FC236}">
                  <a16:creationId xmlns:a16="http://schemas.microsoft.com/office/drawing/2014/main" id="{765BE172-2C96-4058-AA0E-7D662BEFC3D9}"/>
                </a:ext>
              </a:extLst>
            </p:cNvPr>
            <p:cNvSpPr txBox="1">
              <a:spLocks noChangeArrowheads="1"/>
            </p:cNvSpPr>
            <p:nvPr/>
          </p:nvSpPr>
          <p:spPr bwMode="auto">
            <a:xfrm>
              <a:off x="7930728" y="4604424"/>
              <a:ext cx="895660" cy="367552"/>
            </a:xfrm>
            <a:prstGeom prst="rect">
              <a:avLst/>
            </a:prstGeom>
            <a:noFill/>
            <a:ln>
              <a:noFill/>
            </a:ln>
            <a:effectLst/>
            <a:extLst>
              <a:ext uri="{909E8E84-426E-40dd-AFC4-6F175D3DCCD1}">
                <a14:hiddenFill xmlns:a14="http://schemas.microsoft.com/office/drawing/2010/main" xmlns="">
                  <a:solidFill>
                    <a:srgbClr val="FFF05B"/>
                  </a:solidFill>
                </a14:hiddenFill>
              </a:ext>
              <a:ext uri="{91240B29-F687-4f45-9708-019B960494DF}">
                <a14:hiddenLine xmlns:a14="http://schemas.microsoft.com/office/drawing/2010/main" xmlns="" w="381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a:spAutoFit/>
            </a:bodyPr>
            <a:lstStyle/>
            <a:p>
              <a:pPr>
                <a:spcBef>
                  <a:spcPct val="50000"/>
                </a:spcBef>
              </a:pPr>
              <a:r>
                <a:rPr lang="zh-CN" altLang="en-US" sz="1000" dirty="0">
                  <a:effectLst>
                    <a:outerShdw blurRad="38100" dist="38100" dir="2700000" algn="tl">
                      <a:srgbClr val="DDDDDD"/>
                    </a:outerShdw>
                  </a:effectLst>
                  <a:latin typeface="+mn-ea"/>
                  <a:cs typeface="宋体" charset="0"/>
                </a:rPr>
                <a:t>数据库</a:t>
              </a:r>
            </a:p>
          </p:txBody>
        </p:sp>
        <p:sp>
          <p:nvSpPr>
            <p:cNvPr id="22" name="矩形 21">
              <a:extLst>
                <a:ext uri="{FF2B5EF4-FFF2-40B4-BE49-F238E27FC236}">
                  <a16:creationId xmlns:a16="http://schemas.microsoft.com/office/drawing/2014/main" id="{ED787398-3A7D-4C30-A2AD-819DF2C6EB89}"/>
                </a:ext>
              </a:extLst>
            </p:cNvPr>
            <p:cNvSpPr/>
            <p:nvPr/>
          </p:nvSpPr>
          <p:spPr bwMode="auto">
            <a:xfrm>
              <a:off x="1939869" y="3020199"/>
              <a:ext cx="1708853" cy="662295"/>
            </a:xfrm>
            <a:prstGeom prst="rect">
              <a:avLst/>
            </a:prstGeom>
            <a:solidFill>
              <a:srgbClr val="DFAB7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zh-CN" altLang="en-US" sz="900" dirty="0">
                  <a:latin typeface="Tahoma" pitchFamily="34" charset="0"/>
                </a:rPr>
                <a:t>查询信息及</a:t>
              </a:r>
              <a:endParaRPr lang="en-US" altLang="zh-CN" sz="900" dirty="0">
                <a:latin typeface="Tahom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zh-CN" altLang="en-US" sz="900" dirty="0">
                  <a:latin typeface="Tahoma" pitchFamily="34" charset="0"/>
                </a:rPr>
                <a:t>编辑信息</a:t>
              </a:r>
              <a:endParaRPr kumimoji="0" lang="zh-CN" altLang="en-US" sz="900" b="0" i="0" u="none" strike="noStrike" cap="none" normalizeH="0" baseline="0" dirty="0">
                <a:ln>
                  <a:noFill/>
                </a:ln>
                <a:solidFill>
                  <a:schemeClr val="tx1"/>
                </a:solidFill>
                <a:effectLst/>
                <a:latin typeface="Tahoma" pitchFamily="34" charset="0"/>
              </a:endParaRPr>
            </a:p>
          </p:txBody>
        </p:sp>
        <p:sp>
          <p:nvSpPr>
            <p:cNvPr id="23" name="矩形 22">
              <a:extLst>
                <a:ext uri="{FF2B5EF4-FFF2-40B4-BE49-F238E27FC236}">
                  <a16:creationId xmlns:a16="http://schemas.microsoft.com/office/drawing/2014/main" id="{57D7527B-B4F1-40FC-92B0-01BDF6EA5D83}"/>
                </a:ext>
              </a:extLst>
            </p:cNvPr>
            <p:cNvSpPr/>
            <p:nvPr/>
          </p:nvSpPr>
          <p:spPr bwMode="auto">
            <a:xfrm>
              <a:off x="1939869" y="2049308"/>
              <a:ext cx="1708853" cy="662295"/>
            </a:xfrm>
            <a:prstGeom prst="rect">
              <a:avLst/>
            </a:prstGeom>
            <a:solidFill>
              <a:srgbClr val="DFAB7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zh-CN" altLang="en-US" sz="900" dirty="0">
                  <a:latin typeface="Tahoma" pitchFamily="34" charset="0"/>
                </a:rPr>
                <a:t>创建及更新数据库的逻辑结构</a:t>
              </a:r>
              <a:endParaRPr lang="en-US" altLang="zh-CN" sz="900" dirty="0">
                <a:latin typeface="Tahoma" pitchFamily="34" charset="0"/>
              </a:endParaRPr>
            </a:p>
          </p:txBody>
        </p:sp>
        <p:sp>
          <p:nvSpPr>
            <p:cNvPr id="24" name="矩形 23">
              <a:extLst>
                <a:ext uri="{FF2B5EF4-FFF2-40B4-BE49-F238E27FC236}">
                  <a16:creationId xmlns:a16="http://schemas.microsoft.com/office/drawing/2014/main" id="{D259053E-65FF-40BF-B45A-B1C2C1B574BF}"/>
                </a:ext>
              </a:extLst>
            </p:cNvPr>
            <p:cNvSpPr/>
            <p:nvPr/>
          </p:nvSpPr>
          <p:spPr bwMode="auto">
            <a:xfrm>
              <a:off x="1939869" y="4913021"/>
              <a:ext cx="1708853" cy="662295"/>
            </a:xfrm>
            <a:prstGeom prst="rect">
              <a:avLst/>
            </a:prstGeom>
            <a:solidFill>
              <a:srgbClr val="DFAB7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zh-CN" altLang="en-US" sz="900" dirty="0">
                  <a:latin typeface="Tahoma" pitchFamily="34" charset="0"/>
                </a:rPr>
                <a:t>决定谁可以使用信息、使用哪些信息；提供信息备份及恢复方法</a:t>
              </a:r>
              <a:endParaRPr lang="en-US" altLang="zh-CN" sz="900" dirty="0">
                <a:latin typeface="Tahoma" pitchFamily="34" charset="0"/>
              </a:endParaRPr>
            </a:p>
          </p:txBody>
        </p:sp>
        <p:sp>
          <p:nvSpPr>
            <p:cNvPr id="25" name="矩形 24">
              <a:extLst>
                <a:ext uri="{FF2B5EF4-FFF2-40B4-BE49-F238E27FC236}">
                  <a16:creationId xmlns:a16="http://schemas.microsoft.com/office/drawing/2014/main" id="{9C9BEA18-12BB-443E-8785-5B494B128303}"/>
                </a:ext>
              </a:extLst>
            </p:cNvPr>
            <p:cNvSpPr/>
            <p:nvPr/>
          </p:nvSpPr>
          <p:spPr bwMode="auto">
            <a:xfrm>
              <a:off x="1939869" y="3942130"/>
              <a:ext cx="1708853" cy="662295"/>
            </a:xfrm>
            <a:prstGeom prst="rect">
              <a:avLst/>
            </a:prstGeom>
            <a:solidFill>
              <a:srgbClr val="DFAB7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zh-CN" altLang="en-US" sz="900" dirty="0">
                  <a:latin typeface="Tahoma" pitchFamily="34" charset="0"/>
                </a:rPr>
                <a:t>生成菜单、数据输入屏幕格式、报表及应用软件</a:t>
              </a:r>
              <a:endParaRPr kumimoji="0" lang="zh-CN" altLang="en-US" sz="900" b="0" i="0" u="none" strike="noStrike" cap="none" normalizeH="0" baseline="0" dirty="0">
                <a:ln>
                  <a:noFill/>
                </a:ln>
                <a:solidFill>
                  <a:schemeClr val="tx1"/>
                </a:solidFill>
                <a:effectLst/>
                <a:latin typeface="Tahoma" pitchFamily="34" charset="0"/>
              </a:endParaRPr>
            </a:p>
          </p:txBody>
        </p:sp>
        <p:sp>
          <p:nvSpPr>
            <p:cNvPr id="26" name="矩形 25">
              <a:extLst>
                <a:ext uri="{FF2B5EF4-FFF2-40B4-BE49-F238E27FC236}">
                  <a16:creationId xmlns:a16="http://schemas.microsoft.com/office/drawing/2014/main" id="{84CF98B5-1159-4AB9-8086-A87E5C243773}"/>
                </a:ext>
              </a:extLst>
            </p:cNvPr>
            <p:cNvSpPr/>
            <p:nvPr/>
          </p:nvSpPr>
          <p:spPr bwMode="auto">
            <a:xfrm>
              <a:off x="1949201" y="5880054"/>
              <a:ext cx="1708853" cy="662295"/>
            </a:xfrm>
            <a:prstGeom prst="rect">
              <a:avLst/>
            </a:prstGeom>
            <a:solidFill>
              <a:srgbClr val="FCBF6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zh-CN" altLang="en-US" sz="900" dirty="0">
                  <a:latin typeface="Tahoma" pitchFamily="34" charset="0"/>
                </a:rPr>
                <a:t>通过查询查看结构变更的影响</a:t>
              </a:r>
              <a:endParaRPr kumimoji="0" lang="zh-CN" altLang="en-US" sz="900" b="0" i="0" u="none" strike="noStrike" cap="none" normalizeH="0" baseline="0" dirty="0">
                <a:ln>
                  <a:noFill/>
                </a:ln>
                <a:solidFill>
                  <a:schemeClr val="tx1"/>
                </a:solidFill>
                <a:effectLst/>
                <a:latin typeface="Tahoma" pitchFamily="34" charset="0"/>
              </a:endParaRPr>
            </a:p>
          </p:txBody>
        </p:sp>
        <p:sp>
          <p:nvSpPr>
            <p:cNvPr id="27" name="矩形 26">
              <a:extLst>
                <a:ext uri="{FF2B5EF4-FFF2-40B4-BE49-F238E27FC236}">
                  <a16:creationId xmlns:a16="http://schemas.microsoft.com/office/drawing/2014/main" id="{6EB3411D-5887-4A2D-AAB6-2B05C95C478F}"/>
                </a:ext>
              </a:extLst>
            </p:cNvPr>
            <p:cNvSpPr/>
            <p:nvPr/>
          </p:nvSpPr>
          <p:spPr bwMode="auto">
            <a:xfrm>
              <a:off x="4704235" y="2014206"/>
              <a:ext cx="1162891" cy="470674"/>
            </a:xfrm>
            <a:prstGeom prst="rect">
              <a:avLst/>
            </a:prstGeom>
            <a:solidFill>
              <a:srgbClr val="2377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bg1"/>
                  </a:solidFill>
                  <a:effectLst/>
                  <a:latin typeface="Tahoma" pitchFamily="34" charset="0"/>
                </a:rPr>
                <a:t>数据定义</a:t>
              </a:r>
            </a:p>
          </p:txBody>
        </p:sp>
        <p:sp>
          <p:nvSpPr>
            <p:cNvPr id="28" name="矩形 27">
              <a:extLst>
                <a:ext uri="{FF2B5EF4-FFF2-40B4-BE49-F238E27FC236}">
                  <a16:creationId xmlns:a16="http://schemas.microsoft.com/office/drawing/2014/main" id="{D4E1DC8F-2A2A-46CE-8140-6836EFA21E04}"/>
                </a:ext>
              </a:extLst>
            </p:cNvPr>
            <p:cNvSpPr/>
            <p:nvPr/>
          </p:nvSpPr>
          <p:spPr bwMode="auto">
            <a:xfrm>
              <a:off x="4704235" y="3035251"/>
              <a:ext cx="1162891" cy="470674"/>
            </a:xfrm>
            <a:prstGeom prst="rect">
              <a:avLst/>
            </a:prstGeom>
            <a:solidFill>
              <a:srgbClr val="2377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bg1"/>
                  </a:solidFill>
                  <a:effectLst/>
                  <a:latin typeface="Tahoma" pitchFamily="34" charset="0"/>
                </a:rPr>
                <a:t>数据操作</a:t>
              </a:r>
            </a:p>
          </p:txBody>
        </p:sp>
        <p:sp>
          <p:nvSpPr>
            <p:cNvPr id="29" name="矩形 28">
              <a:extLst>
                <a:ext uri="{FF2B5EF4-FFF2-40B4-BE49-F238E27FC236}">
                  <a16:creationId xmlns:a16="http://schemas.microsoft.com/office/drawing/2014/main" id="{34E09DEA-D711-4CC8-B745-F75F7EC4F09E}"/>
                </a:ext>
              </a:extLst>
            </p:cNvPr>
            <p:cNvSpPr/>
            <p:nvPr/>
          </p:nvSpPr>
          <p:spPr bwMode="auto">
            <a:xfrm>
              <a:off x="4704235" y="4015683"/>
              <a:ext cx="1162891" cy="470674"/>
            </a:xfrm>
            <a:prstGeom prst="rect">
              <a:avLst/>
            </a:prstGeom>
            <a:solidFill>
              <a:srgbClr val="2377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bg1"/>
                  </a:solidFill>
                  <a:effectLst/>
                  <a:latin typeface="Tahoma" pitchFamily="34" charset="0"/>
                </a:rPr>
                <a:t>应用程序生成</a:t>
              </a:r>
            </a:p>
          </p:txBody>
        </p:sp>
        <p:sp>
          <p:nvSpPr>
            <p:cNvPr id="30" name="矩形 29">
              <a:extLst>
                <a:ext uri="{FF2B5EF4-FFF2-40B4-BE49-F238E27FC236}">
                  <a16:creationId xmlns:a16="http://schemas.microsoft.com/office/drawing/2014/main" id="{DC1408D0-076A-4B52-87F4-1469D2B60AAD}"/>
                </a:ext>
              </a:extLst>
            </p:cNvPr>
            <p:cNvSpPr/>
            <p:nvPr/>
          </p:nvSpPr>
          <p:spPr bwMode="auto">
            <a:xfrm>
              <a:off x="4704235" y="5488707"/>
              <a:ext cx="1162891" cy="470674"/>
            </a:xfrm>
            <a:prstGeom prst="rect">
              <a:avLst/>
            </a:prstGeom>
            <a:solidFill>
              <a:srgbClr val="2377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bg1"/>
                  </a:solidFill>
                  <a:effectLst/>
                  <a:latin typeface="Tahoma" pitchFamily="34" charset="0"/>
                </a:rPr>
                <a:t>数据管理</a:t>
              </a:r>
            </a:p>
          </p:txBody>
        </p:sp>
      </p:grpSp>
    </p:spTree>
    <p:extLst>
      <p:ext uri="{BB962C8B-B14F-4D97-AF65-F5344CB8AC3E}">
        <p14:creationId xmlns:p14="http://schemas.microsoft.com/office/powerpoint/2010/main" val="1601515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DBMS</a:t>
            </a:r>
            <a:r>
              <a:rPr lang="zh-CN" altLang="en-US" dirty="0"/>
              <a:t>引擎</a:t>
            </a:r>
          </a:p>
        </p:txBody>
      </p:sp>
      <p:sp>
        <p:nvSpPr>
          <p:cNvPr id="3" name="内容占位符 2"/>
          <p:cNvSpPr>
            <a:spLocks noGrp="1"/>
          </p:cNvSpPr>
          <p:nvPr>
            <p:ph idx="1"/>
          </p:nvPr>
        </p:nvSpPr>
        <p:spPr/>
        <p:txBody>
          <a:bodyPr/>
          <a:lstStyle/>
          <a:p>
            <a:r>
              <a:rPr lang="zh-CN" altLang="en-US" dirty="0"/>
              <a:t>数据库引擎是用于存储、处理和保护数据的核心服务</a:t>
            </a:r>
            <a:endParaRPr lang="en-US" altLang="zh-CN" dirty="0"/>
          </a:p>
          <a:p>
            <a:pPr lvl="1"/>
            <a:r>
              <a:rPr lang="zh-CN" altLang="en-US" dirty="0"/>
              <a:t>接受来自其他各</a:t>
            </a:r>
            <a:r>
              <a:rPr lang="en-US" altLang="zh-CN" dirty="0"/>
              <a:t>DBMS</a:t>
            </a:r>
            <a:r>
              <a:rPr lang="zh-CN" altLang="en-US"/>
              <a:t>子系统的</a:t>
            </a:r>
            <a:r>
              <a:rPr lang="zh-CN" altLang="en-US" dirty="0"/>
              <a:t>逻辑查询请求，并将逻辑查询请求转换成其对应的物理形式</a:t>
            </a:r>
            <a:endParaRPr lang="en-US" altLang="zh-CN" dirty="0"/>
          </a:p>
          <a:p>
            <a:pPr lvl="1"/>
            <a:r>
              <a:rPr lang="zh-CN" altLang="en-US" dirty="0"/>
              <a:t>数据库的引擎决定了数据库系统的性能</a:t>
            </a:r>
            <a:endParaRPr lang="en-US" altLang="zh-CN" dirty="0"/>
          </a:p>
          <a:p>
            <a:pPr lvl="1"/>
            <a:r>
              <a:rPr lang="zh-CN" altLang="en-US" dirty="0"/>
              <a:t>不同的引擎有着不同的特点和适用环境</a:t>
            </a:r>
            <a:endParaRPr lang="en-US" altLang="zh-CN" dirty="0"/>
          </a:p>
          <a:p>
            <a:pPr lvl="2"/>
            <a:r>
              <a:rPr lang="en-US" altLang="zh-CN" sz="1600" dirty="0"/>
              <a:t>MySQL</a:t>
            </a:r>
            <a:r>
              <a:rPr lang="zh-CN" altLang="en-US" sz="1600" dirty="0"/>
              <a:t>引擎：</a:t>
            </a:r>
            <a:r>
              <a:rPr lang="en-US" altLang="zh-CN" sz="1600" dirty="0" err="1"/>
              <a:t>MyISAM</a:t>
            </a:r>
            <a:r>
              <a:rPr lang="zh-CN" altLang="en-US" sz="1600" dirty="0"/>
              <a:t>、</a:t>
            </a:r>
            <a:r>
              <a:rPr lang="en-US" altLang="zh-CN" sz="1600" dirty="0" err="1"/>
              <a:t>InnoDB</a:t>
            </a:r>
            <a:r>
              <a:rPr lang="zh-CN" altLang="en-US" sz="1600" dirty="0"/>
              <a:t>、</a:t>
            </a:r>
            <a:r>
              <a:rPr lang="en-US" altLang="zh-CN" sz="1600" dirty="0"/>
              <a:t>MERGE</a:t>
            </a:r>
            <a:r>
              <a:rPr lang="zh-CN" altLang="en-US" sz="1600" dirty="0"/>
              <a:t>、</a:t>
            </a:r>
            <a:r>
              <a:rPr lang="en-US" altLang="zh-CN" sz="1600" dirty="0"/>
              <a:t>MEMORY(HEAP)</a:t>
            </a:r>
            <a:r>
              <a:rPr lang="zh-CN" altLang="en-US" sz="1600" dirty="0"/>
              <a:t>、</a:t>
            </a:r>
            <a:r>
              <a:rPr lang="en-US" altLang="zh-CN" sz="1600" dirty="0"/>
              <a:t>BDB(</a:t>
            </a:r>
            <a:r>
              <a:rPr lang="en-US" altLang="zh-CN" sz="1600" dirty="0" err="1"/>
              <a:t>BerkeleyDB</a:t>
            </a:r>
            <a:r>
              <a:rPr lang="en-US" altLang="zh-CN" sz="1600" dirty="0"/>
              <a:t>)</a:t>
            </a:r>
            <a:r>
              <a:rPr lang="zh-CN" altLang="en-US" sz="1600" dirty="0"/>
              <a:t>、</a:t>
            </a:r>
            <a:r>
              <a:rPr lang="en-US" altLang="zh-CN" sz="1600" dirty="0"/>
              <a:t>EXAMPLE</a:t>
            </a:r>
            <a:r>
              <a:rPr lang="zh-CN" altLang="en-US" sz="1600" dirty="0"/>
              <a:t>、</a:t>
            </a:r>
            <a:r>
              <a:rPr lang="en-US" altLang="zh-CN" sz="1600" dirty="0"/>
              <a:t>FEDERATED</a:t>
            </a:r>
            <a:r>
              <a:rPr lang="zh-CN" altLang="en-US" sz="1600" dirty="0"/>
              <a:t>、</a:t>
            </a:r>
            <a:r>
              <a:rPr lang="en-US" altLang="zh-CN" sz="1600" dirty="0"/>
              <a:t>ARCHIVE</a:t>
            </a:r>
            <a:r>
              <a:rPr lang="zh-CN" altLang="en-US" sz="1600" dirty="0"/>
              <a:t>、</a:t>
            </a:r>
            <a:r>
              <a:rPr lang="en-US" altLang="zh-CN" sz="1600" dirty="0"/>
              <a:t>CSV</a:t>
            </a:r>
            <a:r>
              <a:rPr lang="zh-CN" altLang="en-US" sz="1600" dirty="0"/>
              <a:t>、</a:t>
            </a:r>
            <a:r>
              <a:rPr lang="en-US" altLang="zh-CN" sz="1600" dirty="0"/>
              <a:t>BLACKHOLE</a:t>
            </a:r>
            <a:endParaRPr lang="zh-CN" altLang="en-US" sz="1600" dirty="0"/>
          </a:p>
          <a:p>
            <a:r>
              <a:rPr lang="zh-CN" altLang="en-US" dirty="0"/>
              <a:t>物理视图 ：信息在存储设备上怎样进行物理排列、存储和读取</a:t>
            </a:r>
          </a:p>
          <a:p>
            <a:r>
              <a:rPr lang="zh-CN" altLang="en-US" dirty="0"/>
              <a:t>逻辑视图 ：关注用户如何排列和存取信息，以满足其特定的业务需求</a:t>
            </a:r>
            <a:endParaRPr lang="en-US" altLang="zh-CN" dirty="0"/>
          </a:p>
          <a:p>
            <a:r>
              <a:rPr lang="en-US" altLang="zh-CN" dirty="0"/>
              <a:t>DBMS</a:t>
            </a:r>
            <a:r>
              <a:rPr lang="zh-CN" altLang="en-US" dirty="0"/>
              <a:t>引擎将这两者进行了隔离</a:t>
            </a:r>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16</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180484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数据定义子系统</a:t>
            </a:r>
          </a:p>
        </p:txBody>
      </p:sp>
      <p:sp>
        <p:nvSpPr>
          <p:cNvPr id="3" name="内容占位符 2"/>
          <p:cNvSpPr>
            <a:spLocks noGrp="1"/>
          </p:cNvSpPr>
          <p:nvPr>
            <p:ph idx="1"/>
          </p:nvPr>
        </p:nvSpPr>
        <p:spPr/>
        <p:txBody>
          <a:bodyPr/>
          <a:lstStyle/>
          <a:p>
            <a:r>
              <a:rPr lang="zh-CN" altLang="en-US" dirty="0"/>
              <a:t>数据定义子系统</a:t>
            </a:r>
            <a:r>
              <a:rPr lang="en-US" altLang="zh-CN" dirty="0"/>
              <a:t>—</a:t>
            </a:r>
            <a:r>
              <a:rPr lang="zh-CN" altLang="en-US" dirty="0"/>
              <a:t>帮助人们在数据库中建立并维护数据字典，以及定义数据库中的文件结构</a:t>
            </a:r>
            <a:endParaRPr lang="en-US" altLang="zh-CN" dirty="0"/>
          </a:p>
          <a:p>
            <a:r>
              <a:rPr lang="zh-CN" altLang="en-US" dirty="0"/>
              <a:t>数据字典帮助定义</a:t>
            </a:r>
          </a:p>
          <a:p>
            <a:pPr lvl="1"/>
            <a:r>
              <a:rPr lang="zh-CN" altLang="en-US" dirty="0"/>
              <a:t>字段名称</a:t>
            </a:r>
          </a:p>
          <a:p>
            <a:pPr lvl="1"/>
            <a:r>
              <a:rPr lang="zh-CN" altLang="en-US" dirty="0"/>
              <a:t>数据类型（数字型等）</a:t>
            </a:r>
          </a:p>
          <a:p>
            <a:pPr lvl="1"/>
            <a:r>
              <a:rPr lang="zh-CN" altLang="en-US" dirty="0"/>
              <a:t>格式（电话号码前是否有区号）</a:t>
            </a:r>
          </a:p>
          <a:p>
            <a:pPr lvl="1"/>
            <a:r>
              <a:rPr lang="zh-CN" altLang="en-US" dirty="0"/>
              <a:t>缺省值</a:t>
            </a:r>
            <a:endParaRPr lang="en-US" altLang="zh-CN" dirty="0"/>
          </a:p>
          <a:p>
            <a:pPr lvl="1"/>
            <a:r>
              <a:rPr lang="zh-CN" altLang="en-US" dirty="0"/>
              <a:t>有效范围</a:t>
            </a:r>
          </a:p>
          <a:p>
            <a:pPr lvl="1"/>
            <a:r>
              <a:rPr lang="zh-CN" altLang="en-US" dirty="0"/>
              <a:t>输入约束等</a:t>
            </a:r>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17</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pic>
        <p:nvPicPr>
          <p:cNvPr id="7" name="Picture 2" descr="https://timgsa.baidu.com/timg?image&amp;quality=80&amp;size=b9999_10000&amp;sec=1488708362222&amp;di=7c1ac6e84aa61b46d42e524ffc8d0a47&amp;imgtype=0&amp;src=http%3A%2F%2Ffile.itpub.net%2Fforum%2F201308%2F13%2F145258csjjijrn0astr5s4.png">
            <a:extLst>
              <a:ext uri="{FF2B5EF4-FFF2-40B4-BE49-F238E27FC236}">
                <a16:creationId xmlns:a16="http://schemas.microsoft.com/office/drawing/2014/main" id="{2305E14F-DAC2-4B56-9FCD-5DE73C13D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867" y="2056767"/>
            <a:ext cx="6401697" cy="3392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041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数据操作子系统</a:t>
            </a:r>
          </a:p>
        </p:txBody>
      </p:sp>
      <p:sp>
        <p:nvSpPr>
          <p:cNvPr id="3" name="内容占位符 2"/>
          <p:cNvSpPr>
            <a:spLocks noGrp="1"/>
          </p:cNvSpPr>
          <p:nvPr>
            <p:ph idx="1"/>
          </p:nvPr>
        </p:nvSpPr>
        <p:spPr/>
        <p:txBody>
          <a:bodyPr/>
          <a:lstStyle/>
          <a:p>
            <a:r>
              <a:rPr lang="zh-CN" altLang="en-US" dirty="0"/>
              <a:t>数据操作子系统</a:t>
            </a:r>
            <a:r>
              <a:rPr lang="en-US" altLang="zh-CN" dirty="0"/>
              <a:t>—</a:t>
            </a:r>
            <a:r>
              <a:rPr lang="zh-CN" altLang="en-US" dirty="0"/>
              <a:t>帮助用户对数据库中的信息进行增加、修改和删除，并帮助用户在数据库中查询有价值的信息</a:t>
            </a:r>
          </a:p>
          <a:p>
            <a:r>
              <a:rPr lang="zh-CN" altLang="en-US" dirty="0"/>
              <a:t>是最主要的交互界面</a:t>
            </a:r>
            <a:endParaRPr lang="en-US" altLang="zh-CN" dirty="0"/>
          </a:p>
          <a:p>
            <a:r>
              <a:rPr lang="zh-CN" altLang="en-US" dirty="0"/>
              <a:t>数据操作工具包括：</a:t>
            </a:r>
          </a:p>
          <a:p>
            <a:pPr lvl="1"/>
            <a:r>
              <a:rPr lang="zh-CN" altLang="en-US" dirty="0"/>
              <a:t>视图 </a:t>
            </a:r>
            <a:r>
              <a:rPr lang="en-US" altLang="zh-CN" dirty="0"/>
              <a:t>(view)</a:t>
            </a:r>
          </a:p>
          <a:p>
            <a:pPr lvl="1"/>
            <a:r>
              <a:rPr lang="zh-CN" altLang="en-US" dirty="0"/>
              <a:t>报表生成器 </a:t>
            </a:r>
            <a:r>
              <a:rPr lang="en-US" altLang="zh-CN" dirty="0"/>
              <a:t>(report generators)</a:t>
            </a:r>
          </a:p>
          <a:p>
            <a:pPr lvl="1"/>
            <a:r>
              <a:rPr lang="zh-CN" altLang="en-US" dirty="0"/>
              <a:t>范例查询工具 </a:t>
            </a:r>
            <a:r>
              <a:rPr lang="en-US" altLang="zh-CN" dirty="0"/>
              <a:t>(Query-by-example tools)</a:t>
            </a:r>
          </a:p>
          <a:p>
            <a:pPr lvl="1"/>
            <a:r>
              <a:rPr lang="zh-CN" altLang="en-US" dirty="0"/>
              <a:t>结构化查询语言（</a:t>
            </a:r>
            <a:r>
              <a:rPr lang="en-US" altLang="zh-CN" dirty="0"/>
              <a:t>SQL</a:t>
            </a:r>
            <a:r>
              <a:rPr lang="zh-CN" altLang="en-US" dirty="0"/>
              <a:t>）等</a:t>
            </a:r>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18</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1044077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数据操作子系统</a:t>
            </a:r>
            <a:r>
              <a:rPr lang="en-US" altLang="zh-CN" dirty="0"/>
              <a:t>-</a:t>
            </a:r>
            <a:r>
              <a:rPr lang="zh-CN" altLang="en-US" dirty="0"/>
              <a:t>视图</a:t>
            </a:r>
          </a:p>
        </p:txBody>
      </p:sp>
      <p:sp>
        <p:nvSpPr>
          <p:cNvPr id="3" name="内容占位符 2"/>
          <p:cNvSpPr>
            <a:spLocks noGrp="1"/>
          </p:cNvSpPr>
          <p:nvPr>
            <p:ph idx="1"/>
          </p:nvPr>
        </p:nvSpPr>
        <p:spPr/>
        <p:txBody>
          <a:bodyPr/>
          <a:lstStyle/>
          <a:p>
            <a:r>
              <a:rPr lang="zh-CN" altLang="en-US" sz="2400" dirty="0"/>
              <a:t>视图允许用户查看数据库文件的内容，对其进行必要的修改，完成简单的分类，并通过查找操作得到具体信息的位置</a:t>
            </a:r>
            <a:endParaRPr lang="en-US" altLang="zh-CN" sz="2400" dirty="0"/>
          </a:p>
          <a:p>
            <a:pPr lvl="1"/>
            <a:r>
              <a:rPr lang="zh-CN" altLang="en-US" dirty="0"/>
              <a:t>视图实际上是基于查询的一个虚拟表</a:t>
            </a:r>
            <a:endParaRPr lang="en-US" altLang="zh-CN" dirty="0"/>
          </a:p>
          <a:p>
            <a:pPr lvl="1"/>
            <a:r>
              <a:rPr lang="zh-CN" altLang="en-US" dirty="0"/>
              <a:t>它并不会存储在数据库中，只会在需要的时候查询并显示</a:t>
            </a:r>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19</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221" y="3005056"/>
            <a:ext cx="7461561" cy="3104126"/>
          </a:xfrm>
          <a:prstGeom prst="rect">
            <a:avLst/>
          </a:prstGeom>
        </p:spPr>
      </p:pic>
    </p:spTree>
    <p:extLst>
      <p:ext uri="{BB962C8B-B14F-4D97-AF65-F5344CB8AC3E}">
        <p14:creationId xmlns:p14="http://schemas.microsoft.com/office/powerpoint/2010/main" val="359839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数据库基础及应用</a:t>
            </a:r>
          </a:p>
        </p:txBody>
      </p:sp>
      <p:sp>
        <p:nvSpPr>
          <p:cNvPr id="3" name="内容占位符 2"/>
          <p:cNvSpPr>
            <a:spLocks noGrp="1"/>
          </p:cNvSpPr>
          <p:nvPr>
            <p:ph idx="1"/>
          </p:nvPr>
        </p:nvSpPr>
        <p:spPr/>
        <p:txBody>
          <a:bodyPr/>
          <a:lstStyle/>
          <a:p>
            <a:pPr>
              <a:lnSpc>
                <a:spcPct val="150000"/>
              </a:lnSpc>
              <a:buFont typeface="Wingdings" panose="05000000000000000000" pitchFamily="2" charset="2"/>
              <a:buChar char="Ø"/>
            </a:pPr>
            <a:r>
              <a:rPr lang="zh-CN" altLang="en-US" dirty="0"/>
              <a:t>数据库基础</a:t>
            </a:r>
            <a:r>
              <a:rPr lang="en-US" altLang="zh-CN" dirty="0"/>
              <a:t>——</a:t>
            </a:r>
            <a:r>
              <a:rPr lang="zh-CN" altLang="en-US"/>
              <a:t>关系型数据库</a:t>
            </a:r>
            <a:endParaRPr lang="en-US" altLang="zh-CN" dirty="0"/>
          </a:p>
          <a:p>
            <a:pPr>
              <a:lnSpc>
                <a:spcPct val="150000"/>
              </a:lnSpc>
              <a:buFont typeface="Wingdings" panose="05000000000000000000" pitchFamily="2" charset="2"/>
              <a:buChar char="Ø"/>
            </a:pPr>
            <a:r>
              <a:rPr lang="en-US" altLang="zh-CN" dirty="0"/>
              <a:t>MySQL</a:t>
            </a:r>
          </a:p>
          <a:p>
            <a:pPr>
              <a:lnSpc>
                <a:spcPct val="150000"/>
              </a:lnSpc>
              <a:buFont typeface="Wingdings" panose="05000000000000000000" pitchFamily="2" charset="2"/>
              <a:buChar char="Ø"/>
            </a:pPr>
            <a:r>
              <a:rPr lang="zh-CN" altLang="en-US" dirty="0"/>
              <a:t>利用</a:t>
            </a:r>
            <a:r>
              <a:rPr lang="en-US" altLang="zh-CN" dirty="0"/>
              <a:t>Python</a:t>
            </a:r>
            <a:r>
              <a:rPr lang="zh-CN" altLang="en-US" dirty="0"/>
              <a:t>操作数据库</a:t>
            </a:r>
            <a:endParaRPr lang="en-US" altLang="zh-CN" dirty="0"/>
          </a:p>
          <a:p>
            <a:pPr>
              <a:lnSpc>
                <a:spcPct val="150000"/>
              </a:lnSpc>
              <a:buFont typeface="Wingdings" panose="05000000000000000000" pitchFamily="2" charset="2"/>
              <a:buChar char="Ø"/>
            </a:pPr>
            <a:r>
              <a:rPr lang="zh-CN" altLang="en-US" dirty="0"/>
              <a:t>数据库在大数据时代的发展</a:t>
            </a:r>
            <a:endParaRPr lang="en-US" altLang="zh-CN"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dirty="0">
                <a:solidFill>
                  <a:srgbClr val="000000"/>
                </a:solidFill>
              </a:rPr>
              <a:t>大数据分析基础 </a:t>
            </a:r>
            <a:r>
              <a:rPr lang="en-US" altLang="zh-CN" dirty="0">
                <a:solidFill>
                  <a:srgbClr val="000000"/>
                </a:solidFill>
              </a:rPr>
              <a:t>(By Dr. Fang)</a:t>
            </a: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1069421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数据操作子系统</a:t>
            </a:r>
            <a:r>
              <a:rPr lang="en-US" altLang="zh-CN" dirty="0"/>
              <a:t>-SQL</a:t>
            </a:r>
            <a:endParaRPr lang="zh-CN" altLang="en-US" dirty="0"/>
          </a:p>
        </p:txBody>
      </p:sp>
      <p:sp>
        <p:nvSpPr>
          <p:cNvPr id="3" name="内容占位符 2"/>
          <p:cNvSpPr>
            <a:spLocks noGrp="1"/>
          </p:cNvSpPr>
          <p:nvPr>
            <p:ph idx="1"/>
          </p:nvPr>
        </p:nvSpPr>
        <p:spPr/>
        <p:txBody>
          <a:bodyPr/>
          <a:lstStyle/>
          <a:p>
            <a:r>
              <a:rPr lang="zh-CN" altLang="en-US" dirty="0"/>
              <a:t>结构化查询语言</a:t>
            </a:r>
            <a:r>
              <a:rPr lang="en-US" altLang="zh-CN" dirty="0"/>
              <a:t>(Structured Query Language</a:t>
            </a:r>
            <a:r>
              <a:rPr lang="zh-CN" altLang="en-US" dirty="0"/>
              <a:t>，</a:t>
            </a:r>
            <a:r>
              <a:rPr lang="en-US" altLang="zh-CN" dirty="0"/>
              <a:t>SQL)</a:t>
            </a:r>
            <a:r>
              <a:rPr lang="zh-CN" altLang="en-US" dirty="0"/>
              <a:t> ，是一种特殊目的的编程语言，是一种数据库查询和程序设计语言，用于存取数据以及查询、更新和管理关系数据库系统</a:t>
            </a:r>
            <a:endParaRPr lang="en-US" altLang="zh-CN" dirty="0"/>
          </a:p>
          <a:p>
            <a:r>
              <a:rPr lang="zh-CN" altLang="en-US" dirty="0"/>
              <a:t>不过各种通行的数据库系统在其实践过程中都对</a:t>
            </a:r>
            <a:r>
              <a:rPr lang="en-US" altLang="zh-CN" dirty="0"/>
              <a:t>SQL</a:t>
            </a:r>
            <a:r>
              <a:rPr lang="zh-CN" altLang="en-US" dirty="0"/>
              <a:t>规范作了某些编改和扩充。所以，实际上不同数据库系统之间的</a:t>
            </a:r>
            <a:r>
              <a:rPr lang="en-US" altLang="zh-CN" dirty="0"/>
              <a:t>SQL</a:t>
            </a:r>
            <a:r>
              <a:rPr lang="zh-CN" altLang="en-US" dirty="0">
                <a:solidFill>
                  <a:srgbClr val="FF0000"/>
                </a:solidFill>
              </a:rPr>
              <a:t>不能完全相互通用</a:t>
            </a:r>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20</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2321337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SQL</a:t>
            </a:r>
            <a:endParaRPr lang="zh-CN" altLang="en-US" dirty="0"/>
          </a:p>
        </p:txBody>
      </p:sp>
      <p:sp>
        <p:nvSpPr>
          <p:cNvPr id="3" name="内容占位符 2"/>
          <p:cNvSpPr>
            <a:spLocks noGrp="1"/>
          </p:cNvSpPr>
          <p:nvPr>
            <p:ph idx="1"/>
          </p:nvPr>
        </p:nvSpPr>
        <p:spPr/>
        <p:txBody>
          <a:bodyPr/>
          <a:lstStyle/>
          <a:p>
            <a:r>
              <a:rPr lang="zh-CN" altLang="en-US" sz="2400" dirty="0"/>
              <a:t>数据定义（</a:t>
            </a:r>
            <a:r>
              <a:rPr lang="en-US" altLang="zh-CN" sz="2400" dirty="0"/>
              <a:t>DDL</a:t>
            </a:r>
            <a:r>
              <a:rPr lang="zh-CN" altLang="en-US" sz="2400" dirty="0"/>
              <a:t>）</a:t>
            </a:r>
          </a:p>
          <a:p>
            <a:pPr lvl="1"/>
            <a:r>
              <a:rPr lang="zh-CN" altLang="en-US" sz="2000" dirty="0"/>
              <a:t>定义、删除、修改关系模式（基本表）</a:t>
            </a:r>
          </a:p>
          <a:p>
            <a:pPr lvl="1"/>
            <a:r>
              <a:rPr lang="zh-CN" altLang="en-US" sz="2000" dirty="0"/>
              <a:t>定义、删除视图（</a:t>
            </a:r>
            <a:r>
              <a:rPr lang="en-US" altLang="zh-CN" sz="2000" dirty="0"/>
              <a:t>View</a:t>
            </a:r>
            <a:r>
              <a:rPr lang="zh-CN" altLang="en-US" sz="2000" dirty="0"/>
              <a:t>）</a:t>
            </a:r>
          </a:p>
          <a:p>
            <a:pPr lvl="1"/>
            <a:r>
              <a:rPr lang="zh-CN" altLang="en-US" sz="2000" dirty="0"/>
              <a:t>定义、删除索引（</a:t>
            </a:r>
            <a:r>
              <a:rPr lang="en-US" altLang="zh-CN" sz="2000" dirty="0"/>
              <a:t>Index</a:t>
            </a:r>
            <a:r>
              <a:rPr lang="zh-CN" altLang="en-US" sz="2000" dirty="0"/>
              <a:t>）</a:t>
            </a:r>
          </a:p>
          <a:p>
            <a:r>
              <a:rPr lang="zh-CN" altLang="en-US" sz="2400" dirty="0"/>
              <a:t>数据操纵（</a:t>
            </a:r>
            <a:r>
              <a:rPr lang="en-US" altLang="zh-CN" sz="2400" dirty="0"/>
              <a:t>DML</a:t>
            </a:r>
            <a:r>
              <a:rPr lang="zh-CN" altLang="en-US" sz="2400" dirty="0"/>
              <a:t>）</a:t>
            </a:r>
          </a:p>
          <a:p>
            <a:pPr lvl="1"/>
            <a:r>
              <a:rPr lang="zh-CN" altLang="en-US" sz="2000" dirty="0"/>
              <a:t>数据查询</a:t>
            </a:r>
          </a:p>
          <a:p>
            <a:pPr lvl="1"/>
            <a:r>
              <a:rPr lang="zh-CN" altLang="en-US" sz="2000" dirty="0"/>
              <a:t>数据增、删、改</a:t>
            </a:r>
          </a:p>
          <a:p>
            <a:r>
              <a:rPr lang="zh-CN" altLang="en-US" sz="2400" dirty="0"/>
              <a:t>数据控制（</a:t>
            </a:r>
            <a:r>
              <a:rPr lang="en-US" altLang="zh-CN" sz="2400" dirty="0"/>
              <a:t>DCL</a:t>
            </a:r>
            <a:r>
              <a:rPr lang="zh-CN" altLang="en-US" sz="2400" dirty="0"/>
              <a:t>）</a:t>
            </a:r>
          </a:p>
          <a:p>
            <a:pPr lvl="1"/>
            <a:r>
              <a:rPr lang="zh-CN" altLang="en-US" sz="2000" dirty="0"/>
              <a:t>用户访问权限的授予、收回</a:t>
            </a:r>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21</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pic>
        <p:nvPicPr>
          <p:cNvPr id="36" name="内容占位符 12">
            <a:extLst>
              <a:ext uri="{FF2B5EF4-FFF2-40B4-BE49-F238E27FC236}">
                <a16:creationId xmlns:a16="http://schemas.microsoft.com/office/drawing/2014/main" id="{FD29FC4D-09B8-4EBA-AA6F-B2B6A4749F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531472" y="285007"/>
            <a:ext cx="4884644" cy="587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903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SQL</a:t>
            </a:r>
            <a:r>
              <a:rPr lang="zh-CN" altLang="en-US" dirty="0"/>
              <a:t>特点</a:t>
            </a:r>
          </a:p>
        </p:txBody>
      </p:sp>
      <p:sp>
        <p:nvSpPr>
          <p:cNvPr id="3" name="内容占位符 2"/>
          <p:cNvSpPr>
            <a:spLocks noGrp="1"/>
          </p:cNvSpPr>
          <p:nvPr>
            <p:ph idx="1"/>
          </p:nvPr>
        </p:nvSpPr>
        <p:spPr/>
        <p:txBody>
          <a:bodyPr/>
          <a:lstStyle/>
          <a:p>
            <a:r>
              <a:rPr lang="zh-CN" altLang="en-US" sz="2400" dirty="0"/>
              <a:t>高度非过程化的语言</a:t>
            </a:r>
            <a:endParaRPr lang="en-US" altLang="zh-CN" sz="2400" dirty="0"/>
          </a:p>
          <a:p>
            <a:pPr lvl="1"/>
            <a:r>
              <a:rPr lang="zh-CN" altLang="en-US" sz="2000" dirty="0"/>
              <a:t>用户只需提出“干什么”，至于“怎么干”由</a:t>
            </a:r>
            <a:r>
              <a:rPr lang="en-US" altLang="zh-CN" sz="2000" dirty="0"/>
              <a:t>DBMS</a:t>
            </a:r>
            <a:r>
              <a:rPr lang="zh-CN" altLang="en-US" sz="2000" dirty="0"/>
              <a:t>解决。</a:t>
            </a:r>
            <a:endParaRPr lang="en-US" altLang="zh-CN" sz="2000" dirty="0"/>
          </a:p>
          <a:p>
            <a:r>
              <a:rPr lang="zh-CN" altLang="en-US" sz="2400" dirty="0"/>
              <a:t>面向集合的语言</a:t>
            </a:r>
            <a:endParaRPr lang="en-US" altLang="zh-CN" sz="2400" dirty="0"/>
          </a:p>
          <a:p>
            <a:pPr lvl="1"/>
            <a:r>
              <a:rPr lang="zh-CN" altLang="en-US" sz="2000" dirty="0"/>
              <a:t>每一个</a:t>
            </a:r>
            <a:r>
              <a:rPr lang="en-US" altLang="zh-CN" sz="2000" dirty="0"/>
              <a:t>SQL</a:t>
            </a:r>
            <a:r>
              <a:rPr lang="zh-CN" altLang="en-US" sz="2000" dirty="0"/>
              <a:t>的操作对象是一个或多个关系，操作的结果也是一个关系。</a:t>
            </a:r>
          </a:p>
          <a:p>
            <a:r>
              <a:rPr lang="zh-CN" altLang="en-US" sz="2400" dirty="0"/>
              <a:t>一种语法结构，两种使用方式</a:t>
            </a:r>
            <a:endParaRPr lang="en-US" altLang="zh-CN" sz="2400" dirty="0"/>
          </a:p>
          <a:p>
            <a:pPr lvl="1"/>
            <a:r>
              <a:rPr lang="zh-CN" altLang="en-US" sz="2000" dirty="0"/>
              <a:t>即可独立使用，又可嵌入到宿主语言中使用，具有自主型和宿主型两种特点。</a:t>
            </a:r>
          </a:p>
          <a:p>
            <a:r>
              <a:rPr lang="zh-CN" altLang="en-US" sz="2400" dirty="0"/>
              <a:t>具有查询、操作、定义和控制四种语言一体化的特点。</a:t>
            </a:r>
          </a:p>
          <a:p>
            <a:r>
              <a:rPr lang="zh-CN" altLang="en-US" sz="2400" dirty="0"/>
              <a:t>语言简洁、易学易用</a:t>
            </a:r>
            <a:endParaRPr lang="en-US" altLang="zh-CN" sz="2400" dirty="0"/>
          </a:p>
          <a:p>
            <a:pPr lvl="1"/>
            <a:r>
              <a:rPr lang="zh-CN" altLang="en-US" sz="2000" dirty="0"/>
              <a:t>核心功能只有</a:t>
            </a:r>
            <a:r>
              <a:rPr lang="en-US" altLang="zh-CN" sz="2000" dirty="0"/>
              <a:t>9</a:t>
            </a:r>
            <a:r>
              <a:rPr lang="zh-CN" altLang="en-US" sz="2000" dirty="0"/>
              <a:t>个动词：</a:t>
            </a:r>
            <a:r>
              <a:rPr lang="en-US" altLang="zh-CN" sz="2000" dirty="0">
                <a:solidFill>
                  <a:srgbClr val="FF0000"/>
                </a:solidFill>
              </a:rPr>
              <a:t>SELECT</a:t>
            </a:r>
            <a:r>
              <a:rPr lang="zh-CN" altLang="en-US" sz="2000" dirty="0">
                <a:solidFill>
                  <a:srgbClr val="FF0000"/>
                </a:solidFill>
              </a:rPr>
              <a:t>、</a:t>
            </a:r>
            <a:r>
              <a:rPr lang="en-US" altLang="zh-CN" sz="2000" dirty="0">
                <a:solidFill>
                  <a:srgbClr val="FF0000"/>
                </a:solidFill>
              </a:rPr>
              <a:t>CREATE</a:t>
            </a:r>
            <a:r>
              <a:rPr lang="zh-CN" altLang="en-US" sz="2000" dirty="0">
                <a:solidFill>
                  <a:srgbClr val="FF0000"/>
                </a:solidFill>
              </a:rPr>
              <a:t>、</a:t>
            </a:r>
            <a:r>
              <a:rPr lang="en-US" altLang="zh-CN" sz="2000" dirty="0">
                <a:solidFill>
                  <a:srgbClr val="FF0000"/>
                </a:solidFill>
              </a:rPr>
              <a:t>DROP</a:t>
            </a:r>
            <a:r>
              <a:rPr lang="zh-CN" altLang="en-US" sz="2000" dirty="0">
                <a:solidFill>
                  <a:srgbClr val="FF0000"/>
                </a:solidFill>
              </a:rPr>
              <a:t>、</a:t>
            </a:r>
            <a:r>
              <a:rPr lang="en-US" altLang="zh-CN" sz="2000" dirty="0">
                <a:solidFill>
                  <a:srgbClr val="FF0000"/>
                </a:solidFill>
              </a:rPr>
              <a:t>ALTER</a:t>
            </a:r>
            <a:r>
              <a:rPr lang="zh-CN" altLang="en-US" sz="2000" dirty="0">
                <a:solidFill>
                  <a:srgbClr val="FF0000"/>
                </a:solidFill>
              </a:rPr>
              <a:t>、</a:t>
            </a:r>
            <a:r>
              <a:rPr lang="en-US" altLang="zh-CN" sz="2000" dirty="0">
                <a:solidFill>
                  <a:srgbClr val="FF0000"/>
                </a:solidFill>
              </a:rPr>
              <a:t>INSERT</a:t>
            </a:r>
            <a:r>
              <a:rPr lang="zh-CN" altLang="en-US" sz="2000" dirty="0">
                <a:solidFill>
                  <a:srgbClr val="FF0000"/>
                </a:solidFill>
              </a:rPr>
              <a:t>、</a:t>
            </a:r>
            <a:r>
              <a:rPr lang="en-US" altLang="zh-CN" sz="2000" dirty="0">
                <a:solidFill>
                  <a:srgbClr val="FF0000"/>
                </a:solidFill>
              </a:rPr>
              <a:t>UPDATE</a:t>
            </a:r>
            <a:r>
              <a:rPr lang="zh-CN" altLang="en-US" sz="2000" dirty="0">
                <a:solidFill>
                  <a:srgbClr val="FF0000"/>
                </a:solidFill>
              </a:rPr>
              <a:t>、</a:t>
            </a:r>
            <a:r>
              <a:rPr lang="en-US" altLang="zh-CN" sz="2000" dirty="0">
                <a:solidFill>
                  <a:srgbClr val="FF0000"/>
                </a:solidFill>
              </a:rPr>
              <a:t>DELETE</a:t>
            </a:r>
            <a:r>
              <a:rPr lang="zh-CN" altLang="en-US" sz="2000" dirty="0">
                <a:solidFill>
                  <a:srgbClr val="FF0000"/>
                </a:solidFill>
              </a:rPr>
              <a:t>、</a:t>
            </a:r>
            <a:r>
              <a:rPr lang="en-US" altLang="zh-CN" sz="2000" dirty="0">
                <a:solidFill>
                  <a:srgbClr val="FF0000"/>
                </a:solidFill>
              </a:rPr>
              <a:t>GRANT</a:t>
            </a:r>
            <a:r>
              <a:rPr lang="zh-CN" altLang="en-US" sz="2000" dirty="0">
                <a:solidFill>
                  <a:srgbClr val="FF0000"/>
                </a:solidFill>
              </a:rPr>
              <a:t>、</a:t>
            </a:r>
            <a:r>
              <a:rPr lang="en-US" altLang="zh-CN" sz="2000" dirty="0">
                <a:solidFill>
                  <a:srgbClr val="FF0000"/>
                </a:solidFill>
              </a:rPr>
              <a:t>REVOKE</a:t>
            </a:r>
            <a:r>
              <a:rPr lang="zh-CN" altLang="en-US" sz="2000" dirty="0"/>
              <a:t>，语法简单，接近英语。</a:t>
            </a:r>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22</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3112268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应用程序生成子系统</a:t>
            </a:r>
            <a:r>
              <a:rPr lang="en-US" altLang="zh-CN" dirty="0"/>
              <a:t>&amp;</a:t>
            </a:r>
            <a:r>
              <a:rPr lang="zh-CN" altLang="en-US" dirty="0"/>
              <a:t>数据管理子系统</a:t>
            </a:r>
          </a:p>
        </p:txBody>
      </p:sp>
      <p:sp>
        <p:nvSpPr>
          <p:cNvPr id="3" name="内容占位符 2"/>
          <p:cNvSpPr>
            <a:spLocks noGrp="1"/>
          </p:cNvSpPr>
          <p:nvPr>
            <p:ph idx="1"/>
          </p:nvPr>
        </p:nvSpPr>
        <p:spPr/>
        <p:txBody>
          <a:bodyPr/>
          <a:lstStyle/>
          <a:p>
            <a:r>
              <a:rPr lang="zh-CN" altLang="en-US" dirty="0"/>
              <a:t>应用程序生成子系统</a:t>
            </a:r>
            <a:r>
              <a:rPr lang="en-US" altLang="zh-CN" dirty="0"/>
              <a:t>—</a:t>
            </a:r>
            <a:r>
              <a:rPr lang="zh-CN" altLang="en-US" dirty="0"/>
              <a:t>包含帮助用户建立面向事务处理的应用程序</a:t>
            </a:r>
            <a:endParaRPr lang="en-US" altLang="zh-CN" dirty="0"/>
          </a:p>
          <a:p>
            <a:pPr lvl="1"/>
            <a:r>
              <a:rPr lang="zh-CN" altLang="en-US" dirty="0"/>
              <a:t>建立数据输入屏幕功能</a:t>
            </a:r>
            <a:endParaRPr lang="en-US" altLang="zh-CN" dirty="0"/>
          </a:p>
          <a:p>
            <a:pPr lvl="1"/>
            <a:r>
              <a:rPr lang="zh-CN" altLang="en-US" dirty="0"/>
              <a:t>为特定的</a:t>
            </a:r>
            <a:r>
              <a:rPr lang="en-US" altLang="zh-CN" dirty="0"/>
              <a:t>DBMS</a:t>
            </a:r>
            <a:r>
              <a:rPr lang="zh-CN" altLang="en-US" dirty="0"/>
              <a:t>选定程序设计语言</a:t>
            </a:r>
            <a:endParaRPr lang="en-US" altLang="zh-CN" dirty="0"/>
          </a:p>
          <a:p>
            <a:pPr lvl="1"/>
            <a:r>
              <a:rPr lang="zh-CN" altLang="en-US" dirty="0"/>
              <a:t>建立公共的操作交互界面</a:t>
            </a:r>
            <a:endParaRPr lang="en-US" altLang="zh-CN" dirty="0"/>
          </a:p>
          <a:p>
            <a:r>
              <a:rPr lang="zh-CN" altLang="en-US" dirty="0"/>
              <a:t>数据管理子系统</a:t>
            </a:r>
            <a:r>
              <a:rPr lang="en-US" altLang="zh-CN" dirty="0"/>
              <a:t>—</a:t>
            </a:r>
            <a:r>
              <a:rPr lang="zh-CN" altLang="en-US" dirty="0"/>
              <a:t>帮助管理整个数据库环境通过提供</a:t>
            </a:r>
          </a:p>
          <a:p>
            <a:pPr lvl="1"/>
            <a:r>
              <a:rPr lang="zh-CN" altLang="en-US" dirty="0"/>
              <a:t>备份与恢复</a:t>
            </a:r>
          </a:p>
          <a:p>
            <a:pPr lvl="1"/>
            <a:r>
              <a:rPr lang="zh-CN" altLang="en-US" dirty="0"/>
              <a:t>安全管理</a:t>
            </a:r>
          </a:p>
          <a:p>
            <a:pPr lvl="1"/>
            <a:r>
              <a:rPr lang="zh-CN" altLang="en-US" dirty="0"/>
              <a:t>查询优化</a:t>
            </a:r>
          </a:p>
          <a:p>
            <a:pPr lvl="1"/>
            <a:r>
              <a:rPr lang="zh-CN" altLang="en-US" dirty="0"/>
              <a:t>重新组织</a:t>
            </a:r>
          </a:p>
          <a:p>
            <a:pPr lvl="1"/>
            <a:r>
              <a:rPr lang="zh-CN" altLang="en-US" dirty="0"/>
              <a:t>并发控制功能</a:t>
            </a:r>
          </a:p>
          <a:p>
            <a:pPr lvl="1"/>
            <a:r>
              <a:rPr lang="zh-CN" altLang="en-US" dirty="0"/>
              <a:t>变动管理</a:t>
            </a:r>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23</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1957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数据库事务的</a:t>
            </a:r>
            <a:r>
              <a:rPr lang="en-US" altLang="zh-CN" dirty="0"/>
              <a:t>ACID</a:t>
            </a:r>
            <a:r>
              <a:rPr lang="zh-CN" altLang="en-US" dirty="0"/>
              <a:t>特性</a:t>
            </a:r>
          </a:p>
        </p:txBody>
      </p:sp>
      <p:sp>
        <p:nvSpPr>
          <p:cNvPr id="3" name="内容占位符 2"/>
          <p:cNvSpPr>
            <a:spLocks noGrp="1"/>
          </p:cNvSpPr>
          <p:nvPr>
            <p:ph idx="1"/>
          </p:nvPr>
        </p:nvSpPr>
        <p:spPr/>
        <p:txBody>
          <a:bodyPr/>
          <a:lstStyle/>
          <a:p>
            <a:r>
              <a:rPr lang="zh-CN" altLang="en-US" dirty="0"/>
              <a:t>事务机制可以确保数据一致性</a:t>
            </a:r>
          </a:p>
          <a:p>
            <a:pPr lvl="1"/>
            <a:r>
              <a:rPr lang="zh-CN" altLang="en-US" dirty="0">
                <a:latin typeface="+mj-lt"/>
              </a:rPr>
              <a:t>事务应该具有</a:t>
            </a:r>
            <a:r>
              <a:rPr lang="en-US" altLang="zh-CN" dirty="0">
                <a:latin typeface="+mj-lt"/>
              </a:rPr>
              <a:t>4</a:t>
            </a:r>
            <a:r>
              <a:rPr lang="zh-CN" altLang="en-US" dirty="0">
                <a:latin typeface="+mj-lt"/>
              </a:rPr>
              <a:t>个属性：原子性</a:t>
            </a:r>
            <a:r>
              <a:rPr lang="zh-CN" altLang="en-US" dirty="0">
                <a:latin typeface="+mj-lt"/>
                <a:ea typeface="微软雅黑" panose="020B0503020204020204" pitchFamily="34" charset="-122"/>
              </a:rPr>
              <a:t>（</a:t>
            </a:r>
            <a:r>
              <a:rPr lang="en-US" altLang="zh-CN" dirty="0">
                <a:latin typeface="+mj-lt"/>
                <a:ea typeface="微软雅黑" panose="020B0503020204020204" pitchFamily="34" charset="-122"/>
              </a:rPr>
              <a:t>atomicity</a:t>
            </a:r>
            <a:r>
              <a:rPr lang="zh-CN" altLang="en-US" dirty="0">
                <a:latin typeface="+mj-lt"/>
                <a:ea typeface="微软雅黑" panose="020B0503020204020204" pitchFamily="34" charset="-122"/>
              </a:rPr>
              <a:t>）</a:t>
            </a:r>
            <a:r>
              <a:rPr lang="zh-CN" altLang="en-US" dirty="0">
                <a:latin typeface="+mj-lt"/>
              </a:rPr>
              <a:t>、一致性</a:t>
            </a:r>
            <a:r>
              <a:rPr lang="zh-CN" altLang="en-US" dirty="0">
                <a:latin typeface="+mj-lt"/>
                <a:ea typeface="微软雅黑" panose="020B0503020204020204" pitchFamily="34" charset="-122"/>
              </a:rPr>
              <a:t>（</a:t>
            </a:r>
            <a:r>
              <a:rPr lang="en-US" altLang="zh-CN" dirty="0">
                <a:latin typeface="+mj-lt"/>
                <a:ea typeface="微软雅黑" panose="020B0503020204020204" pitchFamily="34" charset="-122"/>
              </a:rPr>
              <a:t>consistency</a:t>
            </a:r>
            <a:r>
              <a:rPr lang="zh-CN" altLang="en-US" dirty="0">
                <a:latin typeface="+mj-lt"/>
                <a:ea typeface="微软雅黑" panose="020B0503020204020204" pitchFamily="34" charset="-122"/>
              </a:rPr>
              <a:t>）</a:t>
            </a:r>
            <a:r>
              <a:rPr lang="zh-CN" altLang="en-US" dirty="0">
                <a:latin typeface="+mj-lt"/>
              </a:rPr>
              <a:t>、隔离性</a:t>
            </a:r>
            <a:r>
              <a:rPr lang="zh-CN" altLang="en-US" dirty="0">
                <a:latin typeface="+mj-lt"/>
                <a:ea typeface="微软雅黑" panose="020B0503020204020204" pitchFamily="34" charset="-122"/>
              </a:rPr>
              <a:t>（</a:t>
            </a:r>
            <a:r>
              <a:rPr lang="en-US" altLang="zh-CN" dirty="0">
                <a:latin typeface="+mj-lt"/>
                <a:ea typeface="微软雅黑" panose="020B0503020204020204" pitchFamily="34" charset="-122"/>
              </a:rPr>
              <a:t>isolation</a:t>
            </a:r>
            <a:r>
              <a:rPr lang="zh-CN" altLang="en-US" dirty="0">
                <a:latin typeface="+mj-lt"/>
                <a:ea typeface="微软雅黑" panose="020B0503020204020204" pitchFamily="34" charset="-122"/>
              </a:rPr>
              <a:t>）</a:t>
            </a:r>
            <a:r>
              <a:rPr lang="zh-CN" altLang="en-US" dirty="0">
                <a:latin typeface="+mj-lt"/>
              </a:rPr>
              <a:t>、持久性</a:t>
            </a:r>
            <a:r>
              <a:rPr lang="zh-CN" altLang="en-US" dirty="0">
                <a:latin typeface="+mj-lt"/>
                <a:ea typeface="微软雅黑" panose="020B0503020204020204" pitchFamily="34" charset="-122"/>
              </a:rPr>
              <a:t>（</a:t>
            </a:r>
            <a:r>
              <a:rPr lang="en-US" altLang="zh-CN" dirty="0">
                <a:latin typeface="+mj-lt"/>
                <a:ea typeface="微软雅黑" panose="020B0503020204020204" pitchFamily="34" charset="-122"/>
              </a:rPr>
              <a:t>durability</a:t>
            </a:r>
            <a:r>
              <a:rPr lang="zh-CN" altLang="en-US" dirty="0">
                <a:latin typeface="+mj-lt"/>
                <a:ea typeface="微软雅黑" panose="020B0503020204020204" pitchFamily="34" charset="-122"/>
              </a:rPr>
              <a:t>）</a:t>
            </a:r>
            <a:r>
              <a:rPr lang="zh-CN" altLang="en-US" dirty="0">
                <a:latin typeface="+mj-lt"/>
              </a:rPr>
              <a:t>。这四个属性通常称为</a:t>
            </a:r>
            <a:r>
              <a:rPr lang="en-US" altLang="zh-CN" dirty="0">
                <a:latin typeface="+mj-lt"/>
              </a:rPr>
              <a:t>ACID</a:t>
            </a:r>
            <a:r>
              <a:rPr lang="zh-CN" altLang="en-US" dirty="0">
                <a:latin typeface="+mj-lt"/>
              </a:rPr>
              <a:t>特性。</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24</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graphicFrame>
        <p:nvGraphicFramePr>
          <p:cNvPr id="7" name="图示 6">
            <a:extLst>
              <a:ext uri="{FF2B5EF4-FFF2-40B4-BE49-F238E27FC236}">
                <a16:creationId xmlns:a16="http://schemas.microsoft.com/office/drawing/2014/main" id="{4B8183F6-C3BF-4D01-8B7C-AC55FE9B9953}"/>
              </a:ext>
            </a:extLst>
          </p:cNvPr>
          <p:cNvGraphicFramePr/>
          <p:nvPr>
            <p:extLst>
              <p:ext uri="{D42A27DB-BD31-4B8C-83A1-F6EECF244321}">
                <p14:modId xmlns:p14="http://schemas.microsoft.com/office/powerpoint/2010/main" val="1255471761"/>
              </p:ext>
            </p:extLst>
          </p:nvPr>
        </p:nvGraphicFramePr>
        <p:xfrm>
          <a:off x="797295" y="2680652"/>
          <a:ext cx="10597409" cy="3523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3923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MySQL</a:t>
            </a:r>
            <a:endParaRPr lang="zh-CN" altLang="en-US" dirty="0"/>
          </a:p>
        </p:txBody>
      </p:sp>
      <p:sp>
        <p:nvSpPr>
          <p:cNvPr id="3" name="内容占位符 2"/>
          <p:cNvSpPr>
            <a:spLocks noGrp="1"/>
          </p:cNvSpPr>
          <p:nvPr>
            <p:ph idx="1"/>
          </p:nvPr>
        </p:nvSpPr>
        <p:spPr/>
        <p:txBody>
          <a:bodyPr/>
          <a:lstStyle/>
          <a:p>
            <a:r>
              <a:rPr lang="zh-CN" altLang="en-US" dirty="0"/>
              <a:t>最新数据库流行度排名</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25</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graphicFrame>
        <p:nvGraphicFramePr>
          <p:cNvPr id="7" name="表格 6">
            <a:extLst>
              <a:ext uri="{FF2B5EF4-FFF2-40B4-BE49-F238E27FC236}">
                <a16:creationId xmlns:a16="http://schemas.microsoft.com/office/drawing/2014/main" id="{DC46B7AD-B8D2-4E21-8883-E190F40D3416}"/>
              </a:ext>
            </a:extLst>
          </p:cNvPr>
          <p:cNvGraphicFramePr>
            <a:graphicFrameLocks noGrp="1"/>
          </p:cNvGraphicFramePr>
          <p:nvPr>
            <p:extLst>
              <p:ext uri="{D42A27DB-BD31-4B8C-83A1-F6EECF244321}">
                <p14:modId xmlns:p14="http://schemas.microsoft.com/office/powerpoint/2010/main" val="1608130812"/>
              </p:ext>
            </p:extLst>
          </p:nvPr>
        </p:nvGraphicFramePr>
        <p:xfrm>
          <a:off x="2214954" y="1724108"/>
          <a:ext cx="6809362" cy="4780757"/>
        </p:xfrm>
        <a:graphic>
          <a:graphicData uri="http://schemas.openxmlformats.org/drawingml/2006/table">
            <a:tbl>
              <a:tblPr/>
              <a:tblGrid>
                <a:gridCol w="557064">
                  <a:extLst>
                    <a:ext uri="{9D8B030D-6E8A-4147-A177-3AD203B41FA5}">
                      <a16:colId xmlns:a16="http://schemas.microsoft.com/office/drawing/2014/main" val="4072660180"/>
                    </a:ext>
                  </a:extLst>
                </a:gridCol>
                <a:gridCol w="2745476">
                  <a:extLst>
                    <a:ext uri="{9D8B030D-6E8A-4147-A177-3AD203B41FA5}">
                      <a16:colId xmlns:a16="http://schemas.microsoft.com/office/drawing/2014/main" val="698360931"/>
                    </a:ext>
                  </a:extLst>
                </a:gridCol>
                <a:gridCol w="1026268">
                  <a:extLst>
                    <a:ext uri="{9D8B030D-6E8A-4147-A177-3AD203B41FA5}">
                      <a16:colId xmlns:a16="http://schemas.microsoft.com/office/drawing/2014/main" val="2881745377"/>
                    </a:ext>
                  </a:extLst>
                </a:gridCol>
                <a:gridCol w="1050588">
                  <a:extLst>
                    <a:ext uri="{9D8B030D-6E8A-4147-A177-3AD203B41FA5}">
                      <a16:colId xmlns:a16="http://schemas.microsoft.com/office/drawing/2014/main" val="4066096874"/>
                    </a:ext>
                  </a:extLst>
                </a:gridCol>
                <a:gridCol w="1429966">
                  <a:extLst>
                    <a:ext uri="{9D8B030D-6E8A-4147-A177-3AD203B41FA5}">
                      <a16:colId xmlns:a16="http://schemas.microsoft.com/office/drawing/2014/main" val="1142485089"/>
                    </a:ext>
                  </a:extLst>
                </a:gridCol>
              </a:tblGrid>
              <a:tr h="192855">
                <a:tc>
                  <a:txBody>
                    <a:bodyPr/>
                    <a:lstStyle/>
                    <a:p>
                      <a:pPr algn="l"/>
                      <a:r>
                        <a:rPr lang="zh-CN" altLang="en-US" b="1" cap="all" dirty="0">
                          <a:effectLst/>
                        </a:rPr>
                        <a:t>排名</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a:noFill/>
                    </a:lnT>
                    <a:lnB w="9525" cap="flat" cmpd="sng" algn="ctr">
                      <a:solidFill>
                        <a:srgbClr val="CBCBCB"/>
                      </a:solidFill>
                      <a:prstDash val="solid"/>
                      <a:round/>
                      <a:headEnd type="none" w="med" len="med"/>
                      <a:tailEnd type="none" w="med" len="med"/>
                    </a:lnB>
                    <a:solidFill>
                      <a:srgbClr val="F4F4F4"/>
                    </a:solidFill>
                  </a:tcPr>
                </a:tc>
                <a:tc>
                  <a:txBody>
                    <a:bodyPr/>
                    <a:lstStyle/>
                    <a:p>
                      <a:pPr algn="l"/>
                      <a:r>
                        <a:rPr lang="zh-CN" altLang="en-US" b="1" cap="all" dirty="0">
                          <a:effectLst/>
                        </a:rPr>
                        <a:t>数据库</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a:noFill/>
                    </a:lnT>
                    <a:lnB w="9525" cap="flat" cmpd="sng" algn="ctr">
                      <a:solidFill>
                        <a:srgbClr val="CBCBCB"/>
                      </a:solidFill>
                      <a:prstDash val="solid"/>
                      <a:round/>
                      <a:headEnd type="none" w="med" len="med"/>
                      <a:tailEnd type="none" w="med" len="med"/>
                    </a:lnB>
                    <a:solidFill>
                      <a:srgbClr val="F4F4F4"/>
                    </a:solidFill>
                  </a:tcPr>
                </a:tc>
                <a:tc>
                  <a:txBody>
                    <a:bodyPr/>
                    <a:lstStyle/>
                    <a:p>
                      <a:pPr algn="l"/>
                      <a:r>
                        <a:rPr lang="zh-CN" altLang="en-US" b="1" cap="all" dirty="0">
                          <a:effectLst/>
                        </a:rPr>
                        <a:t>分数</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a:noFill/>
                    </a:lnT>
                    <a:lnB w="9525" cap="flat" cmpd="sng" algn="ctr">
                      <a:solidFill>
                        <a:srgbClr val="CBCBCB"/>
                      </a:solidFill>
                      <a:prstDash val="solid"/>
                      <a:round/>
                      <a:headEnd type="none" w="med" len="med"/>
                      <a:tailEnd type="none" w="med" len="med"/>
                    </a:lnB>
                    <a:solidFill>
                      <a:srgbClr val="F4F4F4"/>
                    </a:solidFill>
                  </a:tcPr>
                </a:tc>
                <a:tc>
                  <a:txBody>
                    <a:bodyPr/>
                    <a:lstStyle/>
                    <a:p>
                      <a:pPr algn="l"/>
                      <a:r>
                        <a:rPr lang="zh-CN" altLang="en-US" b="1" cap="all">
                          <a:effectLst/>
                        </a:rPr>
                        <a:t>对比上月</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a:noFill/>
                    </a:lnT>
                    <a:lnB w="9525" cap="flat" cmpd="sng" algn="ctr">
                      <a:solidFill>
                        <a:srgbClr val="CBCBCB"/>
                      </a:solidFill>
                      <a:prstDash val="solid"/>
                      <a:round/>
                      <a:headEnd type="none" w="med" len="med"/>
                      <a:tailEnd type="none" w="med" len="med"/>
                    </a:lnB>
                    <a:solidFill>
                      <a:srgbClr val="F4F4F4"/>
                    </a:solidFill>
                  </a:tcPr>
                </a:tc>
                <a:tc>
                  <a:txBody>
                    <a:bodyPr/>
                    <a:lstStyle/>
                    <a:p>
                      <a:pPr algn="l"/>
                      <a:r>
                        <a:rPr lang="zh-CN" altLang="en-US" b="1" cap="all" dirty="0">
                          <a:effectLst/>
                        </a:rPr>
                        <a:t>类型</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a:noFill/>
                    </a:lnT>
                    <a:lnB w="9525" cap="flat" cmpd="sng" algn="ctr">
                      <a:solidFill>
                        <a:srgbClr val="CBCBCB"/>
                      </a:solidFill>
                      <a:prstDash val="solid"/>
                      <a:round/>
                      <a:headEnd type="none" w="med" len="med"/>
                      <a:tailEnd type="none" w="med" len="med"/>
                    </a:lnB>
                    <a:solidFill>
                      <a:srgbClr val="F4F4F4"/>
                    </a:solidFill>
                  </a:tcPr>
                </a:tc>
                <a:extLst>
                  <a:ext uri="{0D108BD9-81ED-4DB2-BD59-A6C34878D82A}">
                    <a16:rowId xmlns:a16="http://schemas.microsoft.com/office/drawing/2014/main" val="2114445921"/>
                  </a:ext>
                </a:extLst>
              </a:tr>
              <a:tr h="190250">
                <a:tc>
                  <a:txBody>
                    <a:bodyPr/>
                    <a:lstStyle/>
                    <a:p>
                      <a:pPr algn="l"/>
                      <a:r>
                        <a:rPr lang="en-US" altLang="zh-CN" b="1">
                          <a:effectLst/>
                        </a:rPr>
                        <a:t>1</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b="1">
                          <a:effectLst/>
                        </a:rPr>
                        <a:t>Oracle</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altLang="zh-CN" b="1" dirty="0">
                          <a:effectLst/>
                        </a:rPr>
                        <a:t>1261.42</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altLang="zh-CN" b="1">
                          <a:effectLst/>
                        </a:rPr>
                        <a:t>20.54</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b="1">
                          <a:effectLst/>
                        </a:rPr>
                        <a:t>Relational</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extLst>
                  <a:ext uri="{0D108BD9-81ED-4DB2-BD59-A6C34878D82A}">
                    <a16:rowId xmlns:a16="http://schemas.microsoft.com/office/drawing/2014/main" val="1096674363"/>
                  </a:ext>
                </a:extLst>
              </a:tr>
              <a:tr h="190250">
                <a:tc>
                  <a:txBody>
                    <a:bodyPr/>
                    <a:lstStyle/>
                    <a:p>
                      <a:pPr algn="l"/>
                      <a:r>
                        <a:rPr lang="en-US" altLang="zh-CN" b="1" dirty="0">
                          <a:solidFill>
                            <a:srgbClr val="FF0000"/>
                          </a:solidFill>
                          <a:effectLst/>
                        </a:rPr>
                        <a:t>2</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FFF00"/>
                    </a:solidFill>
                  </a:tcPr>
                </a:tc>
                <a:tc>
                  <a:txBody>
                    <a:bodyPr/>
                    <a:lstStyle/>
                    <a:p>
                      <a:pPr algn="l"/>
                      <a:r>
                        <a:rPr lang="en-US" b="1" dirty="0">
                          <a:solidFill>
                            <a:srgbClr val="FF0000"/>
                          </a:solidFill>
                          <a:effectLst/>
                        </a:rPr>
                        <a:t>MySQL</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FFF00"/>
                    </a:solidFill>
                  </a:tcPr>
                </a:tc>
                <a:tc>
                  <a:txBody>
                    <a:bodyPr/>
                    <a:lstStyle/>
                    <a:p>
                      <a:pPr algn="l"/>
                      <a:r>
                        <a:rPr lang="en-US" altLang="zh-CN" b="1" dirty="0">
                          <a:solidFill>
                            <a:srgbClr val="FF0000"/>
                          </a:solidFill>
                          <a:effectLst/>
                        </a:rPr>
                        <a:t>1133.32</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FFF00"/>
                    </a:solidFill>
                  </a:tcPr>
                </a:tc>
                <a:tc>
                  <a:txBody>
                    <a:bodyPr/>
                    <a:lstStyle/>
                    <a:p>
                      <a:pPr algn="l"/>
                      <a:r>
                        <a:rPr lang="en-US" altLang="zh-CN" b="1" dirty="0">
                          <a:solidFill>
                            <a:srgbClr val="FF0000"/>
                          </a:solidFill>
                          <a:effectLst/>
                        </a:rPr>
                        <a:t>21.83</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FFF00"/>
                    </a:solidFill>
                  </a:tcPr>
                </a:tc>
                <a:tc>
                  <a:txBody>
                    <a:bodyPr/>
                    <a:lstStyle/>
                    <a:p>
                      <a:pPr algn="l"/>
                      <a:r>
                        <a:rPr lang="en-US" b="1" dirty="0">
                          <a:solidFill>
                            <a:srgbClr val="FF0000"/>
                          </a:solidFill>
                          <a:effectLst/>
                        </a:rPr>
                        <a:t>Relational</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FFF00"/>
                    </a:solidFill>
                  </a:tcPr>
                </a:tc>
                <a:extLst>
                  <a:ext uri="{0D108BD9-81ED-4DB2-BD59-A6C34878D82A}">
                    <a16:rowId xmlns:a16="http://schemas.microsoft.com/office/drawing/2014/main" val="1854153265"/>
                  </a:ext>
                </a:extLst>
              </a:tr>
              <a:tr h="190250">
                <a:tc>
                  <a:txBody>
                    <a:bodyPr/>
                    <a:lstStyle/>
                    <a:p>
                      <a:pPr algn="l"/>
                      <a:r>
                        <a:rPr lang="en-US" altLang="zh-CN" b="1">
                          <a:effectLst/>
                        </a:rPr>
                        <a:t>3</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b="1" dirty="0">
                          <a:effectLst/>
                        </a:rPr>
                        <a:t>Microsoft SQL Server</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altLang="zh-CN" b="1" dirty="0">
                          <a:effectLst/>
                        </a:rPr>
                        <a:t>896.88</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altLang="zh-CN" b="1" dirty="0">
                          <a:effectLst/>
                        </a:rPr>
                        <a:t>-5.34</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b="1" dirty="0">
                          <a:effectLst/>
                        </a:rPr>
                        <a:t>Relational</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extLst>
                  <a:ext uri="{0D108BD9-81ED-4DB2-BD59-A6C34878D82A}">
                    <a16:rowId xmlns:a16="http://schemas.microsoft.com/office/drawing/2014/main" val="3787986143"/>
                  </a:ext>
                </a:extLst>
              </a:tr>
              <a:tr h="190250">
                <a:tc>
                  <a:txBody>
                    <a:bodyPr/>
                    <a:lstStyle/>
                    <a:p>
                      <a:pPr algn="l"/>
                      <a:r>
                        <a:rPr lang="en-US" altLang="zh-CN" b="1">
                          <a:effectLst/>
                        </a:rPr>
                        <a:t>4</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b="1" dirty="0">
                          <a:effectLst/>
                        </a:rPr>
                        <a:t>PostgreSQL</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altLang="zh-CN" b="1" dirty="0">
                          <a:effectLst/>
                        </a:rPr>
                        <a:t>638.82</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altLang="zh-CN" b="1">
                          <a:effectLst/>
                        </a:rPr>
                        <a:t>18.06</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b="1">
                          <a:effectLst/>
                        </a:rPr>
                        <a:t>Relational</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extLst>
                  <a:ext uri="{0D108BD9-81ED-4DB2-BD59-A6C34878D82A}">
                    <a16:rowId xmlns:a16="http://schemas.microsoft.com/office/drawing/2014/main" val="630200320"/>
                  </a:ext>
                </a:extLst>
              </a:tr>
              <a:tr h="190250">
                <a:tc>
                  <a:txBody>
                    <a:bodyPr/>
                    <a:lstStyle/>
                    <a:p>
                      <a:pPr algn="l"/>
                      <a:r>
                        <a:rPr lang="en-US" altLang="zh-CN" b="1">
                          <a:effectLst/>
                        </a:rPr>
                        <a:t>5</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b="1">
                          <a:effectLst/>
                        </a:rPr>
                        <a:t>MongoDB</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altLang="zh-CN" b="1">
                          <a:effectLst/>
                        </a:rPr>
                        <a:t>431.42</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altLang="zh-CN" b="1" dirty="0">
                          <a:effectLst/>
                        </a:rPr>
                        <a:t>-8</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b="1">
                          <a:effectLst/>
                        </a:rPr>
                        <a:t>Document</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extLst>
                  <a:ext uri="{0D108BD9-81ED-4DB2-BD59-A6C34878D82A}">
                    <a16:rowId xmlns:a16="http://schemas.microsoft.com/office/drawing/2014/main" val="1760221171"/>
                  </a:ext>
                </a:extLst>
              </a:tr>
              <a:tr h="190250">
                <a:tc>
                  <a:txBody>
                    <a:bodyPr/>
                    <a:lstStyle/>
                    <a:p>
                      <a:pPr algn="l"/>
                      <a:r>
                        <a:rPr lang="en-US" altLang="zh-CN" b="1">
                          <a:effectLst/>
                        </a:rPr>
                        <a:t>6</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b="1">
                          <a:effectLst/>
                        </a:rPr>
                        <a:t>Redis</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altLang="zh-CN" b="1" dirty="0">
                          <a:effectLst/>
                        </a:rPr>
                        <a:t>162.96</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altLang="zh-CN" b="1">
                          <a:effectLst/>
                        </a:rPr>
                        <a:t>-0.72</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b="1">
                          <a:effectLst/>
                        </a:rPr>
                        <a:t>Key-value</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extLst>
                  <a:ext uri="{0D108BD9-81ED-4DB2-BD59-A6C34878D82A}">
                    <a16:rowId xmlns:a16="http://schemas.microsoft.com/office/drawing/2014/main" val="3921247528"/>
                  </a:ext>
                </a:extLst>
              </a:tr>
              <a:tr h="190250">
                <a:tc>
                  <a:txBody>
                    <a:bodyPr/>
                    <a:lstStyle/>
                    <a:p>
                      <a:pPr algn="l"/>
                      <a:r>
                        <a:rPr lang="en-US" altLang="zh-CN" b="1">
                          <a:effectLst/>
                        </a:rPr>
                        <a:t>7</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b="1">
                          <a:effectLst/>
                        </a:rPr>
                        <a:t>Elasticsearch</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altLang="zh-CN" b="1">
                          <a:effectLst/>
                        </a:rPr>
                        <a:t>137.15</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altLang="zh-CN" b="1">
                          <a:effectLst/>
                        </a:rPr>
                        <a:t>-1.84</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b="1">
                          <a:effectLst/>
                        </a:rPr>
                        <a:t>Search engine</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extLst>
                  <a:ext uri="{0D108BD9-81ED-4DB2-BD59-A6C34878D82A}">
                    <a16:rowId xmlns:a16="http://schemas.microsoft.com/office/drawing/2014/main" val="2179672736"/>
                  </a:ext>
                </a:extLst>
              </a:tr>
              <a:tr h="190250">
                <a:tc>
                  <a:txBody>
                    <a:bodyPr/>
                    <a:lstStyle/>
                    <a:p>
                      <a:pPr algn="l"/>
                      <a:r>
                        <a:rPr lang="en-US" altLang="zh-CN" b="1">
                          <a:effectLst/>
                        </a:rPr>
                        <a:t>8</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b="1">
                          <a:effectLst/>
                        </a:rPr>
                        <a:t>IBM Db2</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altLang="zh-CN" b="1">
                          <a:effectLst/>
                        </a:rPr>
                        <a:t>134.87</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altLang="zh-CN" b="1">
                          <a:effectLst/>
                        </a:rPr>
                        <a:t>-1.85</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b="1">
                          <a:effectLst/>
                        </a:rPr>
                        <a:t>Relational</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extLst>
                  <a:ext uri="{0D108BD9-81ED-4DB2-BD59-A6C34878D82A}">
                    <a16:rowId xmlns:a16="http://schemas.microsoft.com/office/drawing/2014/main" val="2891427905"/>
                  </a:ext>
                </a:extLst>
              </a:tr>
              <a:tr h="190250">
                <a:tc>
                  <a:txBody>
                    <a:bodyPr/>
                    <a:lstStyle/>
                    <a:p>
                      <a:pPr algn="l"/>
                      <a:r>
                        <a:rPr lang="en-US" altLang="zh-CN" b="1">
                          <a:effectLst/>
                        </a:rPr>
                        <a:t>9</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b="1">
                          <a:effectLst/>
                        </a:rPr>
                        <a:t>SQLite</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altLang="zh-CN" b="1">
                          <a:effectLst/>
                        </a:rPr>
                        <a:t>125.14</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altLang="zh-CN" b="1">
                          <a:effectLst/>
                        </a:rPr>
                        <a:t>-4.06</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b="1">
                          <a:effectLst/>
                        </a:rPr>
                        <a:t>Relational</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extLst>
                  <a:ext uri="{0D108BD9-81ED-4DB2-BD59-A6C34878D82A}">
                    <a16:rowId xmlns:a16="http://schemas.microsoft.com/office/drawing/2014/main" val="2190643890"/>
                  </a:ext>
                </a:extLst>
              </a:tr>
              <a:tr h="190250">
                <a:tc>
                  <a:txBody>
                    <a:bodyPr/>
                    <a:lstStyle/>
                    <a:p>
                      <a:pPr algn="l"/>
                      <a:r>
                        <a:rPr lang="en-US" altLang="zh-CN" b="1">
                          <a:effectLst/>
                        </a:rPr>
                        <a:t>10</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b="1">
                          <a:effectLst/>
                        </a:rPr>
                        <a:t>Microsoft Access</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altLang="zh-CN" b="1">
                          <a:effectLst/>
                        </a:rPr>
                        <a:t>124.31</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altLang="zh-CN" b="1">
                          <a:effectLst/>
                        </a:rPr>
                        <a:t>-4.25</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b="1">
                          <a:effectLst/>
                        </a:rPr>
                        <a:t>Relational</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extLst>
                  <a:ext uri="{0D108BD9-81ED-4DB2-BD59-A6C34878D82A}">
                    <a16:rowId xmlns:a16="http://schemas.microsoft.com/office/drawing/2014/main" val="923809078"/>
                  </a:ext>
                </a:extLst>
              </a:tr>
              <a:tr h="190250">
                <a:tc>
                  <a:txBody>
                    <a:bodyPr/>
                    <a:lstStyle/>
                    <a:p>
                      <a:pPr algn="l"/>
                      <a:r>
                        <a:rPr lang="en-US" altLang="zh-CN" b="1">
                          <a:effectLst/>
                        </a:rPr>
                        <a:t>11</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b="1">
                          <a:effectLst/>
                        </a:rPr>
                        <a:t>Snowflake</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altLang="zh-CN" b="1">
                          <a:effectLst/>
                        </a:rPr>
                        <a:t>123.24</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altLang="zh-CN" b="1">
                          <a:effectLst/>
                        </a:rPr>
                        <a:t>2.35</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b="1">
                          <a:effectLst/>
                        </a:rPr>
                        <a:t>Relational</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extLst>
                  <a:ext uri="{0D108BD9-81ED-4DB2-BD59-A6C34878D82A}">
                    <a16:rowId xmlns:a16="http://schemas.microsoft.com/office/drawing/2014/main" val="3769691151"/>
                  </a:ext>
                </a:extLst>
              </a:tr>
              <a:tr h="190250">
                <a:tc>
                  <a:txBody>
                    <a:bodyPr/>
                    <a:lstStyle/>
                    <a:p>
                      <a:pPr algn="l"/>
                      <a:r>
                        <a:rPr lang="en-US" altLang="zh-CN" b="1">
                          <a:effectLst/>
                        </a:rPr>
                        <a:t>12</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b="1">
                          <a:effectLst/>
                        </a:rPr>
                        <a:t>Cassandra</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altLang="zh-CN" b="1">
                          <a:effectLst/>
                        </a:rPr>
                        <a:t>108.82</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altLang="zh-CN" b="1">
                          <a:effectLst/>
                        </a:rPr>
                        <a:t>-1.24</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b="1">
                          <a:effectLst/>
                        </a:rPr>
                        <a:t>Wide column</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extLst>
                  <a:ext uri="{0D108BD9-81ED-4DB2-BD59-A6C34878D82A}">
                    <a16:rowId xmlns:a16="http://schemas.microsoft.com/office/drawing/2014/main" val="1462625954"/>
                  </a:ext>
                </a:extLst>
              </a:tr>
              <a:tr h="190250">
                <a:tc>
                  <a:txBody>
                    <a:bodyPr/>
                    <a:lstStyle/>
                    <a:p>
                      <a:pPr algn="l"/>
                      <a:r>
                        <a:rPr lang="en-US" altLang="zh-CN" b="1">
                          <a:effectLst/>
                        </a:rPr>
                        <a:t>13</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b="1">
                          <a:effectLst/>
                        </a:rPr>
                        <a:t>MariaDB</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altLang="zh-CN" b="1">
                          <a:effectLst/>
                        </a:rPr>
                        <a:t>99.66</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altLang="zh-CN" b="1">
                          <a:effectLst/>
                        </a:rPr>
                        <a:t>-0.79</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b="1">
                          <a:effectLst/>
                        </a:rPr>
                        <a:t>Relational</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extLst>
                  <a:ext uri="{0D108BD9-81ED-4DB2-BD59-A6C34878D82A}">
                    <a16:rowId xmlns:a16="http://schemas.microsoft.com/office/drawing/2014/main" val="1280671027"/>
                  </a:ext>
                </a:extLst>
              </a:tr>
              <a:tr h="190250">
                <a:tc>
                  <a:txBody>
                    <a:bodyPr/>
                    <a:lstStyle/>
                    <a:p>
                      <a:pPr algn="l"/>
                      <a:r>
                        <a:rPr lang="en-US" altLang="zh-CN" b="1">
                          <a:effectLst/>
                        </a:rPr>
                        <a:t>14</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b="1">
                          <a:effectLst/>
                        </a:rPr>
                        <a:t>Splunk</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altLang="zh-CN" b="1">
                          <a:effectLst/>
                        </a:rPr>
                        <a:t>92.37</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altLang="zh-CN" b="1">
                          <a:effectLst/>
                        </a:rPr>
                        <a:t>0.98</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tc>
                  <a:txBody>
                    <a:bodyPr/>
                    <a:lstStyle/>
                    <a:p>
                      <a:pPr algn="l"/>
                      <a:r>
                        <a:rPr lang="en-US" b="1">
                          <a:effectLst/>
                        </a:rPr>
                        <a:t>Search engine</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2F2F2"/>
                    </a:solidFill>
                  </a:tcPr>
                </a:tc>
                <a:extLst>
                  <a:ext uri="{0D108BD9-81ED-4DB2-BD59-A6C34878D82A}">
                    <a16:rowId xmlns:a16="http://schemas.microsoft.com/office/drawing/2014/main" val="1634395364"/>
                  </a:ext>
                </a:extLst>
              </a:tr>
              <a:tr h="323057">
                <a:tc>
                  <a:txBody>
                    <a:bodyPr/>
                    <a:lstStyle/>
                    <a:p>
                      <a:pPr algn="l"/>
                      <a:r>
                        <a:rPr lang="en-US" altLang="zh-CN" b="1">
                          <a:effectLst/>
                        </a:rPr>
                        <a:t>15</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b="1" dirty="0">
                          <a:effectLst/>
                        </a:rPr>
                        <a:t>Microsoft Azure SQL Database</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altLang="zh-CN" b="1">
                          <a:effectLst/>
                        </a:rPr>
                        <a:t>80.93</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altLang="zh-CN" b="1">
                          <a:effectLst/>
                        </a:rPr>
                        <a:t>-1.8</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tc>
                  <a:txBody>
                    <a:bodyPr/>
                    <a:lstStyle/>
                    <a:p>
                      <a:pPr algn="l"/>
                      <a:r>
                        <a:rPr lang="en-US" b="1" dirty="0">
                          <a:effectLst/>
                        </a:rPr>
                        <a:t>Relational</a:t>
                      </a:r>
                    </a:p>
                  </a:txBody>
                  <a:tcPr anchor="ctr">
                    <a:lnL w="12700" cap="flat" cmpd="sng" algn="ctr">
                      <a:solidFill>
                        <a:srgbClr val="CBCBCB"/>
                      </a:solidFill>
                      <a:prstDash val="solid"/>
                      <a:round/>
                      <a:headEnd type="none" w="med" len="med"/>
                      <a:tailEnd type="none" w="med" len="med"/>
                    </a:lnL>
                    <a:lnR w="12700"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tcPr>
                </a:tc>
                <a:extLst>
                  <a:ext uri="{0D108BD9-81ED-4DB2-BD59-A6C34878D82A}">
                    <a16:rowId xmlns:a16="http://schemas.microsoft.com/office/drawing/2014/main" val="2320092647"/>
                  </a:ext>
                </a:extLst>
              </a:tr>
            </a:tbl>
          </a:graphicData>
        </a:graphic>
      </p:graphicFrame>
      <p:sp>
        <p:nvSpPr>
          <p:cNvPr id="8" name="文本框 7">
            <a:extLst>
              <a:ext uri="{FF2B5EF4-FFF2-40B4-BE49-F238E27FC236}">
                <a16:creationId xmlns:a16="http://schemas.microsoft.com/office/drawing/2014/main" id="{5E310080-95E9-43E5-BA28-9C72457776B3}"/>
              </a:ext>
            </a:extLst>
          </p:cNvPr>
          <p:cNvSpPr txBox="1"/>
          <p:nvPr/>
        </p:nvSpPr>
        <p:spPr>
          <a:xfrm>
            <a:off x="9817731" y="6048573"/>
            <a:ext cx="2329484" cy="307777"/>
          </a:xfrm>
          <a:prstGeom prst="rect">
            <a:avLst/>
          </a:prstGeom>
          <a:noFill/>
        </p:spPr>
        <p:txBody>
          <a:bodyPr wrap="none" rtlCol="0">
            <a:spAutoFit/>
          </a:bodyPr>
          <a:lstStyle/>
          <a:p>
            <a:r>
              <a:rPr lang="en-US" altLang="zh-CN" sz="1400" dirty="0"/>
              <a:t>2023</a:t>
            </a:r>
            <a:r>
              <a:rPr lang="zh-CN" altLang="en-US" sz="1400" dirty="0"/>
              <a:t>年</a:t>
            </a:r>
            <a:r>
              <a:rPr lang="en-US" altLang="zh-CN" sz="1400" dirty="0"/>
              <a:t>10</a:t>
            </a:r>
            <a:r>
              <a:rPr lang="zh-CN" altLang="en-US" sz="1400" dirty="0"/>
              <a:t>月</a:t>
            </a:r>
            <a:r>
              <a:rPr lang="en-US" altLang="zh-CN" sz="1400" dirty="0"/>
              <a:t>DB-Engines</a:t>
            </a:r>
            <a:r>
              <a:rPr lang="zh-CN" altLang="en-US" sz="1400" dirty="0"/>
              <a:t>发布</a:t>
            </a:r>
          </a:p>
        </p:txBody>
      </p:sp>
    </p:spTree>
    <p:extLst>
      <p:ext uri="{BB962C8B-B14F-4D97-AF65-F5344CB8AC3E}">
        <p14:creationId xmlns:p14="http://schemas.microsoft.com/office/powerpoint/2010/main" val="676813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MySQL</a:t>
            </a:r>
            <a:endParaRPr lang="zh-CN" altLang="en-US" dirty="0"/>
          </a:p>
        </p:txBody>
      </p:sp>
      <p:sp>
        <p:nvSpPr>
          <p:cNvPr id="3" name="内容占位符 2"/>
          <p:cNvSpPr>
            <a:spLocks noGrp="1"/>
          </p:cNvSpPr>
          <p:nvPr>
            <p:ph idx="1"/>
          </p:nvPr>
        </p:nvSpPr>
        <p:spPr/>
        <p:txBody>
          <a:bodyPr/>
          <a:lstStyle/>
          <a:p>
            <a:r>
              <a:rPr lang="zh-CN" altLang="en-US" dirty="0"/>
              <a:t>下载</a:t>
            </a:r>
            <a:endParaRPr lang="en-US" altLang="zh-CN" dirty="0"/>
          </a:p>
          <a:p>
            <a:pPr lvl="1"/>
            <a:r>
              <a:rPr lang="en-US" altLang="zh-CN" dirty="0">
                <a:hlinkClick r:id="rId2"/>
              </a:rPr>
              <a:t>https://dev.mysql.com/downloads/</a:t>
            </a:r>
            <a:endParaRPr lang="en-US" altLang="zh-CN" dirty="0"/>
          </a:p>
          <a:p>
            <a:pPr lvl="1"/>
            <a:r>
              <a:rPr lang="zh-CN" altLang="en-US" dirty="0"/>
              <a:t>安装过程基本上按照默认设置就可以</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26</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488" y="2753210"/>
            <a:ext cx="4614464" cy="3140861"/>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7004" y="2800835"/>
            <a:ext cx="5137947" cy="2960641"/>
          </a:xfrm>
          <a:prstGeom prst="rect">
            <a:avLst/>
          </a:prstGeom>
        </p:spPr>
      </p:pic>
      <p:sp>
        <p:nvSpPr>
          <p:cNvPr id="10" name="线形标注 2(带边框和强调线) 9"/>
          <p:cNvSpPr/>
          <p:nvPr/>
        </p:nvSpPr>
        <p:spPr bwMode="auto">
          <a:xfrm>
            <a:off x="9613050" y="1838429"/>
            <a:ext cx="1894891" cy="914781"/>
          </a:xfrm>
          <a:prstGeom prst="accentBorderCallout2">
            <a:avLst>
              <a:gd name="adj1" fmla="val 18750"/>
              <a:gd name="adj2" fmla="val -8333"/>
              <a:gd name="adj3" fmla="val 18750"/>
              <a:gd name="adj4" fmla="val -16667"/>
              <a:gd name="adj5" fmla="val 301871"/>
              <a:gd name="adj6" fmla="val -4187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Tahoma" pitchFamily="34" charset="0"/>
              </a:rPr>
              <a:t>由于网络问题，建议选择直接下载离线安装包</a:t>
            </a:r>
          </a:p>
        </p:txBody>
      </p:sp>
      <p:sp>
        <p:nvSpPr>
          <p:cNvPr id="9" name="矩形 8">
            <a:extLst>
              <a:ext uri="{FF2B5EF4-FFF2-40B4-BE49-F238E27FC236}">
                <a16:creationId xmlns:a16="http://schemas.microsoft.com/office/drawing/2014/main" id="{18EA4B82-078D-43B2-9FB7-D36CC2650732}"/>
              </a:ext>
            </a:extLst>
          </p:cNvPr>
          <p:cNvSpPr/>
          <p:nvPr/>
        </p:nvSpPr>
        <p:spPr bwMode="auto">
          <a:xfrm>
            <a:off x="1524000" y="3975652"/>
            <a:ext cx="1497496" cy="225287"/>
          </a:xfrm>
          <a:prstGeom prst="rect">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885646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MySQL</a:t>
            </a:r>
            <a:endParaRPr lang="zh-CN" altLang="en-US" dirty="0"/>
          </a:p>
        </p:txBody>
      </p:sp>
      <p:sp>
        <p:nvSpPr>
          <p:cNvPr id="3" name="内容占位符 2"/>
          <p:cNvSpPr>
            <a:spLocks noGrp="1"/>
          </p:cNvSpPr>
          <p:nvPr>
            <p:ph idx="1"/>
          </p:nvPr>
        </p:nvSpPr>
        <p:spPr/>
        <p:txBody>
          <a:bodyPr/>
          <a:lstStyle/>
          <a:p>
            <a:r>
              <a:rPr lang="zh-CN" altLang="en-US" dirty="0"/>
              <a:t>操作界面</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27</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882" y="1765848"/>
            <a:ext cx="5317561" cy="3414741"/>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5004" y="3142872"/>
            <a:ext cx="5793126" cy="3091836"/>
          </a:xfrm>
          <a:prstGeom prst="rect">
            <a:avLst/>
          </a:prstGeom>
        </p:spPr>
      </p:pic>
      <p:sp>
        <p:nvSpPr>
          <p:cNvPr id="9" name="矩形标注 8"/>
          <p:cNvSpPr/>
          <p:nvPr/>
        </p:nvSpPr>
        <p:spPr bwMode="auto">
          <a:xfrm>
            <a:off x="3720680" y="1746104"/>
            <a:ext cx="2092724" cy="412197"/>
          </a:xfrm>
          <a:prstGeom prst="wedgeRectCallout">
            <a:avLst>
              <a:gd name="adj1" fmla="val -110158"/>
              <a:gd name="adj2" fmla="val 17273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latin typeface="Tahoma" pitchFamily="34" charset="0"/>
              </a:rPr>
              <a:t>SQL</a:t>
            </a:r>
            <a:r>
              <a:rPr kumimoji="0" lang="zh-CN" altLang="en-US" b="0" i="0" u="none" strike="noStrike" cap="none" normalizeH="0" baseline="0" dirty="0">
                <a:ln>
                  <a:noFill/>
                </a:ln>
                <a:solidFill>
                  <a:schemeClr val="tx1"/>
                </a:solidFill>
                <a:effectLst/>
                <a:latin typeface="Tahoma" pitchFamily="34" charset="0"/>
              </a:rPr>
              <a:t>语句输入区域</a:t>
            </a:r>
          </a:p>
        </p:txBody>
      </p:sp>
      <p:sp>
        <p:nvSpPr>
          <p:cNvPr id="10" name="矩形标注 9"/>
          <p:cNvSpPr/>
          <p:nvPr/>
        </p:nvSpPr>
        <p:spPr bwMode="auto">
          <a:xfrm>
            <a:off x="3405662" y="5337265"/>
            <a:ext cx="1656844" cy="412197"/>
          </a:xfrm>
          <a:prstGeom prst="wedgeRectCallout">
            <a:avLst>
              <a:gd name="adj1" fmla="val -94232"/>
              <a:gd name="adj2" fmla="val -20776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Tahoma" pitchFamily="34" charset="0"/>
              </a:rPr>
              <a:t>结果输出区域</a:t>
            </a:r>
          </a:p>
        </p:txBody>
      </p:sp>
      <p:sp>
        <p:nvSpPr>
          <p:cNvPr id="11" name="矩形标注 10"/>
          <p:cNvSpPr/>
          <p:nvPr/>
        </p:nvSpPr>
        <p:spPr bwMode="auto">
          <a:xfrm>
            <a:off x="69136" y="5440038"/>
            <a:ext cx="1602218" cy="688259"/>
          </a:xfrm>
          <a:prstGeom prst="wedgeRectCallout">
            <a:avLst>
              <a:gd name="adj1" fmla="val 32141"/>
              <a:gd name="adj2" fmla="val -34634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Tahoma" pitchFamily="34" charset="0"/>
              </a:rPr>
              <a:t>数据库展示、管理区域</a:t>
            </a:r>
          </a:p>
        </p:txBody>
      </p:sp>
      <p:sp>
        <p:nvSpPr>
          <p:cNvPr id="12" name="矩形标注 11"/>
          <p:cNvSpPr/>
          <p:nvPr/>
        </p:nvSpPr>
        <p:spPr bwMode="auto">
          <a:xfrm>
            <a:off x="3472398" y="1072262"/>
            <a:ext cx="1590108" cy="412197"/>
          </a:xfrm>
          <a:prstGeom prst="wedgeRectCallout">
            <a:avLst>
              <a:gd name="adj1" fmla="val -147479"/>
              <a:gd name="adj2" fmla="val 21240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Tahoma" pitchFamily="34" charset="0"/>
              </a:rPr>
              <a:t>工具栏</a:t>
            </a:r>
          </a:p>
        </p:txBody>
      </p:sp>
      <p:sp>
        <p:nvSpPr>
          <p:cNvPr id="13" name="矩形标注 12"/>
          <p:cNvSpPr/>
          <p:nvPr/>
        </p:nvSpPr>
        <p:spPr bwMode="auto">
          <a:xfrm>
            <a:off x="9514134" y="2128206"/>
            <a:ext cx="2092724" cy="870209"/>
          </a:xfrm>
          <a:prstGeom prst="wedgeRectCallout">
            <a:avLst>
              <a:gd name="adj1" fmla="val -191760"/>
              <a:gd name="adj2" fmla="val 25555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latin typeface="Tahoma" pitchFamily="34" charset="0"/>
              </a:rPr>
              <a:t>SQL</a:t>
            </a:r>
            <a:r>
              <a:rPr kumimoji="0" lang="zh-CN" altLang="en-US" b="0" i="0" u="none" strike="noStrike" cap="none" normalizeH="0" baseline="0" dirty="0">
                <a:ln>
                  <a:noFill/>
                </a:ln>
                <a:solidFill>
                  <a:schemeClr val="tx1"/>
                </a:solidFill>
                <a:effectLst/>
                <a:latin typeface="Tahoma" pitchFamily="34" charset="0"/>
              </a:rPr>
              <a:t>语句输入区域（完全依赖</a:t>
            </a:r>
            <a:r>
              <a:rPr kumimoji="0" lang="en-US" altLang="zh-CN" b="0" i="0" u="none" strike="noStrike" cap="none" normalizeH="0" baseline="0" dirty="0">
                <a:ln>
                  <a:noFill/>
                </a:ln>
                <a:solidFill>
                  <a:schemeClr val="tx1"/>
                </a:solidFill>
                <a:effectLst/>
                <a:latin typeface="Tahoma" pitchFamily="34" charset="0"/>
              </a:rPr>
              <a:t>SQL</a:t>
            </a:r>
            <a:r>
              <a:rPr kumimoji="0" lang="zh-CN" altLang="en-US" b="0" i="0" u="none" strike="noStrike" cap="none" normalizeH="0" baseline="0" dirty="0">
                <a:ln>
                  <a:noFill/>
                </a:ln>
                <a:solidFill>
                  <a:schemeClr val="tx1"/>
                </a:solidFill>
                <a:effectLst/>
                <a:latin typeface="Tahoma" pitchFamily="34" charset="0"/>
              </a:rPr>
              <a:t>语句进行操作）</a:t>
            </a:r>
          </a:p>
        </p:txBody>
      </p:sp>
    </p:spTree>
    <p:extLst>
      <p:ext uri="{BB962C8B-B14F-4D97-AF65-F5344CB8AC3E}">
        <p14:creationId xmlns:p14="http://schemas.microsoft.com/office/powerpoint/2010/main" val="245012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MySQL</a:t>
            </a:r>
            <a:r>
              <a:rPr lang="zh-CN" altLang="en-US" dirty="0"/>
              <a:t>数据库操作</a:t>
            </a:r>
          </a:p>
        </p:txBody>
      </p:sp>
      <p:sp>
        <p:nvSpPr>
          <p:cNvPr id="3" name="内容占位符 2"/>
          <p:cNvSpPr>
            <a:spLocks noGrp="1"/>
          </p:cNvSpPr>
          <p:nvPr>
            <p:ph idx="1"/>
          </p:nvPr>
        </p:nvSpPr>
        <p:spPr>
          <a:xfrm>
            <a:off x="334437" y="1196975"/>
            <a:ext cx="6526591" cy="5111750"/>
          </a:xfrm>
        </p:spPr>
        <p:txBody>
          <a:bodyPr/>
          <a:lstStyle/>
          <a:p>
            <a:r>
              <a:rPr lang="zh-CN" altLang="en-US" dirty="0"/>
              <a:t>创建数据库</a:t>
            </a:r>
            <a:endParaRPr lang="en-US" altLang="zh-CN" dirty="0"/>
          </a:p>
          <a:p>
            <a:pPr lvl="1"/>
            <a:r>
              <a:rPr lang="zh-CN" altLang="en-US" dirty="0"/>
              <a:t>图形化操作（</a:t>
            </a:r>
            <a:r>
              <a:rPr lang="en-US" altLang="zh-CN" dirty="0"/>
              <a:t>Workbench</a:t>
            </a:r>
            <a:r>
              <a:rPr lang="zh-CN" altLang="en-US" dirty="0"/>
              <a:t>中操作）</a:t>
            </a:r>
            <a:endParaRPr lang="en-US" altLang="zh-CN" dirty="0"/>
          </a:p>
          <a:p>
            <a:pPr lvl="1"/>
            <a:r>
              <a:rPr lang="en-US" altLang="zh-CN" dirty="0"/>
              <a:t>SQL</a:t>
            </a:r>
            <a:r>
              <a:rPr lang="zh-CN" altLang="en-US" dirty="0"/>
              <a:t>（</a:t>
            </a:r>
            <a:r>
              <a:rPr lang="en-US" altLang="zh-CN" dirty="0"/>
              <a:t>Workbench/Command Line Client</a:t>
            </a:r>
            <a:r>
              <a:rPr lang="zh-CN" altLang="en-US" dirty="0"/>
              <a:t>）</a:t>
            </a:r>
            <a:endParaRPr lang="en-US" altLang="zh-CN" dirty="0"/>
          </a:p>
          <a:p>
            <a:pPr lvl="2"/>
            <a:r>
              <a:rPr lang="zh-CN" altLang="en-US" dirty="0"/>
              <a:t>基本语法：</a:t>
            </a:r>
            <a:r>
              <a:rPr lang="en-US" altLang="zh-CN"/>
              <a:t>CREATE SCHEMA [IF NOT EXISTS] &lt;</a:t>
            </a:r>
            <a:r>
              <a:rPr lang="zh-CN" altLang="en-US" dirty="0"/>
              <a:t>数据库名</a:t>
            </a:r>
            <a:r>
              <a:rPr lang="en-US" altLang="zh-CN" dirty="0"/>
              <a:t>&gt; [[DEFAULT] CHARACTER SET &lt;</a:t>
            </a:r>
            <a:r>
              <a:rPr lang="zh-CN" altLang="en-US" dirty="0"/>
              <a:t>字符集名</a:t>
            </a:r>
            <a:r>
              <a:rPr lang="en-US" altLang="zh-CN" dirty="0"/>
              <a:t>&gt;];</a:t>
            </a:r>
          </a:p>
          <a:p>
            <a:pPr lvl="3"/>
            <a:r>
              <a:rPr lang="en-US" altLang="zh-CN" dirty="0"/>
              <a:t>CREATE SCHEMA `</a:t>
            </a:r>
            <a:r>
              <a:rPr lang="en-US" altLang="zh-CN" dirty="0" err="1"/>
              <a:t>bda</a:t>
            </a:r>
            <a:r>
              <a:rPr lang="en-US" altLang="zh-CN" dirty="0"/>
              <a:t>` DEFAULT CHARACTER SET utf8 ;</a:t>
            </a:r>
          </a:p>
          <a:p>
            <a:pPr lvl="4"/>
            <a:r>
              <a:rPr lang="en-US" altLang="zh-CN" dirty="0"/>
              <a:t>[]</a:t>
            </a:r>
            <a:r>
              <a:rPr lang="zh-CN" altLang="en-US" dirty="0"/>
              <a:t>内可选</a:t>
            </a:r>
            <a:endParaRPr lang="en-US" altLang="zh-CN" dirty="0"/>
          </a:p>
          <a:p>
            <a:pPr lvl="4"/>
            <a:r>
              <a:rPr lang="en-US" altLang="zh-CN" dirty="0"/>
              <a:t>DEFAULT CHARACTER SET utf8</a:t>
            </a:r>
            <a:r>
              <a:rPr lang="zh-CN" altLang="en-US" dirty="0"/>
              <a:t>用来设定数据库所用的编码集合，可省略</a:t>
            </a:r>
            <a:endParaRPr lang="en-US" altLang="zh-CN" dirty="0"/>
          </a:p>
          <a:p>
            <a:pPr lvl="4"/>
            <a:r>
              <a:rPr lang="en-US" altLang="zh-CN" dirty="0"/>
              <a:t>MySQL</a:t>
            </a:r>
            <a:r>
              <a:rPr lang="zh-CN" altLang="en-US" dirty="0"/>
              <a:t>中的</a:t>
            </a:r>
            <a:r>
              <a:rPr lang="en-US" altLang="zh-CN" dirty="0"/>
              <a:t>SCHEMA</a:t>
            </a:r>
            <a:r>
              <a:rPr lang="zh-CN" altLang="en-US" dirty="0"/>
              <a:t>和之前所说的</a:t>
            </a:r>
            <a:r>
              <a:rPr lang="en-US" altLang="zh-CN" dirty="0"/>
              <a:t>DATABASE</a:t>
            </a:r>
            <a:r>
              <a:rPr lang="zh-CN" altLang="en-US" dirty="0"/>
              <a:t>是一样的，都是建立一个可以包含表、视图等内容的数据库</a:t>
            </a:r>
            <a:endParaRPr lang="en-US" altLang="zh-CN" dirty="0"/>
          </a:p>
          <a:p>
            <a:pPr lvl="4"/>
            <a:r>
              <a:rPr lang="zh-CN" altLang="en-US" dirty="0"/>
              <a:t>数据库名中的</a:t>
            </a:r>
            <a:r>
              <a:rPr lang="en-US" altLang="zh-CN" dirty="0"/>
              <a:t>`</a:t>
            </a:r>
            <a:r>
              <a:rPr lang="zh-CN" altLang="en-US" dirty="0"/>
              <a:t>可以省略</a:t>
            </a:r>
            <a:endParaRPr lang="en-US" altLang="zh-CN" dirty="0"/>
          </a:p>
          <a:p>
            <a:pPr lvl="5"/>
            <a:r>
              <a:rPr lang="zh-CN" altLang="en-US" dirty="0"/>
              <a:t>注意是</a:t>
            </a:r>
            <a:r>
              <a:rPr lang="en-US" altLang="zh-CN" dirty="0"/>
              <a:t>`(</a:t>
            </a:r>
            <a:r>
              <a:rPr lang="zh-CN" altLang="en-US" dirty="0"/>
              <a:t>键盘上和</a:t>
            </a:r>
            <a:r>
              <a:rPr lang="en-US" altLang="zh-CN" dirty="0"/>
              <a:t>~</a:t>
            </a:r>
            <a:r>
              <a:rPr lang="zh-CN" altLang="en-US" dirty="0"/>
              <a:t>在一起的那个字符</a:t>
            </a:r>
            <a:r>
              <a:rPr lang="en-US" altLang="zh-CN" dirty="0"/>
              <a:t>)</a:t>
            </a:r>
            <a:r>
              <a:rPr lang="zh-CN" altLang="en-US" dirty="0"/>
              <a:t>而不是</a:t>
            </a:r>
            <a:r>
              <a:rPr lang="en-US" altLang="zh-CN" dirty="0"/>
              <a:t>’(</a:t>
            </a:r>
            <a:r>
              <a:rPr lang="zh-CN" altLang="en-US" dirty="0"/>
              <a:t>单引号</a:t>
            </a:r>
            <a:r>
              <a:rPr lang="en-US" altLang="zh-CN" dirty="0"/>
              <a:t>)</a:t>
            </a:r>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28</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5512" y="1155276"/>
            <a:ext cx="4882378" cy="2929427"/>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8567" y="2636980"/>
            <a:ext cx="2703488" cy="2559734"/>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1699" y="3658904"/>
            <a:ext cx="1407852" cy="3123245"/>
          </a:xfrm>
          <a:prstGeom prst="rect">
            <a:avLst/>
          </a:prstGeom>
        </p:spPr>
      </p:pic>
    </p:spTree>
    <p:extLst>
      <p:ext uri="{BB962C8B-B14F-4D97-AF65-F5344CB8AC3E}">
        <p14:creationId xmlns:p14="http://schemas.microsoft.com/office/powerpoint/2010/main" val="286387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MySQL</a:t>
            </a:r>
            <a:r>
              <a:rPr lang="zh-CN" altLang="en-US" dirty="0"/>
              <a:t>数据库操作</a:t>
            </a:r>
          </a:p>
        </p:txBody>
      </p:sp>
      <p:sp>
        <p:nvSpPr>
          <p:cNvPr id="3" name="内容占位符 2"/>
          <p:cNvSpPr>
            <a:spLocks noGrp="1"/>
          </p:cNvSpPr>
          <p:nvPr>
            <p:ph idx="1"/>
          </p:nvPr>
        </p:nvSpPr>
        <p:spPr/>
        <p:txBody>
          <a:bodyPr/>
          <a:lstStyle/>
          <a:p>
            <a:r>
              <a:rPr lang="zh-CN" altLang="en-US" dirty="0"/>
              <a:t>使用数据库</a:t>
            </a:r>
            <a:endParaRPr lang="en-US" altLang="zh-CN" dirty="0"/>
          </a:p>
          <a:p>
            <a:pPr lvl="1"/>
            <a:r>
              <a:rPr lang="zh-CN" altLang="en-US" dirty="0"/>
              <a:t>选择某个数据库为当前的默认数据库</a:t>
            </a:r>
            <a:endParaRPr lang="en-US" altLang="zh-CN" dirty="0"/>
          </a:p>
          <a:p>
            <a:pPr lvl="2"/>
            <a:r>
              <a:rPr lang="en-US" altLang="zh-CN" dirty="0"/>
              <a:t>USE &lt;</a:t>
            </a:r>
            <a:r>
              <a:rPr lang="zh-CN" altLang="en-US" dirty="0"/>
              <a:t>数据库名</a:t>
            </a:r>
            <a:r>
              <a:rPr lang="en-US" altLang="zh-CN" dirty="0"/>
              <a:t>&gt;</a:t>
            </a:r>
            <a:r>
              <a:rPr lang="zh-CN" altLang="en-US" dirty="0"/>
              <a:t>：</a:t>
            </a:r>
            <a:r>
              <a:rPr lang="en-US" altLang="zh-CN" dirty="0"/>
              <a:t>USE </a:t>
            </a:r>
            <a:r>
              <a:rPr lang="en-US" altLang="zh-CN" dirty="0" err="1"/>
              <a:t>bda</a:t>
            </a:r>
            <a:r>
              <a:rPr lang="en-US" altLang="zh-CN" dirty="0"/>
              <a:t>;</a:t>
            </a:r>
          </a:p>
          <a:p>
            <a:pPr lvl="2"/>
            <a:r>
              <a:rPr lang="zh-CN" altLang="en-US" dirty="0"/>
              <a:t>下一次使用这条命令就可以切换至另外一个数据库</a:t>
            </a:r>
            <a:endParaRPr lang="en-US" altLang="zh-CN" dirty="0"/>
          </a:p>
          <a:p>
            <a:r>
              <a:rPr lang="zh-CN" altLang="en-US" dirty="0"/>
              <a:t>查询数据库</a:t>
            </a:r>
            <a:endParaRPr lang="en-US" altLang="zh-CN" dirty="0"/>
          </a:p>
          <a:p>
            <a:pPr lvl="1"/>
            <a:r>
              <a:rPr lang="zh-CN" altLang="en-US" dirty="0"/>
              <a:t>查看所有的数据库：</a:t>
            </a:r>
            <a:r>
              <a:rPr lang="en-US" altLang="zh-CN" dirty="0"/>
              <a:t>SHOW DATABASES;</a:t>
            </a:r>
          </a:p>
          <a:p>
            <a:pPr lvl="1"/>
            <a:r>
              <a:rPr lang="zh-CN" altLang="en-US" dirty="0"/>
              <a:t>查看当前使用的数据库：</a:t>
            </a:r>
            <a:r>
              <a:rPr lang="en-US" altLang="zh-CN" dirty="0"/>
              <a:t>SELECT DATABASE();</a:t>
            </a:r>
          </a:p>
          <a:p>
            <a:pPr lvl="1"/>
            <a:r>
              <a:rPr lang="zh-CN" altLang="en-US" dirty="0"/>
              <a:t>查看符合条件的数据库：</a:t>
            </a:r>
            <a:r>
              <a:rPr lang="en-US" altLang="zh-CN" dirty="0"/>
              <a:t>SHOW DATABASES LIKE &lt;</a:t>
            </a:r>
            <a:r>
              <a:rPr lang="zh-CN" altLang="en-US" dirty="0"/>
              <a:t>字符串</a:t>
            </a:r>
            <a:r>
              <a:rPr lang="en-US" altLang="zh-CN" dirty="0"/>
              <a:t>&gt;;</a:t>
            </a:r>
          </a:p>
          <a:p>
            <a:pPr lvl="2"/>
            <a:r>
              <a:rPr lang="zh-CN" altLang="en-US" dirty="0"/>
              <a:t>字符串需要用单引号或者双引号括起来</a:t>
            </a:r>
            <a:endParaRPr lang="en-US" altLang="zh-CN" dirty="0"/>
          </a:p>
          <a:p>
            <a:r>
              <a:rPr lang="zh-CN" altLang="en-US" dirty="0"/>
              <a:t>删除数据库</a:t>
            </a:r>
            <a:endParaRPr lang="en-US" altLang="zh-CN" dirty="0"/>
          </a:p>
          <a:p>
            <a:pPr lvl="1"/>
            <a:r>
              <a:rPr lang="en-US" altLang="zh-CN" dirty="0"/>
              <a:t>DROP DATABASE [IF EXISTS] &lt;</a:t>
            </a:r>
            <a:r>
              <a:rPr lang="zh-CN" altLang="en-US" dirty="0"/>
              <a:t>数据库名</a:t>
            </a:r>
            <a:r>
              <a:rPr lang="en-US" altLang="zh-CN" dirty="0"/>
              <a:t>&gt;;</a:t>
            </a:r>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29</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8532" y="1953077"/>
            <a:ext cx="1765410" cy="18887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9339" y="1813529"/>
            <a:ext cx="1770283" cy="2028324"/>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3928" y="5086512"/>
            <a:ext cx="2172224" cy="978516"/>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8024" y="3889478"/>
            <a:ext cx="1966927" cy="1095383"/>
          </a:xfrm>
          <a:prstGeom prst="rect">
            <a:avLst/>
          </a:prstGeom>
        </p:spPr>
      </p:pic>
    </p:spTree>
    <p:extLst>
      <p:ext uri="{BB962C8B-B14F-4D97-AF65-F5344CB8AC3E}">
        <p14:creationId xmlns:p14="http://schemas.microsoft.com/office/powerpoint/2010/main" val="309676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大数据分析从何而来</a:t>
            </a:r>
          </a:p>
        </p:txBody>
      </p:sp>
      <p:sp>
        <p:nvSpPr>
          <p:cNvPr id="3" name="内容占位符 2"/>
          <p:cNvSpPr>
            <a:spLocks noGrp="1"/>
          </p:cNvSpPr>
          <p:nvPr>
            <p:ph idx="1"/>
          </p:nvPr>
        </p:nvSpPr>
        <p:spPr/>
        <p:txBody>
          <a:bodyPr/>
          <a:lstStyle/>
          <a:p>
            <a:r>
              <a:rPr lang="zh-CN" altLang="en-US" dirty="0"/>
              <a:t>大数据分析无法凭空出现</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3</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graphicFrame>
        <p:nvGraphicFramePr>
          <p:cNvPr id="24" name="图示 23">
            <a:extLst>
              <a:ext uri="{FF2B5EF4-FFF2-40B4-BE49-F238E27FC236}">
                <a16:creationId xmlns:a16="http://schemas.microsoft.com/office/drawing/2014/main" id="{E420CA69-DFD5-43E1-BD99-9A0CF713A12F}"/>
              </a:ext>
            </a:extLst>
          </p:cNvPr>
          <p:cNvGraphicFramePr/>
          <p:nvPr>
            <p:extLst>
              <p:ext uri="{D42A27DB-BD31-4B8C-83A1-F6EECF244321}">
                <p14:modId xmlns:p14="http://schemas.microsoft.com/office/powerpoint/2010/main" val="490672780"/>
              </p:ext>
            </p:extLst>
          </p:nvPr>
        </p:nvGraphicFramePr>
        <p:xfrm>
          <a:off x="3064293" y="3692933"/>
          <a:ext cx="6063413" cy="2760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5" name="图示 24">
            <a:extLst>
              <a:ext uri="{FF2B5EF4-FFF2-40B4-BE49-F238E27FC236}">
                <a16:creationId xmlns:a16="http://schemas.microsoft.com/office/drawing/2014/main" id="{4A8B698D-5B0A-4A25-976F-56C32054ACF2}"/>
              </a:ext>
            </a:extLst>
          </p:cNvPr>
          <p:cNvGraphicFramePr/>
          <p:nvPr>
            <p:extLst>
              <p:ext uri="{D42A27DB-BD31-4B8C-83A1-F6EECF244321}">
                <p14:modId xmlns:p14="http://schemas.microsoft.com/office/powerpoint/2010/main" val="262687470"/>
              </p:ext>
            </p:extLst>
          </p:nvPr>
        </p:nvGraphicFramePr>
        <p:xfrm>
          <a:off x="2032000" y="1319929"/>
          <a:ext cx="8128000" cy="24329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24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graphicEl>
                                              <a:dgm id="{CEEF656A-F25A-4F00-AC51-D99A1319FF8C}"/>
                                            </p:graphicEl>
                                          </p:spTgt>
                                        </p:tgtEl>
                                        <p:attrNameLst>
                                          <p:attrName>style.visibility</p:attrName>
                                        </p:attrNameLst>
                                      </p:cBhvr>
                                      <p:to>
                                        <p:strVal val="visible"/>
                                      </p:to>
                                    </p:set>
                                    <p:animEffect transition="in" filter="fade">
                                      <p:cBhvr>
                                        <p:cTn id="7" dur="500"/>
                                        <p:tgtEl>
                                          <p:spTgt spid="25">
                                            <p:graphicEl>
                                              <a:dgm id="{CEEF656A-F25A-4F00-AC51-D99A1319FF8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graphicEl>
                                              <a:dgm id="{0447B2FB-C8B0-4815-9CDB-A128B81E412F}"/>
                                            </p:graphicEl>
                                          </p:spTgt>
                                        </p:tgtEl>
                                        <p:attrNameLst>
                                          <p:attrName>style.visibility</p:attrName>
                                        </p:attrNameLst>
                                      </p:cBhvr>
                                      <p:to>
                                        <p:strVal val="visible"/>
                                      </p:to>
                                    </p:set>
                                    <p:animEffect transition="in" filter="fade">
                                      <p:cBhvr>
                                        <p:cTn id="12" dur="500"/>
                                        <p:tgtEl>
                                          <p:spTgt spid="25">
                                            <p:graphicEl>
                                              <a:dgm id="{0447B2FB-C8B0-4815-9CDB-A128B81E412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graphicEl>
                                              <a:dgm id="{70795225-137B-4878-BCAC-453FBEAB8390}"/>
                                            </p:graphicEl>
                                          </p:spTgt>
                                        </p:tgtEl>
                                        <p:attrNameLst>
                                          <p:attrName>style.visibility</p:attrName>
                                        </p:attrNameLst>
                                      </p:cBhvr>
                                      <p:to>
                                        <p:strVal val="visible"/>
                                      </p:to>
                                    </p:set>
                                    <p:animEffect transition="in" filter="fade">
                                      <p:cBhvr>
                                        <p:cTn id="15" dur="500"/>
                                        <p:tgtEl>
                                          <p:spTgt spid="25">
                                            <p:graphicEl>
                                              <a:dgm id="{70795225-137B-4878-BCAC-453FBEAB839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graphicEl>
                                              <a:dgm id="{38009778-D9D2-4F43-B856-F7D873820B15}"/>
                                            </p:graphicEl>
                                          </p:spTgt>
                                        </p:tgtEl>
                                        <p:attrNameLst>
                                          <p:attrName>style.visibility</p:attrName>
                                        </p:attrNameLst>
                                      </p:cBhvr>
                                      <p:to>
                                        <p:strVal val="visible"/>
                                      </p:to>
                                    </p:set>
                                    <p:animEffect transition="in" filter="fade">
                                      <p:cBhvr>
                                        <p:cTn id="20" dur="500"/>
                                        <p:tgtEl>
                                          <p:spTgt spid="25">
                                            <p:graphicEl>
                                              <a:dgm id="{38009778-D9D2-4F43-B856-F7D873820B15}"/>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graphicEl>
                                              <a:dgm id="{E71026EC-8E68-4B27-80EB-ED64C1D95318}"/>
                                            </p:graphicEl>
                                          </p:spTgt>
                                        </p:tgtEl>
                                        <p:attrNameLst>
                                          <p:attrName>style.visibility</p:attrName>
                                        </p:attrNameLst>
                                      </p:cBhvr>
                                      <p:to>
                                        <p:strVal val="visible"/>
                                      </p:to>
                                    </p:set>
                                    <p:animEffect transition="in" filter="fade">
                                      <p:cBhvr>
                                        <p:cTn id="23" dur="500"/>
                                        <p:tgtEl>
                                          <p:spTgt spid="25">
                                            <p:graphicEl>
                                              <a:dgm id="{E71026EC-8E68-4B27-80EB-ED64C1D9531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Graphic spid="25"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MySQL</a:t>
            </a:r>
            <a:r>
              <a:rPr lang="zh-CN" altLang="en-US" dirty="0"/>
              <a:t>权限设置</a:t>
            </a:r>
          </a:p>
        </p:txBody>
      </p:sp>
      <p:sp>
        <p:nvSpPr>
          <p:cNvPr id="3" name="内容占位符 2"/>
          <p:cNvSpPr>
            <a:spLocks noGrp="1"/>
          </p:cNvSpPr>
          <p:nvPr>
            <p:ph idx="1"/>
          </p:nvPr>
        </p:nvSpPr>
        <p:spPr>
          <a:xfrm>
            <a:off x="4104679" y="1052518"/>
            <a:ext cx="7751077" cy="5111750"/>
          </a:xfrm>
        </p:spPr>
        <p:txBody>
          <a:bodyPr/>
          <a:lstStyle/>
          <a:p>
            <a:r>
              <a:rPr lang="zh-CN" altLang="en-US" sz="2400" dirty="0"/>
              <a:t>如何防止删库跑路？</a:t>
            </a:r>
            <a:endParaRPr lang="en-US" altLang="zh-CN" sz="2400" dirty="0"/>
          </a:p>
          <a:p>
            <a:pPr lvl="1"/>
            <a:r>
              <a:rPr lang="zh-CN" altLang="en-US" sz="2000" dirty="0"/>
              <a:t>为不同的用户设置不同权限</a:t>
            </a:r>
            <a:endParaRPr lang="en-US" altLang="zh-CN" sz="2000" dirty="0"/>
          </a:p>
          <a:p>
            <a:pPr lvl="1"/>
            <a:r>
              <a:rPr lang="zh-CN" altLang="en-US" sz="2000" dirty="0"/>
              <a:t>权限的等级</a:t>
            </a:r>
            <a:endParaRPr lang="en-US" altLang="zh-CN" sz="2000" dirty="0"/>
          </a:p>
          <a:p>
            <a:pPr lvl="2"/>
            <a:r>
              <a:rPr lang="zh-CN" altLang="en-US" sz="1800" dirty="0"/>
              <a:t>整个服务器，使用 </a:t>
            </a:r>
            <a:r>
              <a:rPr lang="en-US" altLang="zh-CN" sz="1800" dirty="0"/>
              <a:t>GRANT ALL  </a:t>
            </a:r>
            <a:r>
              <a:rPr lang="zh-CN" altLang="en-US" sz="1800" dirty="0"/>
              <a:t>和</a:t>
            </a:r>
            <a:r>
              <a:rPr lang="en-US" altLang="zh-CN" sz="1800" dirty="0"/>
              <a:t>REVOKE  ALL</a:t>
            </a:r>
            <a:r>
              <a:rPr lang="zh-CN" altLang="en-US" sz="1800" dirty="0"/>
              <a:t>；整个数据库，使用</a:t>
            </a:r>
            <a:r>
              <a:rPr lang="en-US" altLang="zh-CN" sz="1800" dirty="0"/>
              <a:t>ON  DATABASE.*</a:t>
            </a:r>
            <a:r>
              <a:rPr lang="zh-CN" altLang="en-US" sz="1800" dirty="0"/>
              <a:t>；特定表，使用</a:t>
            </a:r>
            <a:r>
              <a:rPr lang="en-US" altLang="zh-CN" sz="1800" dirty="0"/>
              <a:t>ON  DATABASE.TABLE</a:t>
            </a:r>
            <a:r>
              <a:rPr lang="zh-CN" altLang="en-US" sz="1800" dirty="0"/>
              <a:t>；特定的列；特定的存储过程</a:t>
            </a:r>
            <a:endParaRPr lang="en-US" altLang="zh-CN" sz="1800" dirty="0"/>
          </a:p>
          <a:p>
            <a:pPr lvl="1"/>
            <a:r>
              <a:rPr lang="zh-CN" altLang="en-US" sz="2000" dirty="0"/>
              <a:t>权限授予</a:t>
            </a:r>
            <a:endParaRPr lang="en-US" altLang="zh-CN" sz="2000" dirty="0"/>
          </a:p>
          <a:p>
            <a:pPr lvl="2"/>
            <a:r>
              <a:rPr lang="en-US" altLang="zh-CN" sz="1800" dirty="0"/>
              <a:t>GRANT &lt;</a:t>
            </a:r>
            <a:r>
              <a:rPr lang="zh-CN" altLang="en-US" sz="1800" dirty="0"/>
              <a:t>权限</a:t>
            </a:r>
            <a:r>
              <a:rPr lang="en-US" altLang="zh-CN" sz="1800" dirty="0"/>
              <a:t>&gt; ON &lt;</a:t>
            </a:r>
            <a:r>
              <a:rPr lang="zh-CN" altLang="en-US" sz="1800" dirty="0"/>
              <a:t>数据库</a:t>
            </a:r>
            <a:r>
              <a:rPr lang="en-US" altLang="zh-CN" sz="1800" dirty="0"/>
              <a:t>/</a:t>
            </a:r>
            <a:r>
              <a:rPr lang="zh-CN" altLang="en-US" sz="1800" dirty="0"/>
              <a:t>表</a:t>
            </a:r>
            <a:r>
              <a:rPr lang="en-US" altLang="zh-CN" sz="1800" dirty="0"/>
              <a:t>&gt; TO &lt;</a:t>
            </a:r>
            <a:r>
              <a:rPr lang="zh-CN" altLang="en-US" sz="1800" dirty="0"/>
              <a:t>用户</a:t>
            </a:r>
            <a:r>
              <a:rPr lang="en-US" altLang="zh-CN" sz="1800" dirty="0"/>
              <a:t>&gt;[@&lt;</a:t>
            </a:r>
            <a:r>
              <a:rPr lang="zh-CN" altLang="en-US" sz="1800" dirty="0"/>
              <a:t>登录</a:t>
            </a:r>
            <a:r>
              <a:rPr lang="en-US" altLang="zh-CN" sz="1800" dirty="0"/>
              <a:t>IP</a:t>
            </a:r>
            <a:r>
              <a:rPr lang="zh-CN" altLang="en-US" sz="1800" dirty="0"/>
              <a:t>或域名</a:t>
            </a:r>
            <a:r>
              <a:rPr lang="en-US" altLang="zh-CN" sz="1800" dirty="0"/>
              <a:t>&gt; IDENTIFIED BY &lt;</a:t>
            </a:r>
            <a:r>
              <a:rPr lang="zh-CN" altLang="en-US" sz="1800" dirty="0"/>
              <a:t>登录密码</a:t>
            </a:r>
            <a:r>
              <a:rPr lang="en-US" altLang="zh-CN" sz="1800" dirty="0"/>
              <a:t>&gt; WITH GRANT OPTION];</a:t>
            </a:r>
          </a:p>
          <a:p>
            <a:pPr lvl="3"/>
            <a:r>
              <a:rPr lang="zh-CN" altLang="en-US" sz="1400" dirty="0"/>
              <a:t>权限包括</a:t>
            </a:r>
            <a:r>
              <a:rPr lang="en-US" altLang="zh-CN" sz="1400" dirty="0"/>
              <a:t>CREATE, ALTER, DROP, SELECT, INSERT, UPDATE, DELETE</a:t>
            </a:r>
            <a:r>
              <a:rPr lang="zh-CN" altLang="en-US" sz="1400" dirty="0"/>
              <a:t>等</a:t>
            </a:r>
            <a:r>
              <a:rPr lang="en-US" altLang="zh-CN" sz="1400" dirty="0"/>
              <a:t>27</a:t>
            </a:r>
            <a:r>
              <a:rPr lang="zh-CN" altLang="en-US" sz="1400" dirty="0"/>
              <a:t>种权限（</a:t>
            </a:r>
            <a:r>
              <a:rPr lang="en-US" altLang="zh-CN" sz="1400" dirty="0">
                <a:hlinkClick r:id="rId2"/>
              </a:rPr>
              <a:t>https://dev.mysql.com/doc/refman/8.0/en/privileges-provided.html</a:t>
            </a:r>
            <a:r>
              <a:rPr lang="zh-CN" altLang="en-US" sz="1400" dirty="0"/>
              <a:t>）</a:t>
            </a:r>
            <a:endParaRPr lang="en-US" altLang="zh-CN" sz="1400" dirty="0"/>
          </a:p>
          <a:p>
            <a:pPr lvl="3"/>
            <a:r>
              <a:rPr lang="en-US" altLang="zh-CN" sz="1400" dirty="0"/>
              <a:t>%</a:t>
            </a:r>
            <a:r>
              <a:rPr lang="zh-CN" altLang="en-US" sz="1400" dirty="0"/>
              <a:t>表示没有限制，在任何主机都可以登录</a:t>
            </a:r>
            <a:endParaRPr lang="en-US" altLang="zh-CN" sz="1400" dirty="0"/>
          </a:p>
          <a:p>
            <a:pPr lvl="3"/>
            <a:r>
              <a:rPr lang="en-US" altLang="zh-CN" sz="1400" dirty="0"/>
              <a:t>WITH GRANT OPTION</a:t>
            </a:r>
            <a:r>
              <a:rPr lang="zh-CN" altLang="en-US" sz="1400" dirty="0"/>
              <a:t>表示允许用户将自己的权限授权给其它用户</a:t>
            </a:r>
            <a:endParaRPr lang="en-US" altLang="zh-CN" sz="1400" dirty="0"/>
          </a:p>
          <a:p>
            <a:pPr lvl="3"/>
            <a:r>
              <a:rPr lang="en-US" altLang="zh-CN" sz="1400" dirty="0"/>
              <a:t>GRANT SELECT ON BDA.* TO STU;</a:t>
            </a:r>
          </a:p>
          <a:p>
            <a:pPr lvl="1"/>
            <a:r>
              <a:rPr lang="zh-CN" altLang="en-US" sz="2000" dirty="0"/>
              <a:t>权限回收</a:t>
            </a:r>
            <a:endParaRPr lang="en-US" altLang="zh-CN" sz="2000" dirty="0"/>
          </a:p>
          <a:p>
            <a:pPr lvl="2"/>
            <a:r>
              <a:rPr lang="en-US" altLang="zh-CN" sz="1800" dirty="0"/>
              <a:t>REVOKE &lt;</a:t>
            </a:r>
            <a:r>
              <a:rPr lang="zh-CN" altLang="en-US" sz="1800" dirty="0"/>
              <a:t>权限</a:t>
            </a:r>
            <a:r>
              <a:rPr lang="en-US" altLang="zh-CN" sz="1800" dirty="0"/>
              <a:t>&gt; ON &lt;</a:t>
            </a:r>
            <a:r>
              <a:rPr lang="zh-CN" altLang="en-US" sz="1800" dirty="0"/>
              <a:t>数据库</a:t>
            </a:r>
            <a:r>
              <a:rPr lang="en-US" altLang="zh-CN" sz="1800" dirty="0"/>
              <a:t>/</a:t>
            </a:r>
            <a:r>
              <a:rPr lang="zh-CN" altLang="en-US" sz="1800" dirty="0"/>
              <a:t>表</a:t>
            </a:r>
            <a:r>
              <a:rPr lang="en-US" altLang="zh-CN" sz="1800" dirty="0"/>
              <a:t>&gt; FROM &lt;</a:t>
            </a:r>
            <a:r>
              <a:rPr lang="zh-CN" altLang="en-US" sz="1800" dirty="0"/>
              <a:t>用户</a:t>
            </a:r>
            <a:r>
              <a:rPr lang="en-US" altLang="zh-CN" sz="1800" dirty="0"/>
              <a:t>&gt;</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30</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79" y="1490746"/>
            <a:ext cx="3698900" cy="3943004"/>
          </a:xfrm>
          <a:prstGeom prst="rect">
            <a:avLst/>
          </a:prstGeom>
        </p:spPr>
      </p:pic>
    </p:spTree>
    <p:extLst>
      <p:ext uri="{BB962C8B-B14F-4D97-AF65-F5344CB8AC3E}">
        <p14:creationId xmlns:p14="http://schemas.microsoft.com/office/powerpoint/2010/main" val="216849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MySQL</a:t>
            </a:r>
            <a:r>
              <a:rPr lang="zh-CN" altLang="en-US" dirty="0"/>
              <a:t>表操作</a:t>
            </a:r>
          </a:p>
        </p:txBody>
      </p:sp>
      <p:sp>
        <p:nvSpPr>
          <p:cNvPr id="3" name="内容占位符 2"/>
          <p:cNvSpPr>
            <a:spLocks noGrp="1"/>
          </p:cNvSpPr>
          <p:nvPr>
            <p:ph idx="1"/>
          </p:nvPr>
        </p:nvSpPr>
        <p:spPr>
          <a:xfrm>
            <a:off x="334436" y="1196975"/>
            <a:ext cx="6892095" cy="5111750"/>
          </a:xfrm>
        </p:spPr>
        <p:txBody>
          <a:bodyPr/>
          <a:lstStyle/>
          <a:p>
            <a:r>
              <a:rPr lang="zh-CN" altLang="en-US" dirty="0"/>
              <a:t>创建表</a:t>
            </a:r>
            <a:endParaRPr lang="en-US" altLang="zh-CN" dirty="0"/>
          </a:p>
          <a:p>
            <a:pPr lvl="1"/>
            <a:r>
              <a:rPr lang="zh-CN" altLang="en-US" dirty="0"/>
              <a:t>图形化操作</a:t>
            </a:r>
            <a:endParaRPr lang="en-US" altLang="zh-CN" dirty="0"/>
          </a:p>
          <a:p>
            <a:pPr lvl="1"/>
            <a:r>
              <a:rPr lang="en-US" altLang="zh-CN" dirty="0"/>
              <a:t>SQL</a:t>
            </a:r>
          </a:p>
          <a:p>
            <a:pPr lvl="2"/>
            <a:r>
              <a:rPr lang="en-US" altLang="zh-CN" dirty="0"/>
              <a:t>CREATE TABLE &lt;</a:t>
            </a:r>
            <a:r>
              <a:rPr lang="zh-CN" altLang="en-US" dirty="0"/>
              <a:t>表名</a:t>
            </a:r>
            <a:r>
              <a:rPr lang="en-US" altLang="zh-CN" dirty="0"/>
              <a:t>&gt; ([</a:t>
            </a:r>
            <a:r>
              <a:rPr lang="zh-CN" altLang="en-US" dirty="0"/>
              <a:t>表定义选项</a:t>
            </a:r>
            <a:r>
              <a:rPr lang="en-US" altLang="zh-CN" dirty="0"/>
              <a:t>]) [</a:t>
            </a:r>
            <a:r>
              <a:rPr lang="zh-CN" altLang="en-US" dirty="0"/>
              <a:t>表选项</a:t>
            </a:r>
            <a:r>
              <a:rPr lang="en-US" altLang="zh-CN" dirty="0"/>
              <a:t>] [</a:t>
            </a:r>
            <a:r>
              <a:rPr lang="zh-CN" altLang="en-US" dirty="0"/>
              <a:t>分区选项</a:t>
            </a:r>
            <a:r>
              <a:rPr lang="en-US" altLang="zh-CN" dirty="0"/>
              <a:t>];</a:t>
            </a:r>
          </a:p>
          <a:p>
            <a:pPr lvl="3"/>
            <a:r>
              <a:rPr lang="zh-CN" altLang="en-US" dirty="0"/>
              <a:t>其中表定义选项的格式为：</a:t>
            </a:r>
            <a:r>
              <a:rPr lang="en-US" altLang="zh-CN" dirty="0"/>
              <a:t>&lt;</a:t>
            </a:r>
            <a:r>
              <a:rPr lang="zh-CN" altLang="en-US" dirty="0"/>
              <a:t>列名</a:t>
            </a:r>
            <a:r>
              <a:rPr lang="en-US" altLang="zh-CN" dirty="0"/>
              <a:t>1&gt; &lt;</a:t>
            </a:r>
            <a:r>
              <a:rPr lang="zh-CN" altLang="en-US" dirty="0"/>
              <a:t>类型</a:t>
            </a:r>
            <a:r>
              <a:rPr lang="en-US" altLang="zh-CN" dirty="0"/>
              <a:t>1&gt; [,…] &lt;</a:t>
            </a:r>
            <a:r>
              <a:rPr lang="zh-CN" altLang="en-US" dirty="0"/>
              <a:t>列名</a:t>
            </a:r>
            <a:r>
              <a:rPr lang="en-US" altLang="zh-CN" dirty="0"/>
              <a:t>n&gt; &lt;</a:t>
            </a:r>
            <a:r>
              <a:rPr lang="zh-CN" altLang="en-US" dirty="0"/>
              <a:t>类型</a:t>
            </a:r>
            <a:r>
              <a:rPr lang="en-US" altLang="zh-CN" dirty="0"/>
              <a:t>n&gt;</a:t>
            </a:r>
          </a:p>
          <a:p>
            <a:pPr lvl="3"/>
            <a:r>
              <a:rPr lang="en-US" altLang="zh-CN" dirty="0"/>
              <a:t>&lt;</a:t>
            </a:r>
            <a:r>
              <a:rPr lang="zh-CN" altLang="en-US" dirty="0"/>
              <a:t>表定义选项</a:t>
            </a:r>
            <a:r>
              <a:rPr lang="en-US" altLang="zh-CN" dirty="0"/>
              <a:t>&gt;</a:t>
            </a:r>
            <a:r>
              <a:rPr lang="zh-CN" altLang="en-US" dirty="0"/>
              <a:t>：表创建定义，由列名、列的定义以及可能的空值说明、完整性约束或表索引组成。</a:t>
            </a:r>
            <a:endParaRPr lang="en-US" altLang="zh-CN" dirty="0"/>
          </a:p>
          <a:p>
            <a:pPr lvl="3"/>
            <a:r>
              <a:rPr lang="zh-CN" altLang="en-US" dirty="0"/>
              <a:t>表选项用于对表指定存储引擎（</a:t>
            </a:r>
            <a:r>
              <a:rPr lang="en-US" altLang="zh-CN" dirty="0"/>
              <a:t>ENGINE = &lt;</a:t>
            </a:r>
            <a:r>
              <a:rPr lang="zh-CN" altLang="en-US" dirty="0"/>
              <a:t>引擎</a:t>
            </a:r>
            <a:r>
              <a:rPr lang="en-US" altLang="zh-CN" dirty="0"/>
              <a:t>&gt;</a:t>
            </a:r>
            <a:r>
              <a:rPr lang="zh-CN" altLang="en-US" dirty="0"/>
              <a:t>）、添加表的注释（</a:t>
            </a:r>
            <a:r>
              <a:rPr lang="en-US" altLang="zh-CN" dirty="0"/>
              <a:t>COMMENT &lt;</a:t>
            </a:r>
            <a:r>
              <a:rPr lang="zh-CN" altLang="en-US" dirty="0"/>
              <a:t>注释</a:t>
            </a:r>
            <a:r>
              <a:rPr lang="en-US" altLang="zh-CN" dirty="0"/>
              <a:t>&gt;</a:t>
            </a:r>
            <a:r>
              <a:rPr lang="zh-CN" altLang="en-US" dirty="0"/>
              <a:t>）等。</a:t>
            </a:r>
            <a:endParaRPr lang="en-US" altLang="zh-CN" dirty="0"/>
          </a:p>
          <a:p>
            <a:pPr lvl="3"/>
            <a:r>
              <a:rPr lang="zh-CN" altLang="en-US" dirty="0"/>
              <a:t>分区选项（</a:t>
            </a:r>
            <a:r>
              <a:rPr lang="en-US" altLang="zh-CN" dirty="0" err="1"/>
              <a:t>partition_options</a:t>
            </a:r>
            <a:r>
              <a:rPr lang="zh-CN" altLang="en-US" dirty="0"/>
              <a:t>）用于将大数据表分区存储，以实现性能优化；分区仅在底层实现，具体对表进行操作时候不能对单个子表进行操作。</a:t>
            </a:r>
            <a:endParaRPr lang="en-US" altLang="zh-CN"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31</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2908" y="1196975"/>
            <a:ext cx="4710548" cy="2867394"/>
          </a:xfrm>
          <a:prstGeom prst="rect">
            <a:avLst/>
          </a:prstGeom>
        </p:spPr>
      </p:pic>
      <p:sp>
        <p:nvSpPr>
          <p:cNvPr id="9" name="文本框 8"/>
          <p:cNvSpPr txBox="1"/>
          <p:nvPr/>
        </p:nvSpPr>
        <p:spPr>
          <a:xfrm>
            <a:off x="7552113" y="4383578"/>
            <a:ext cx="4257502" cy="1477328"/>
          </a:xfrm>
          <a:prstGeom prst="rect">
            <a:avLst/>
          </a:prstGeom>
          <a:noFill/>
        </p:spPr>
        <p:txBody>
          <a:bodyPr wrap="square" rtlCol="0">
            <a:spAutoFit/>
          </a:bodyPr>
          <a:lstStyle/>
          <a:p>
            <a:r>
              <a:rPr lang="en-US" altLang="zh-CN" dirty="0"/>
              <a:t>CREATE TABLE `</a:t>
            </a:r>
            <a:r>
              <a:rPr lang="en-US" altLang="zh-CN" dirty="0" err="1"/>
              <a:t>bda</a:t>
            </a:r>
            <a:r>
              <a:rPr lang="en-US" altLang="zh-CN" dirty="0"/>
              <a:t>`.`</a:t>
            </a:r>
            <a:r>
              <a:rPr lang="en-US" altLang="zh-CN" dirty="0" err="1"/>
              <a:t>stu</a:t>
            </a:r>
            <a:r>
              <a:rPr lang="en-US" altLang="zh-CN" dirty="0"/>
              <a:t>` (  `</a:t>
            </a:r>
            <a:r>
              <a:rPr lang="en-US" altLang="zh-CN" dirty="0" err="1"/>
              <a:t>stu_id</a:t>
            </a:r>
            <a:r>
              <a:rPr lang="en-US" altLang="zh-CN" dirty="0"/>
              <a:t>` INT NOT NULL,  `</a:t>
            </a:r>
            <a:r>
              <a:rPr lang="en-US" altLang="zh-CN" dirty="0" err="1"/>
              <a:t>stu_name</a:t>
            </a:r>
            <a:r>
              <a:rPr lang="en-US" altLang="zh-CN" dirty="0"/>
              <a:t>` VARCHAR(45) NULL,  `</a:t>
            </a:r>
            <a:r>
              <a:rPr lang="en-US" altLang="zh-CN" dirty="0" err="1"/>
              <a:t>birth_year</a:t>
            </a:r>
            <a:r>
              <a:rPr lang="en-US" altLang="zh-CN" dirty="0"/>
              <a:t>` INT NULL,  `</a:t>
            </a:r>
            <a:r>
              <a:rPr lang="en-US" altLang="zh-CN" dirty="0" err="1"/>
              <a:t>birth_place</a:t>
            </a:r>
            <a:r>
              <a:rPr lang="en-US" altLang="zh-CN" dirty="0"/>
              <a:t>` VARCHAR(45) NULL,  PRIMARY KEY (`</a:t>
            </a:r>
            <a:r>
              <a:rPr lang="en-US" altLang="zh-CN" dirty="0" err="1"/>
              <a:t>stu_id</a:t>
            </a:r>
            <a:r>
              <a:rPr lang="en-US" altLang="zh-CN" dirty="0"/>
              <a:t>`));</a:t>
            </a:r>
            <a:endParaRPr lang="zh-CN" altLang="en-US" dirty="0"/>
          </a:p>
        </p:txBody>
      </p:sp>
    </p:spTree>
    <p:extLst>
      <p:ext uri="{BB962C8B-B14F-4D97-AF65-F5344CB8AC3E}">
        <p14:creationId xmlns:p14="http://schemas.microsoft.com/office/powerpoint/2010/main" val="3992432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MySQL</a:t>
            </a:r>
            <a:r>
              <a:rPr lang="zh-CN" altLang="en-US" dirty="0"/>
              <a:t>表操作</a:t>
            </a:r>
          </a:p>
        </p:txBody>
      </p:sp>
      <p:sp>
        <p:nvSpPr>
          <p:cNvPr id="3" name="内容占位符 2"/>
          <p:cNvSpPr>
            <a:spLocks noGrp="1"/>
          </p:cNvSpPr>
          <p:nvPr>
            <p:ph idx="1"/>
          </p:nvPr>
        </p:nvSpPr>
        <p:spPr>
          <a:xfrm>
            <a:off x="334436" y="1196975"/>
            <a:ext cx="6110699" cy="5111750"/>
          </a:xfrm>
        </p:spPr>
        <p:txBody>
          <a:bodyPr/>
          <a:lstStyle/>
          <a:p>
            <a:r>
              <a:rPr lang="zh-CN" altLang="en-US" dirty="0"/>
              <a:t>创建具有外键的表</a:t>
            </a:r>
            <a:endParaRPr lang="en-US" altLang="zh-CN" dirty="0"/>
          </a:p>
          <a:p>
            <a:pPr lvl="1"/>
            <a:r>
              <a:rPr lang="zh-CN" altLang="en-US" dirty="0"/>
              <a:t>外键选项</a:t>
            </a:r>
            <a:endParaRPr lang="en-US" altLang="zh-CN" dirty="0"/>
          </a:p>
          <a:p>
            <a:pPr lvl="2"/>
            <a:r>
              <a:rPr lang="en-US" altLang="zh-CN" dirty="0"/>
              <a:t>CASCADE</a:t>
            </a:r>
          </a:p>
          <a:p>
            <a:pPr lvl="3"/>
            <a:r>
              <a:rPr lang="zh-CN" altLang="en-US" dirty="0"/>
              <a:t>在父表上</a:t>
            </a:r>
            <a:r>
              <a:rPr lang="en-US" altLang="zh-CN" dirty="0"/>
              <a:t>update/delete</a:t>
            </a:r>
            <a:r>
              <a:rPr lang="zh-CN" altLang="en-US" dirty="0"/>
              <a:t>记录时，同步</a:t>
            </a:r>
            <a:r>
              <a:rPr lang="en-US" altLang="zh-CN" dirty="0"/>
              <a:t>update/delete</a:t>
            </a:r>
            <a:r>
              <a:rPr lang="zh-CN" altLang="en-US" dirty="0"/>
              <a:t>掉子表的匹配记录 </a:t>
            </a:r>
            <a:endParaRPr lang="en-US" altLang="zh-CN" dirty="0"/>
          </a:p>
          <a:p>
            <a:pPr lvl="2"/>
            <a:r>
              <a:rPr lang="en-US" altLang="zh-CN" dirty="0"/>
              <a:t>SET NULL</a:t>
            </a:r>
          </a:p>
          <a:p>
            <a:pPr lvl="3"/>
            <a:r>
              <a:rPr lang="zh-CN" altLang="en-US" dirty="0"/>
              <a:t>在父表上</a:t>
            </a:r>
            <a:r>
              <a:rPr lang="en-US" altLang="zh-CN" dirty="0"/>
              <a:t>update/delete</a:t>
            </a:r>
            <a:r>
              <a:rPr lang="zh-CN" altLang="en-US" dirty="0"/>
              <a:t>记录时，将子表上匹配记录的列设为</a:t>
            </a:r>
            <a:r>
              <a:rPr lang="en-US" altLang="zh-CN" dirty="0"/>
              <a:t>null (</a:t>
            </a:r>
            <a:r>
              <a:rPr lang="zh-CN" altLang="en-US" dirty="0"/>
              <a:t>要注意子表的外键列不能为</a:t>
            </a:r>
            <a:r>
              <a:rPr lang="en-US" altLang="zh-CN" dirty="0"/>
              <a:t>not null) </a:t>
            </a:r>
          </a:p>
          <a:p>
            <a:pPr lvl="2"/>
            <a:r>
              <a:rPr lang="en-US" altLang="zh-CN" dirty="0"/>
              <a:t>NO ACTION</a:t>
            </a:r>
          </a:p>
          <a:p>
            <a:pPr lvl="3"/>
            <a:r>
              <a:rPr lang="zh-CN" altLang="en-US" dirty="0"/>
              <a:t>如果子表中有匹配的记录，则不允许对父表对应候选键进行</a:t>
            </a:r>
            <a:r>
              <a:rPr lang="en-US" altLang="zh-CN" dirty="0"/>
              <a:t>update/delete</a:t>
            </a:r>
            <a:r>
              <a:rPr lang="zh-CN" altLang="en-US" dirty="0"/>
              <a:t>操作</a:t>
            </a:r>
            <a:endParaRPr lang="en-US" altLang="zh-CN" dirty="0"/>
          </a:p>
          <a:p>
            <a:pPr lvl="2"/>
            <a:r>
              <a:rPr lang="en-US" altLang="zh-CN" dirty="0"/>
              <a:t>RESTRICT</a:t>
            </a:r>
          </a:p>
          <a:p>
            <a:pPr lvl="3"/>
            <a:r>
              <a:rPr lang="zh-CN" altLang="en-US" dirty="0"/>
              <a:t>同</a:t>
            </a:r>
            <a:r>
              <a:rPr lang="en-US" altLang="zh-CN" dirty="0"/>
              <a:t>no action</a:t>
            </a:r>
            <a:r>
              <a:rPr lang="zh-CN" altLang="en-US" dirty="0"/>
              <a:t>，都是立即检查外键约束</a:t>
            </a:r>
            <a:endParaRPr lang="en-US" altLang="zh-CN" dirty="0"/>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32</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1513" y="1006252"/>
            <a:ext cx="4867984" cy="3123647"/>
          </a:xfrm>
          <a:prstGeom prst="rect">
            <a:avLst/>
          </a:prstGeom>
        </p:spPr>
      </p:pic>
      <p:sp>
        <p:nvSpPr>
          <p:cNvPr id="8" name="文本框 7"/>
          <p:cNvSpPr txBox="1"/>
          <p:nvPr/>
        </p:nvSpPr>
        <p:spPr>
          <a:xfrm>
            <a:off x="6561513" y="4325025"/>
            <a:ext cx="4765962" cy="2031325"/>
          </a:xfrm>
          <a:prstGeom prst="rect">
            <a:avLst/>
          </a:prstGeom>
          <a:noFill/>
        </p:spPr>
        <p:txBody>
          <a:bodyPr wrap="square" rtlCol="0">
            <a:spAutoFit/>
          </a:bodyPr>
          <a:lstStyle/>
          <a:p>
            <a:r>
              <a:rPr lang="en-US" altLang="zh-CN" sz="1400" dirty="0"/>
              <a:t>CREATE TABLE `</a:t>
            </a:r>
            <a:r>
              <a:rPr lang="en-US" altLang="zh-CN" sz="1400" dirty="0" err="1"/>
              <a:t>bda</a:t>
            </a:r>
            <a:r>
              <a:rPr lang="en-US" altLang="zh-CN" sz="1400" dirty="0"/>
              <a:t>`.`enroll` (  `</a:t>
            </a:r>
            <a:r>
              <a:rPr lang="en-US" altLang="zh-CN" sz="1400" dirty="0" err="1"/>
              <a:t>stu_id</a:t>
            </a:r>
            <a:r>
              <a:rPr lang="en-US" altLang="zh-CN" sz="1400" dirty="0"/>
              <a:t>` INT NOT NULL,  `</a:t>
            </a:r>
            <a:r>
              <a:rPr lang="en-US" altLang="zh-CN" sz="1400" dirty="0" err="1"/>
              <a:t>course_id</a:t>
            </a:r>
            <a:r>
              <a:rPr lang="en-US" altLang="zh-CN" sz="1400" dirty="0"/>
              <a:t>` INT NOT NULL,  `grade` INT NULL,  PRIMARY KEY (`</a:t>
            </a:r>
            <a:r>
              <a:rPr lang="en-US" altLang="zh-CN" sz="1400" dirty="0" err="1"/>
              <a:t>stu_id</a:t>
            </a:r>
            <a:r>
              <a:rPr lang="en-US" altLang="zh-CN" sz="1400" dirty="0"/>
              <a:t>`, `</a:t>
            </a:r>
            <a:r>
              <a:rPr lang="en-US" altLang="zh-CN" sz="1400" dirty="0" err="1"/>
              <a:t>course_id</a:t>
            </a:r>
            <a:r>
              <a:rPr lang="en-US" altLang="zh-CN" sz="1400" dirty="0"/>
              <a:t>`),  INDEX `</a:t>
            </a:r>
            <a:r>
              <a:rPr lang="en-US" altLang="zh-CN" sz="1400" dirty="0" err="1"/>
              <a:t>course_id_idx</a:t>
            </a:r>
            <a:r>
              <a:rPr lang="en-US" altLang="zh-CN" sz="1400" dirty="0"/>
              <a:t>` (`</a:t>
            </a:r>
            <a:r>
              <a:rPr lang="en-US" altLang="zh-CN" sz="1400" dirty="0" err="1"/>
              <a:t>course_id</a:t>
            </a:r>
            <a:r>
              <a:rPr lang="en-US" altLang="zh-CN" sz="1400" dirty="0"/>
              <a:t>` ASC) VISIBLE,  CONSTRAINT `</a:t>
            </a:r>
            <a:r>
              <a:rPr lang="en-US" altLang="zh-CN" sz="1400" dirty="0" err="1"/>
              <a:t>stu_id</a:t>
            </a:r>
            <a:r>
              <a:rPr lang="en-US" altLang="zh-CN" sz="1400" dirty="0"/>
              <a:t>`    FOREIGN KEY (`</a:t>
            </a:r>
            <a:r>
              <a:rPr lang="en-US" altLang="zh-CN" sz="1400" dirty="0" err="1"/>
              <a:t>stu_id</a:t>
            </a:r>
            <a:r>
              <a:rPr lang="en-US" altLang="zh-CN" sz="1400" dirty="0"/>
              <a:t>`)    REFERENCES `</a:t>
            </a:r>
            <a:r>
              <a:rPr lang="en-US" altLang="zh-CN" sz="1400" dirty="0" err="1"/>
              <a:t>bda</a:t>
            </a:r>
            <a:r>
              <a:rPr lang="en-US" altLang="zh-CN" sz="1400" dirty="0"/>
              <a:t>`.`</a:t>
            </a:r>
            <a:r>
              <a:rPr lang="en-US" altLang="zh-CN" sz="1400" dirty="0" err="1"/>
              <a:t>stu</a:t>
            </a:r>
            <a:r>
              <a:rPr lang="en-US" altLang="zh-CN" sz="1400" dirty="0"/>
              <a:t>` (`</a:t>
            </a:r>
            <a:r>
              <a:rPr lang="en-US" altLang="zh-CN" sz="1400" dirty="0" err="1"/>
              <a:t>stu_id</a:t>
            </a:r>
            <a:r>
              <a:rPr lang="en-US" altLang="zh-CN" sz="1400" dirty="0"/>
              <a:t>`)    ON DELETE CASCADE    ON UPDATE CASCADE,  CONSTRAINT `</a:t>
            </a:r>
            <a:r>
              <a:rPr lang="en-US" altLang="zh-CN" sz="1400" dirty="0" err="1"/>
              <a:t>course_id</a:t>
            </a:r>
            <a:r>
              <a:rPr lang="en-US" altLang="zh-CN" sz="1400" dirty="0"/>
              <a:t>`    FOREIGN KEY (`</a:t>
            </a:r>
            <a:r>
              <a:rPr lang="en-US" altLang="zh-CN" sz="1400" dirty="0" err="1"/>
              <a:t>course_id</a:t>
            </a:r>
            <a:r>
              <a:rPr lang="en-US" altLang="zh-CN" sz="1400" dirty="0"/>
              <a:t>`)    REFERENCES `</a:t>
            </a:r>
            <a:r>
              <a:rPr lang="en-US" altLang="zh-CN" sz="1400" dirty="0" err="1"/>
              <a:t>bda</a:t>
            </a:r>
            <a:r>
              <a:rPr lang="en-US" altLang="zh-CN" sz="1400" dirty="0"/>
              <a:t>`.`course` (`</a:t>
            </a:r>
            <a:r>
              <a:rPr lang="en-US" altLang="zh-CN" sz="1400" dirty="0" err="1"/>
              <a:t>course_id</a:t>
            </a:r>
            <a:r>
              <a:rPr lang="en-US" altLang="zh-CN" sz="1400" dirty="0"/>
              <a:t>`)    ON DELETE CASCADE    ON UPDATE CASCADE);</a:t>
            </a:r>
            <a:endParaRPr lang="zh-CN" altLang="en-US" sz="1400" dirty="0"/>
          </a:p>
        </p:txBody>
      </p:sp>
    </p:spTree>
    <p:extLst>
      <p:ext uri="{BB962C8B-B14F-4D97-AF65-F5344CB8AC3E}">
        <p14:creationId xmlns:p14="http://schemas.microsoft.com/office/powerpoint/2010/main" val="113383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MySQL</a:t>
            </a:r>
            <a:r>
              <a:rPr lang="zh-CN" altLang="en-US" dirty="0"/>
              <a:t>表操作</a:t>
            </a:r>
          </a:p>
        </p:txBody>
      </p:sp>
      <p:sp>
        <p:nvSpPr>
          <p:cNvPr id="3" name="内容占位符 2"/>
          <p:cNvSpPr>
            <a:spLocks noGrp="1"/>
          </p:cNvSpPr>
          <p:nvPr>
            <p:ph idx="1"/>
          </p:nvPr>
        </p:nvSpPr>
        <p:spPr/>
        <p:txBody>
          <a:bodyPr/>
          <a:lstStyle/>
          <a:p>
            <a:r>
              <a:rPr lang="zh-CN" altLang="en-US" sz="2400" dirty="0"/>
              <a:t>修改表</a:t>
            </a:r>
            <a:endParaRPr lang="en-US" altLang="zh-CN" sz="2400" dirty="0"/>
          </a:p>
          <a:p>
            <a:pPr lvl="1"/>
            <a:r>
              <a:rPr lang="en-US" altLang="zh-CN" sz="2000" dirty="0"/>
              <a:t>ALTER TABLE &lt;</a:t>
            </a:r>
            <a:r>
              <a:rPr lang="zh-CN" altLang="en-US" sz="2000" dirty="0"/>
              <a:t>表名</a:t>
            </a:r>
            <a:r>
              <a:rPr lang="en-US" altLang="zh-CN" sz="2000" dirty="0"/>
              <a:t>&gt; [ ADD &lt;</a:t>
            </a:r>
            <a:r>
              <a:rPr lang="zh-CN" altLang="en-US" sz="2000" dirty="0"/>
              <a:t>新列名</a:t>
            </a:r>
            <a:r>
              <a:rPr lang="en-US" altLang="zh-CN" sz="2000" dirty="0"/>
              <a:t>&gt; &lt;</a:t>
            </a:r>
            <a:r>
              <a:rPr lang="zh-CN" altLang="en-US" sz="2000" dirty="0"/>
              <a:t>数据类型</a:t>
            </a:r>
            <a:r>
              <a:rPr lang="en-US" altLang="zh-CN" sz="2000" dirty="0"/>
              <a:t>&gt; [ </a:t>
            </a:r>
            <a:r>
              <a:rPr lang="zh-CN" altLang="en-US" sz="2000" dirty="0"/>
              <a:t>完整性约束 </a:t>
            </a:r>
            <a:r>
              <a:rPr lang="en-US" altLang="zh-CN" sz="2000" dirty="0"/>
              <a:t>] ] [ DROP {&lt;</a:t>
            </a:r>
            <a:r>
              <a:rPr lang="zh-CN" altLang="en-US" sz="2000" dirty="0"/>
              <a:t>列名</a:t>
            </a:r>
            <a:r>
              <a:rPr lang="en-US" altLang="zh-CN" sz="2000" dirty="0"/>
              <a:t>&gt; |&lt;</a:t>
            </a:r>
            <a:r>
              <a:rPr lang="zh-CN" altLang="en-US" sz="2000" dirty="0"/>
              <a:t>完整性约束名</a:t>
            </a:r>
            <a:r>
              <a:rPr lang="en-US" altLang="zh-CN" sz="2000" dirty="0"/>
              <a:t>&gt;} ] [ MODIFY &lt;</a:t>
            </a:r>
            <a:r>
              <a:rPr lang="zh-CN" altLang="en-US" sz="2000" dirty="0"/>
              <a:t>列名</a:t>
            </a:r>
            <a:r>
              <a:rPr lang="en-US" altLang="zh-CN" sz="2000" dirty="0"/>
              <a:t>&gt; &lt;</a:t>
            </a:r>
            <a:r>
              <a:rPr lang="zh-CN" altLang="en-US" sz="2000" dirty="0"/>
              <a:t>数据类型</a:t>
            </a:r>
            <a:r>
              <a:rPr lang="en-US" altLang="zh-CN" sz="2000" dirty="0"/>
              <a:t>&gt; ] [CHANGE &lt;</a:t>
            </a:r>
            <a:r>
              <a:rPr lang="zh-CN" altLang="en-US" sz="2000" dirty="0"/>
              <a:t>旧列名</a:t>
            </a:r>
            <a:r>
              <a:rPr lang="en-US" altLang="zh-CN" sz="2000" dirty="0"/>
              <a:t>&gt; &lt;</a:t>
            </a:r>
            <a:r>
              <a:rPr lang="zh-CN" altLang="en-US" sz="2000" dirty="0"/>
              <a:t>新列名</a:t>
            </a:r>
            <a:r>
              <a:rPr lang="en-US" altLang="zh-CN" sz="2000" dirty="0"/>
              <a:t>&gt; &lt;</a:t>
            </a:r>
            <a:r>
              <a:rPr lang="zh-CN" altLang="en-US" sz="2000" dirty="0"/>
              <a:t>新数据类型</a:t>
            </a:r>
            <a:r>
              <a:rPr lang="en-US" altLang="zh-CN" sz="2000" dirty="0"/>
              <a:t>&gt;]</a:t>
            </a:r>
            <a:r>
              <a:rPr lang="zh-CN" altLang="en-US" sz="2000" dirty="0"/>
              <a:t>；</a:t>
            </a:r>
            <a:endParaRPr lang="en-US" altLang="zh-CN" sz="2000" dirty="0"/>
          </a:p>
          <a:p>
            <a:pPr lvl="2"/>
            <a:r>
              <a:rPr lang="en-US" altLang="zh-CN" sz="1800" dirty="0"/>
              <a:t>ADD</a:t>
            </a:r>
            <a:r>
              <a:rPr lang="zh-CN" altLang="en-US" sz="1800" dirty="0"/>
              <a:t>子句：增加新列和新的完整性约束条件</a:t>
            </a:r>
            <a:endParaRPr lang="en-US" altLang="zh-CN" sz="1800" dirty="0"/>
          </a:p>
          <a:p>
            <a:pPr lvl="3"/>
            <a:r>
              <a:rPr lang="zh-CN" altLang="en-US" sz="1400" dirty="0"/>
              <a:t>不论基本表中原来是否已有数据，新增加的列一律为空值</a:t>
            </a:r>
          </a:p>
          <a:p>
            <a:pPr lvl="2"/>
            <a:r>
              <a:rPr lang="en-US" altLang="zh-CN" sz="1800" dirty="0"/>
              <a:t>DROP</a:t>
            </a:r>
            <a:r>
              <a:rPr lang="zh-CN" altLang="en-US" sz="1800" dirty="0"/>
              <a:t>子句：删除指定的列或者完整性约束条件</a:t>
            </a:r>
          </a:p>
          <a:p>
            <a:pPr lvl="2"/>
            <a:r>
              <a:rPr lang="en-US" altLang="zh-CN" sz="1800" dirty="0"/>
              <a:t>MODIFY</a:t>
            </a:r>
            <a:r>
              <a:rPr lang="zh-CN" altLang="en-US" sz="1800" dirty="0"/>
              <a:t>子句：用于修改数据类型</a:t>
            </a:r>
            <a:endParaRPr lang="en-US" altLang="zh-CN" sz="1800" dirty="0"/>
          </a:p>
          <a:p>
            <a:pPr lvl="3"/>
            <a:r>
              <a:rPr lang="zh-CN" altLang="en-US" sz="1400" dirty="0"/>
              <a:t>修改原有的列定义有可能会破坏已有数据</a:t>
            </a:r>
          </a:p>
          <a:p>
            <a:pPr lvl="2"/>
            <a:r>
              <a:rPr lang="en-US" altLang="zh-CN" sz="1800" dirty="0"/>
              <a:t>CHANGE</a:t>
            </a:r>
            <a:r>
              <a:rPr lang="zh-CN" altLang="en-US" sz="1800" dirty="0"/>
              <a:t>子句：用于修改列名</a:t>
            </a:r>
            <a:endParaRPr lang="en-US" altLang="zh-CN" sz="1800" dirty="0"/>
          </a:p>
          <a:p>
            <a:r>
              <a:rPr lang="zh-CN" altLang="en-US" sz="2400" dirty="0"/>
              <a:t>删除表</a:t>
            </a:r>
            <a:endParaRPr lang="en-US" altLang="zh-CN" sz="2400" dirty="0"/>
          </a:p>
          <a:p>
            <a:pPr lvl="1"/>
            <a:r>
              <a:rPr lang="en-US" altLang="zh-CN" sz="2000" dirty="0"/>
              <a:t>DROP TABLE &lt;</a:t>
            </a:r>
            <a:r>
              <a:rPr lang="zh-CN" altLang="en-US" sz="2000" dirty="0"/>
              <a:t>表名</a:t>
            </a:r>
            <a:r>
              <a:rPr lang="en-US" altLang="zh-CN" sz="2000" dirty="0"/>
              <a:t>&gt; [RESTRICT|CASCADE]; </a:t>
            </a:r>
          </a:p>
          <a:p>
            <a:pPr lvl="2"/>
            <a:r>
              <a:rPr lang="en-US" altLang="zh-CN" sz="1800" dirty="0"/>
              <a:t>RESTRICT</a:t>
            </a:r>
            <a:r>
              <a:rPr lang="zh-CN" altLang="en-US" sz="1800" dirty="0"/>
              <a:t>表示该表的删除是有条件的</a:t>
            </a:r>
          </a:p>
          <a:p>
            <a:pPr lvl="3"/>
            <a:r>
              <a:rPr lang="zh-CN" altLang="en-US" sz="1400" dirty="0"/>
              <a:t>欲删除的基本表不能被其他表的约束所引用（如</a:t>
            </a:r>
            <a:r>
              <a:rPr lang="en-US" altLang="zh-CN" sz="1400" dirty="0"/>
              <a:t>CHECK</a:t>
            </a:r>
            <a:r>
              <a:rPr lang="zh-CN" altLang="en-US" sz="1400" dirty="0"/>
              <a:t>，</a:t>
            </a:r>
            <a:r>
              <a:rPr lang="en-US" altLang="zh-CN" sz="1400" dirty="0"/>
              <a:t>FOREIGN KEY</a:t>
            </a:r>
            <a:r>
              <a:rPr lang="zh-CN" altLang="en-US" sz="1400" dirty="0"/>
              <a:t>等），不能有视图，不能有存储过程或函数等。如果存在这些依赖该表的对象，则此表不能被删除</a:t>
            </a:r>
          </a:p>
          <a:p>
            <a:pPr lvl="2"/>
            <a:r>
              <a:rPr lang="en-US" altLang="zh-CN" sz="1800" dirty="0"/>
              <a:t>CASCADE</a:t>
            </a:r>
            <a:r>
              <a:rPr lang="zh-CN" altLang="en-US" sz="1800" dirty="0"/>
              <a:t>表示该表的删除没有限制条件</a:t>
            </a:r>
          </a:p>
          <a:p>
            <a:pPr lvl="3"/>
            <a:r>
              <a:rPr lang="zh-CN" altLang="en-US" sz="1400" dirty="0"/>
              <a:t>在删除基本表时，相关的依赖对象一起被删除</a:t>
            </a:r>
            <a:endParaRPr lang="en-US" altLang="zh-CN" sz="1400" dirty="0"/>
          </a:p>
          <a:p>
            <a:endParaRPr lang="en-US" altLang="zh-CN" dirty="0"/>
          </a:p>
          <a:p>
            <a:pPr marL="1028700" lvl="3" indent="0">
              <a:buNone/>
            </a:pPr>
            <a:endParaRPr lang="zh-CN" altLang="en-US" dirty="0"/>
          </a:p>
          <a:p>
            <a:pPr lvl="1"/>
            <a:endParaRPr lang="zh-CN" altLang="en-US" dirty="0"/>
          </a:p>
          <a:p>
            <a:pPr lvl="1"/>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33</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154606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1" end="11"/>
                                            </p:txEl>
                                          </p:spTgt>
                                        </p:tgtEl>
                                        <p:attrNameLst>
                                          <p:attrName>style.visibility</p:attrName>
                                        </p:attrNameLst>
                                      </p:cBhvr>
                                      <p:to>
                                        <p:strVal val="visible"/>
                                      </p:to>
                                    </p:set>
                                    <p:animEffect transition="in" filter="fade">
                                      <p:cBhvr>
                                        <p:cTn id="16" dur="500"/>
                                        <p:tgtEl>
                                          <p:spTgt spid="3">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Effect transition="in" filter="fade">
                                      <p:cBhvr>
                                        <p:cTn id="19" dur="500"/>
                                        <p:tgtEl>
                                          <p:spTgt spid="3">
                                            <p:txEl>
                                              <p:pRg st="12" end="1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3" end="13"/>
                                            </p:txEl>
                                          </p:spTgt>
                                        </p:tgtEl>
                                        <p:attrNameLst>
                                          <p:attrName>style.visibility</p:attrName>
                                        </p:attrNameLst>
                                      </p:cBhvr>
                                      <p:to>
                                        <p:strVal val="visible"/>
                                      </p:to>
                                    </p:set>
                                    <p:animEffect transition="in" filter="fade">
                                      <p:cBhvr>
                                        <p:cTn id="2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MySQL</a:t>
            </a:r>
            <a:r>
              <a:rPr lang="zh-CN" altLang="en-US" dirty="0"/>
              <a:t>表操作</a:t>
            </a:r>
          </a:p>
        </p:txBody>
      </p:sp>
      <p:sp>
        <p:nvSpPr>
          <p:cNvPr id="3" name="内容占位符 2"/>
          <p:cNvSpPr>
            <a:spLocks noGrp="1"/>
          </p:cNvSpPr>
          <p:nvPr>
            <p:ph idx="1"/>
          </p:nvPr>
        </p:nvSpPr>
        <p:spPr/>
        <p:txBody>
          <a:bodyPr/>
          <a:lstStyle/>
          <a:p>
            <a:r>
              <a:rPr lang="zh-CN" altLang="en-US" dirty="0"/>
              <a:t>插入数据</a:t>
            </a:r>
            <a:endParaRPr lang="en-US" altLang="zh-CN" dirty="0"/>
          </a:p>
          <a:p>
            <a:pPr lvl="1"/>
            <a:r>
              <a:rPr lang="en-US" altLang="zh-CN" sz="2000" dirty="0"/>
              <a:t>INSERT…VALUES</a:t>
            </a:r>
            <a:r>
              <a:rPr lang="zh-CN" altLang="en-US" sz="2000" dirty="0"/>
              <a:t>语句</a:t>
            </a:r>
            <a:endParaRPr lang="en-US" altLang="zh-CN" sz="2000" dirty="0"/>
          </a:p>
          <a:p>
            <a:pPr lvl="2"/>
            <a:r>
              <a:rPr lang="en-US" altLang="zh-CN" sz="1800" dirty="0"/>
              <a:t>INSERT INTO &lt;</a:t>
            </a:r>
            <a:r>
              <a:rPr lang="zh-CN" altLang="en-US" sz="1800" dirty="0"/>
              <a:t>表名</a:t>
            </a:r>
            <a:r>
              <a:rPr lang="en-US" altLang="zh-CN" sz="1800" dirty="0"/>
              <a:t>&gt; [( &lt;</a:t>
            </a:r>
            <a:r>
              <a:rPr lang="zh-CN" altLang="en-US" sz="1800" dirty="0"/>
              <a:t>列名</a:t>
            </a:r>
            <a:r>
              <a:rPr lang="en-US" altLang="zh-CN" sz="1800" dirty="0"/>
              <a:t>1&gt; [ , … &lt;</a:t>
            </a:r>
            <a:r>
              <a:rPr lang="zh-CN" altLang="en-US" sz="1800" dirty="0"/>
              <a:t>列名</a:t>
            </a:r>
            <a:r>
              <a:rPr lang="en-US" altLang="zh-CN" sz="1800" dirty="0"/>
              <a:t>n&gt;] )] VALUES (</a:t>
            </a:r>
            <a:r>
              <a:rPr lang="zh-CN" altLang="en-US" sz="1800" dirty="0"/>
              <a:t>值</a:t>
            </a:r>
            <a:r>
              <a:rPr lang="en-US" altLang="zh-CN" sz="1800" dirty="0"/>
              <a:t>1[,… , </a:t>
            </a:r>
            <a:r>
              <a:rPr lang="zh-CN" altLang="en-US" sz="1800" dirty="0"/>
              <a:t>值</a:t>
            </a:r>
            <a:r>
              <a:rPr lang="en-US" altLang="zh-CN" sz="1800" dirty="0"/>
              <a:t>n]);</a:t>
            </a:r>
          </a:p>
          <a:p>
            <a:pPr lvl="1"/>
            <a:r>
              <a:rPr lang="en-US" altLang="zh-CN" sz="2000" dirty="0"/>
              <a:t>INSERT…SET</a:t>
            </a:r>
            <a:r>
              <a:rPr lang="zh-CN" altLang="en-US" sz="2000" dirty="0"/>
              <a:t>语句</a:t>
            </a:r>
            <a:endParaRPr lang="en-US" altLang="zh-CN" sz="2000" dirty="0"/>
          </a:p>
          <a:p>
            <a:pPr lvl="2"/>
            <a:r>
              <a:rPr lang="en-US" altLang="zh-CN" sz="1800" dirty="0"/>
              <a:t>INSERT INTO &lt;</a:t>
            </a:r>
            <a:r>
              <a:rPr lang="zh-CN" altLang="en-US" sz="1800" dirty="0"/>
              <a:t>表名</a:t>
            </a:r>
            <a:r>
              <a:rPr lang="en-US" altLang="zh-CN" sz="1800" dirty="0"/>
              <a:t>&gt; SET &lt;</a:t>
            </a:r>
            <a:r>
              <a:rPr lang="zh-CN" altLang="en-US" sz="1800" dirty="0"/>
              <a:t>列名</a:t>
            </a:r>
            <a:r>
              <a:rPr lang="en-US" altLang="zh-CN" sz="1800" dirty="0"/>
              <a:t>1&gt; = &lt;</a:t>
            </a:r>
            <a:r>
              <a:rPr lang="zh-CN" altLang="en-US" sz="1800" dirty="0"/>
              <a:t>值</a:t>
            </a:r>
            <a:r>
              <a:rPr lang="en-US" altLang="zh-CN" sz="1800" dirty="0"/>
              <a:t>1&gt;, …, &lt;</a:t>
            </a:r>
            <a:r>
              <a:rPr lang="zh-CN" altLang="en-US" sz="1800" dirty="0"/>
              <a:t>列名</a:t>
            </a:r>
            <a:r>
              <a:rPr lang="en-US" altLang="zh-CN" sz="1800" dirty="0"/>
              <a:t>n&gt; = &lt;</a:t>
            </a:r>
            <a:r>
              <a:rPr lang="zh-CN" altLang="en-US" sz="1800" dirty="0"/>
              <a:t>值</a:t>
            </a:r>
            <a:r>
              <a:rPr lang="en-US" altLang="zh-CN" sz="1800" dirty="0"/>
              <a:t>n&gt;</a:t>
            </a:r>
          </a:p>
          <a:p>
            <a:pPr lvl="1"/>
            <a:r>
              <a:rPr lang="zh-CN" altLang="en-US" sz="2000" dirty="0"/>
              <a:t>从文本文件快速导入数据</a:t>
            </a:r>
            <a:endParaRPr lang="en-US" altLang="zh-CN" sz="2000" dirty="0"/>
          </a:p>
          <a:p>
            <a:pPr lvl="2"/>
            <a:r>
              <a:rPr lang="en-US" altLang="zh-CN" sz="1800" dirty="0"/>
              <a:t>LOAD DATA INFILE &lt;</a:t>
            </a:r>
            <a:r>
              <a:rPr lang="zh-CN" altLang="en-US" sz="1800" dirty="0"/>
              <a:t>数据文件</a:t>
            </a:r>
            <a:r>
              <a:rPr lang="en-US" altLang="zh-CN" sz="1800" dirty="0"/>
              <a:t>&gt; INTO TABLE &lt;</a:t>
            </a:r>
            <a:r>
              <a:rPr lang="zh-CN" altLang="en-US" sz="1800" dirty="0"/>
              <a:t>表名</a:t>
            </a:r>
            <a:r>
              <a:rPr lang="en-US" altLang="zh-CN" sz="1800" dirty="0"/>
              <a:t>&gt; [FIELDS TERMINATED BY &lt;</a:t>
            </a:r>
            <a:r>
              <a:rPr lang="zh-CN" altLang="en-US" sz="1800" dirty="0"/>
              <a:t>列分隔符</a:t>
            </a:r>
            <a:r>
              <a:rPr lang="en-US" altLang="zh-CN" sz="1800" dirty="0"/>
              <a:t>&gt; ][ENCLOSED BY &lt;</a:t>
            </a:r>
            <a:r>
              <a:rPr lang="zh-CN" altLang="en-US" sz="1800" dirty="0"/>
              <a:t>数据封闭标记</a:t>
            </a:r>
            <a:r>
              <a:rPr lang="en-US" altLang="zh-CN" sz="1800" dirty="0"/>
              <a:t>&gt;] [IGNORE &lt;</a:t>
            </a:r>
            <a:r>
              <a:rPr lang="zh-CN" altLang="en-US" sz="1800" dirty="0"/>
              <a:t>需要忽略的行数或者列数</a:t>
            </a:r>
            <a:r>
              <a:rPr lang="en-US" altLang="zh-CN" sz="1800" dirty="0"/>
              <a:t>&gt; {LINES|ROWS}]</a:t>
            </a:r>
          </a:p>
          <a:p>
            <a:pPr lvl="3"/>
            <a:r>
              <a:rPr lang="zh-CN" altLang="en-US" sz="1400" dirty="0"/>
              <a:t>在某个数据中有分隔符的情况下，那么就可以数据封闭标记来将数据进行封闭，比如加双引号作为字符串</a:t>
            </a:r>
            <a:endParaRPr lang="en-US" altLang="zh-CN" sz="1400" dirty="0"/>
          </a:p>
          <a:p>
            <a:pPr lvl="2"/>
            <a:r>
              <a:rPr lang="en-US" altLang="zh-CN" sz="1800" dirty="0"/>
              <a:t>LOAD DATA</a:t>
            </a:r>
            <a:r>
              <a:rPr lang="zh-CN" altLang="en-US" sz="1800" dirty="0"/>
              <a:t>还有很多种用法</a:t>
            </a:r>
          </a:p>
          <a:p>
            <a:pPr lvl="3"/>
            <a:r>
              <a:rPr lang="en-US" altLang="zh-CN" sz="1400" dirty="0"/>
              <a:t>LOAD DATA INFILE ... [REPLACE|IGNORE] INTO TABLE </a:t>
            </a:r>
            <a:r>
              <a:rPr lang="zh-CN" altLang="en-US" sz="1400" dirty="0"/>
              <a:t>： </a:t>
            </a:r>
            <a:r>
              <a:rPr lang="en-US" altLang="zh-CN" sz="1400" dirty="0"/>
              <a:t>replace into </a:t>
            </a:r>
            <a:r>
              <a:rPr lang="zh-CN" altLang="en-US" sz="1400" dirty="0"/>
              <a:t>表示如果导入过程中有唯一性约束，直接覆盖；</a:t>
            </a:r>
            <a:r>
              <a:rPr lang="en-US" altLang="zh-CN" sz="1400" dirty="0"/>
              <a:t>ignore into </a:t>
            </a:r>
            <a:r>
              <a:rPr lang="zh-CN" altLang="en-US" sz="1400" dirty="0"/>
              <a:t>则跳过。</a:t>
            </a:r>
          </a:p>
          <a:p>
            <a:pPr lvl="3"/>
            <a:r>
              <a:rPr lang="en-US" altLang="zh-CN" sz="1400" dirty="0"/>
              <a:t>LOAD DATA </a:t>
            </a:r>
            <a:r>
              <a:rPr lang="en-US" altLang="zh-CN" sz="1400" u="sng" dirty="0"/>
              <a:t>LOCAL</a:t>
            </a:r>
            <a:r>
              <a:rPr lang="en-US" altLang="zh-CN" sz="1400" dirty="0"/>
              <a:t> INFILE </a:t>
            </a:r>
            <a:r>
              <a:rPr lang="zh-CN" altLang="en-US" sz="1400" dirty="0"/>
              <a:t>： 在非服务端执行</a:t>
            </a:r>
            <a:r>
              <a:rPr lang="en-US" altLang="zh-CN" sz="1400" dirty="0"/>
              <a:t>load data</a:t>
            </a:r>
            <a:r>
              <a:rPr lang="zh-CN" altLang="en-US" sz="1400" dirty="0"/>
              <a:t>需要使用</a:t>
            </a:r>
            <a:r>
              <a:rPr lang="en-US" altLang="zh-CN" sz="1400" dirty="0"/>
              <a:t>local</a:t>
            </a:r>
            <a:r>
              <a:rPr lang="zh-CN" altLang="en-US" sz="1400" dirty="0"/>
              <a:t>。比如在 </a:t>
            </a:r>
            <a:r>
              <a:rPr lang="en-US" altLang="zh-CN" sz="1400" dirty="0" err="1"/>
              <a:t>ip</a:t>
            </a:r>
            <a:r>
              <a:rPr lang="en-US" altLang="zh-CN" sz="1400" dirty="0"/>
              <a:t> A </a:t>
            </a:r>
            <a:r>
              <a:rPr lang="zh-CN" altLang="en-US" sz="1400" dirty="0"/>
              <a:t>处登录 </a:t>
            </a:r>
            <a:r>
              <a:rPr lang="en-US" altLang="zh-CN" sz="1400" dirty="0" err="1"/>
              <a:t>ip</a:t>
            </a:r>
            <a:r>
              <a:rPr lang="en-US" altLang="zh-CN" sz="1400" dirty="0"/>
              <a:t> B </a:t>
            </a:r>
            <a:r>
              <a:rPr lang="zh-CN" altLang="en-US" sz="1400" dirty="0"/>
              <a:t>上的</a:t>
            </a:r>
            <a:r>
              <a:rPr lang="en-US" altLang="zh-CN" sz="1400" dirty="0" err="1"/>
              <a:t>mysqld</a:t>
            </a:r>
            <a:r>
              <a:rPr lang="zh-CN" altLang="en-US" sz="1400" dirty="0"/>
              <a:t>，就需要用到 </a:t>
            </a:r>
            <a:r>
              <a:rPr lang="en-US" altLang="zh-CN" sz="1400" dirty="0"/>
              <a:t>local </a:t>
            </a:r>
            <a:r>
              <a:rPr lang="zh-CN" altLang="en-US" sz="1400" dirty="0"/>
              <a:t>。需要先设置</a:t>
            </a:r>
            <a:r>
              <a:rPr lang="en-US" altLang="zh-CN" sz="1400" dirty="0"/>
              <a:t>set global </a:t>
            </a:r>
            <a:r>
              <a:rPr lang="en-US" altLang="zh-CN" sz="1400" dirty="0" err="1"/>
              <a:t>local_infile</a:t>
            </a:r>
            <a:r>
              <a:rPr lang="en-US" altLang="zh-CN" sz="1400" dirty="0"/>
              <a:t>=1</a:t>
            </a:r>
            <a:r>
              <a:rPr lang="zh-CN" altLang="en-US" sz="1400" dirty="0"/>
              <a:t>。新版本中使用这个命令需要在命令行下输入 </a:t>
            </a:r>
            <a:r>
              <a:rPr lang="en-US" altLang="zh-CN" sz="1400" dirty="0" err="1"/>
              <a:t>mysql</a:t>
            </a:r>
            <a:r>
              <a:rPr lang="en-US" altLang="zh-CN" sz="1400" dirty="0"/>
              <a:t> -u root -p --local-</a:t>
            </a:r>
            <a:r>
              <a:rPr lang="en-US" altLang="zh-CN" sz="1400" dirty="0" err="1"/>
              <a:t>infile</a:t>
            </a:r>
            <a:r>
              <a:rPr lang="en-US" altLang="zh-CN" sz="1400" dirty="0"/>
              <a:t>=1</a:t>
            </a:r>
            <a:r>
              <a:rPr lang="zh-CN" altLang="en-US" sz="1400" dirty="0"/>
              <a:t>登录</a:t>
            </a:r>
            <a:r>
              <a:rPr lang="en-US" altLang="zh-CN" sz="1400" dirty="0"/>
              <a:t>MySQL</a:t>
            </a:r>
            <a:r>
              <a:rPr lang="zh-CN" altLang="en-US" sz="1400" dirty="0"/>
              <a:t>。</a:t>
            </a:r>
          </a:p>
          <a:p>
            <a:pPr lvl="3"/>
            <a:r>
              <a:rPr lang="zh-CN" altLang="en-US" sz="1400" dirty="0"/>
              <a:t>可以指定字段： </a:t>
            </a:r>
            <a:r>
              <a:rPr lang="en-US" altLang="zh-CN" sz="1400" dirty="0"/>
              <a:t>LOAD DATA INFILE ... INTO TABLE xxx (col1,col2,...)</a:t>
            </a:r>
          </a:p>
          <a:p>
            <a:pPr lvl="3"/>
            <a:r>
              <a:rPr lang="zh-CN" altLang="en-US" sz="1400" dirty="0"/>
              <a:t>可以设定值： </a:t>
            </a:r>
            <a:r>
              <a:rPr lang="en-US" altLang="zh-CN" sz="1400" dirty="0"/>
              <a:t>LOAD DATA LOCAL INFILE '$</a:t>
            </a:r>
            <a:r>
              <a:rPr lang="en-US" altLang="zh-CN" sz="1400" dirty="0" err="1"/>
              <a:t>tmpfile</a:t>
            </a:r>
            <a:r>
              <a:rPr lang="en-US" altLang="zh-CN" sz="1400" dirty="0"/>
              <a:t>' REPLACE INTO TABLE </a:t>
            </a:r>
            <a:r>
              <a:rPr lang="en-US" altLang="zh-CN" sz="1400" dirty="0" err="1"/>
              <a:t>db.tbname</a:t>
            </a:r>
            <a:r>
              <a:rPr lang="en-US" altLang="zh-CN" sz="1400" dirty="0"/>
              <a:t> (</a:t>
            </a:r>
            <a:r>
              <a:rPr lang="en-US" altLang="zh-CN" sz="1400" dirty="0" err="1"/>
              <a:t>a,b,c,d,e,f</a:t>
            </a:r>
            <a:r>
              <a:rPr lang="en-US" altLang="zh-CN" sz="1400" dirty="0"/>
              <a:t>) set g=11,h='xxx';</a:t>
            </a:r>
          </a:p>
          <a:p>
            <a:pPr lvl="3"/>
            <a:endParaRPr lang="en-US" altLang="zh-CN"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34</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122044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MySQL</a:t>
            </a:r>
            <a:r>
              <a:rPr lang="zh-CN" altLang="en-US" dirty="0"/>
              <a:t>表操作</a:t>
            </a:r>
          </a:p>
        </p:txBody>
      </p:sp>
      <p:sp>
        <p:nvSpPr>
          <p:cNvPr id="3" name="内容占位符 2"/>
          <p:cNvSpPr>
            <a:spLocks noGrp="1"/>
          </p:cNvSpPr>
          <p:nvPr>
            <p:ph idx="1"/>
          </p:nvPr>
        </p:nvSpPr>
        <p:spPr/>
        <p:txBody>
          <a:bodyPr/>
          <a:lstStyle/>
          <a:p>
            <a:r>
              <a:rPr lang="zh-CN" altLang="en-US" dirty="0"/>
              <a:t>查询</a:t>
            </a:r>
            <a:endParaRPr lang="en-US" altLang="zh-CN" dirty="0"/>
          </a:p>
          <a:p>
            <a:pPr lvl="1"/>
            <a:r>
              <a:rPr lang="en-US" altLang="zh-CN" sz="2000" dirty="0"/>
              <a:t>SELECT &lt;</a:t>
            </a:r>
            <a:r>
              <a:rPr lang="zh-CN" altLang="en-US" sz="2000" dirty="0"/>
              <a:t>字段</a:t>
            </a:r>
            <a:r>
              <a:rPr lang="en-US" altLang="zh-CN" sz="2000" dirty="0"/>
              <a:t>1&gt;, …, &lt;</a:t>
            </a:r>
            <a:r>
              <a:rPr lang="zh-CN" altLang="en-US" sz="2000" dirty="0"/>
              <a:t>字段</a:t>
            </a:r>
            <a:r>
              <a:rPr lang="en-US" altLang="zh-CN" sz="2000" dirty="0"/>
              <a:t>n&gt; FROM &lt;</a:t>
            </a:r>
            <a:r>
              <a:rPr lang="zh-CN" altLang="en-US" sz="2000" dirty="0"/>
              <a:t>表</a:t>
            </a:r>
            <a:r>
              <a:rPr lang="en-US" altLang="zh-CN" sz="2000" dirty="0"/>
              <a:t>1&gt;,…, &lt;</a:t>
            </a:r>
            <a:r>
              <a:rPr lang="zh-CN" altLang="en-US" sz="2000" dirty="0"/>
              <a:t>表</a:t>
            </a:r>
            <a:r>
              <a:rPr lang="en-US" altLang="zh-CN" sz="2000" dirty="0"/>
              <a:t>n&gt; [WHERE &lt;</a:t>
            </a:r>
            <a:r>
              <a:rPr lang="zh-CN" altLang="en-US" sz="2000" dirty="0"/>
              <a:t>筛选条件表达式</a:t>
            </a:r>
            <a:r>
              <a:rPr lang="en-US" altLang="zh-CN" sz="2000" dirty="0"/>
              <a:t>&gt;] [GROUP BY &lt;</a:t>
            </a:r>
            <a:r>
              <a:rPr lang="zh-CN" altLang="en-US" sz="2000" dirty="0"/>
              <a:t>分组字段</a:t>
            </a:r>
            <a:r>
              <a:rPr lang="en-US" altLang="zh-CN" sz="2000" dirty="0"/>
              <a:t>&gt;] [HAVING &lt;</a:t>
            </a:r>
            <a:r>
              <a:rPr lang="zh-CN" altLang="en-US" sz="2000" dirty="0"/>
              <a:t>组的筛选条件</a:t>
            </a:r>
            <a:r>
              <a:rPr lang="en-US" altLang="zh-CN" sz="2000" dirty="0"/>
              <a:t>&gt;] [UNION SELECT … FROM…] [ORDER BY &lt;</a:t>
            </a:r>
            <a:r>
              <a:rPr lang="zh-CN" altLang="en-US" sz="2000" dirty="0"/>
              <a:t>排序字段</a:t>
            </a:r>
            <a:r>
              <a:rPr lang="en-US" altLang="zh-CN" sz="2000" dirty="0"/>
              <a:t>&gt;] [LIMIT &lt;</a:t>
            </a:r>
            <a:r>
              <a:rPr lang="zh-CN" altLang="en-US" sz="2000" dirty="0"/>
              <a:t>返回的记录数</a:t>
            </a:r>
            <a:r>
              <a:rPr lang="en-US" altLang="zh-CN" sz="2000" dirty="0"/>
              <a:t>&gt;]</a:t>
            </a:r>
          </a:p>
          <a:p>
            <a:pPr lvl="1"/>
            <a:r>
              <a:rPr lang="zh-CN" altLang="en-US" sz="2000" dirty="0"/>
              <a:t>通常的执行顺序</a:t>
            </a:r>
            <a:endParaRPr lang="en-US" altLang="zh-CN" sz="2000" dirty="0"/>
          </a:p>
          <a:p>
            <a:pPr lvl="1"/>
            <a:endParaRPr lang="en-US" altLang="zh-CN" sz="2000"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35</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1120325285"/>
              </p:ext>
            </p:extLst>
          </p:nvPr>
        </p:nvGraphicFramePr>
        <p:xfrm>
          <a:off x="3962461" y="2930264"/>
          <a:ext cx="5970493" cy="3337560"/>
        </p:xfrm>
        <a:graphic>
          <a:graphicData uri="http://schemas.openxmlformats.org/drawingml/2006/table">
            <a:tbl>
              <a:tblPr firstRow="1" bandRow="1">
                <a:tableStyleId>{00A15C55-8517-42AA-B614-E9B94910E393}</a:tableStyleId>
              </a:tblPr>
              <a:tblGrid>
                <a:gridCol w="759482">
                  <a:extLst>
                    <a:ext uri="{9D8B030D-6E8A-4147-A177-3AD203B41FA5}">
                      <a16:colId xmlns:a16="http://schemas.microsoft.com/office/drawing/2014/main" val="783889530"/>
                    </a:ext>
                  </a:extLst>
                </a:gridCol>
                <a:gridCol w="1415519">
                  <a:extLst>
                    <a:ext uri="{9D8B030D-6E8A-4147-A177-3AD203B41FA5}">
                      <a16:colId xmlns:a16="http://schemas.microsoft.com/office/drawing/2014/main" val="1643174757"/>
                    </a:ext>
                  </a:extLst>
                </a:gridCol>
                <a:gridCol w="3795492">
                  <a:extLst>
                    <a:ext uri="{9D8B030D-6E8A-4147-A177-3AD203B41FA5}">
                      <a16:colId xmlns:a16="http://schemas.microsoft.com/office/drawing/2014/main" val="3013606840"/>
                    </a:ext>
                  </a:extLst>
                </a:gridCol>
              </a:tblGrid>
              <a:tr h="370840">
                <a:tc>
                  <a:txBody>
                    <a:bodyPr/>
                    <a:lstStyle/>
                    <a:p>
                      <a:r>
                        <a:rPr lang="zh-CN" altLang="en-US" sz="1800" dirty="0"/>
                        <a:t>顺序</a:t>
                      </a:r>
                    </a:p>
                  </a:txBody>
                  <a:tcPr/>
                </a:tc>
                <a:tc>
                  <a:txBody>
                    <a:bodyPr/>
                    <a:lstStyle/>
                    <a:p>
                      <a:r>
                        <a:rPr lang="zh-CN" altLang="en-US" sz="1800" dirty="0"/>
                        <a:t>语句</a:t>
                      </a:r>
                    </a:p>
                  </a:txBody>
                  <a:tcPr/>
                </a:tc>
                <a:tc>
                  <a:txBody>
                    <a:bodyPr/>
                    <a:lstStyle/>
                    <a:p>
                      <a:r>
                        <a:rPr lang="zh-CN" altLang="en-US" sz="1800" dirty="0"/>
                        <a:t>作用</a:t>
                      </a:r>
                    </a:p>
                  </a:txBody>
                  <a:tcPr/>
                </a:tc>
                <a:extLst>
                  <a:ext uri="{0D108BD9-81ED-4DB2-BD59-A6C34878D82A}">
                    <a16:rowId xmlns:a16="http://schemas.microsoft.com/office/drawing/2014/main" val="928523906"/>
                  </a:ext>
                </a:extLst>
              </a:tr>
              <a:tr h="370840">
                <a:tc>
                  <a:txBody>
                    <a:bodyPr/>
                    <a:lstStyle/>
                    <a:p>
                      <a:r>
                        <a:rPr lang="en-US" altLang="zh-CN" sz="1800" b="1" dirty="0"/>
                        <a:t>5</a:t>
                      </a:r>
                      <a:endParaRPr lang="zh-CN" altLang="en-US" sz="1800" b="1" dirty="0"/>
                    </a:p>
                  </a:txBody>
                  <a:tcPr/>
                </a:tc>
                <a:tc>
                  <a:txBody>
                    <a:bodyPr/>
                    <a:lstStyle/>
                    <a:p>
                      <a:r>
                        <a:rPr lang="en-US" altLang="zh-CN" sz="1800" dirty="0"/>
                        <a:t>SELECT</a:t>
                      </a:r>
                      <a:endParaRPr lang="zh-CN" altLang="en-US" sz="1800" dirty="0"/>
                    </a:p>
                  </a:txBody>
                  <a:tcPr/>
                </a:tc>
                <a:tc>
                  <a:txBody>
                    <a:bodyPr/>
                    <a:lstStyle/>
                    <a:p>
                      <a:r>
                        <a:rPr lang="zh-CN" altLang="en-US" sz="1800" dirty="0"/>
                        <a:t>选择需要输出的列</a:t>
                      </a:r>
                    </a:p>
                  </a:txBody>
                  <a:tcPr/>
                </a:tc>
                <a:extLst>
                  <a:ext uri="{0D108BD9-81ED-4DB2-BD59-A6C34878D82A}">
                    <a16:rowId xmlns:a16="http://schemas.microsoft.com/office/drawing/2014/main" val="19206397"/>
                  </a:ext>
                </a:extLst>
              </a:tr>
              <a:tr h="370840">
                <a:tc>
                  <a:txBody>
                    <a:bodyPr/>
                    <a:lstStyle/>
                    <a:p>
                      <a:r>
                        <a:rPr lang="en-US" altLang="zh-CN" sz="1800" b="1" dirty="0"/>
                        <a:t>1</a:t>
                      </a:r>
                      <a:endParaRPr lang="zh-CN" altLang="en-US" sz="1800" b="1" dirty="0"/>
                    </a:p>
                  </a:txBody>
                  <a:tcPr/>
                </a:tc>
                <a:tc>
                  <a:txBody>
                    <a:bodyPr/>
                    <a:lstStyle/>
                    <a:p>
                      <a:r>
                        <a:rPr lang="en-US" altLang="zh-CN" sz="1800" dirty="0"/>
                        <a:t>FROM</a:t>
                      </a:r>
                    </a:p>
                  </a:txBody>
                  <a:tcPr/>
                </a:tc>
                <a:tc>
                  <a:txBody>
                    <a:bodyPr/>
                    <a:lstStyle/>
                    <a:p>
                      <a:r>
                        <a:rPr lang="zh-CN" altLang="en-US" sz="1800" dirty="0"/>
                        <a:t>将表从硬盘读取到内存</a:t>
                      </a:r>
                    </a:p>
                  </a:txBody>
                  <a:tcPr/>
                </a:tc>
                <a:extLst>
                  <a:ext uri="{0D108BD9-81ED-4DB2-BD59-A6C34878D82A}">
                    <a16:rowId xmlns:a16="http://schemas.microsoft.com/office/drawing/2014/main" val="4033779257"/>
                  </a:ext>
                </a:extLst>
              </a:tr>
              <a:tr h="370840">
                <a:tc>
                  <a:txBody>
                    <a:bodyPr/>
                    <a:lstStyle/>
                    <a:p>
                      <a:r>
                        <a:rPr lang="en-US" altLang="zh-CN" sz="1800" b="1" dirty="0"/>
                        <a:t>2</a:t>
                      </a:r>
                      <a:endParaRPr lang="zh-CN" altLang="en-US" sz="1800" b="1" dirty="0"/>
                    </a:p>
                  </a:txBody>
                  <a:tcPr/>
                </a:tc>
                <a:tc>
                  <a:txBody>
                    <a:bodyPr/>
                    <a:lstStyle/>
                    <a:p>
                      <a:r>
                        <a:rPr lang="en-US" altLang="zh-CN" sz="1800" dirty="0"/>
                        <a:t>WHERE</a:t>
                      </a:r>
                      <a:endParaRPr lang="zh-CN" altLang="en-US" sz="1800" dirty="0"/>
                    </a:p>
                  </a:txBody>
                  <a:tcPr/>
                </a:tc>
                <a:tc>
                  <a:txBody>
                    <a:bodyPr/>
                    <a:lstStyle/>
                    <a:p>
                      <a:r>
                        <a:rPr lang="zh-CN" altLang="en-US" sz="1800" dirty="0"/>
                        <a:t>选取元组</a:t>
                      </a:r>
                    </a:p>
                  </a:txBody>
                  <a:tcPr/>
                </a:tc>
                <a:extLst>
                  <a:ext uri="{0D108BD9-81ED-4DB2-BD59-A6C34878D82A}">
                    <a16:rowId xmlns:a16="http://schemas.microsoft.com/office/drawing/2014/main" val="495219012"/>
                  </a:ext>
                </a:extLst>
              </a:tr>
              <a:tr h="370840">
                <a:tc>
                  <a:txBody>
                    <a:bodyPr/>
                    <a:lstStyle/>
                    <a:p>
                      <a:r>
                        <a:rPr lang="en-US" altLang="zh-CN" sz="1800" b="1" dirty="0"/>
                        <a:t>3</a:t>
                      </a:r>
                      <a:endParaRPr lang="zh-CN" altLang="en-US" sz="1800" b="1" dirty="0"/>
                    </a:p>
                  </a:txBody>
                  <a:tcPr/>
                </a:tc>
                <a:tc>
                  <a:txBody>
                    <a:bodyPr/>
                    <a:lstStyle/>
                    <a:p>
                      <a:r>
                        <a:rPr lang="en-US" altLang="zh-CN" sz="1800" dirty="0"/>
                        <a:t>GROUP</a:t>
                      </a:r>
                      <a:endParaRPr lang="zh-CN" altLang="en-US" sz="1800" dirty="0"/>
                    </a:p>
                  </a:txBody>
                  <a:tcPr/>
                </a:tc>
                <a:tc>
                  <a:txBody>
                    <a:bodyPr/>
                    <a:lstStyle/>
                    <a:p>
                      <a:r>
                        <a:rPr lang="zh-CN" altLang="en-US" sz="1800" dirty="0"/>
                        <a:t>分组</a:t>
                      </a:r>
                    </a:p>
                  </a:txBody>
                  <a:tcPr/>
                </a:tc>
                <a:extLst>
                  <a:ext uri="{0D108BD9-81ED-4DB2-BD59-A6C34878D82A}">
                    <a16:rowId xmlns:a16="http://schemas.microsoft.com/office/drawing/2014/main" val="1725193769"/>
                  </a:ext>
                </a:extLst>
              </a:tr>
              <a:tr h="370840">
                <a:tc>
                  <a:txBody>
                    <a:bodyPr/>
                    <a:lstStyle/>
                    <a:p>
                      <a:r>
                        <a:rPr lang="en-US" altLang="zh-CN" sz="1800" b="1" dirty="0"/>
                        <a:t>4</a:t>
                      </a:r>
                      <a:endParaRPr lang="zh-CN" altLang="en-US" sz="1800" b="1" dirty="0"/>
                    </a:p>
                  </a:txBody>
                  <a:tcPr/>
                </a:tc>
                <a:tc>
                  <a:txBody>
                    <a:bodyPr/>
                    <a:lstStyle/>
                    <a:p>
                      <a:r>
                        <a:rPr lang="en-US" altLang="zh-CN" sz="1800" dirty="0"/>
                        <a:t>HAVING</a:t>
                      </a:r>
                      <a:endParaRPr lang="zh-CN" altLang="en-US" sz="1800" dirty="0"/>
                    </a:p>
                  </a:txBody>
                  <a:tcPr/>
                </a:tc>
                <a:tc>
                  <a:txBody>
                    <a:bodyPr/>
                    <a:lstStyle/>
                    <a:p>
                      <a:r>
                        <a:rPr lang="zh-CN" altLang="en-US" sz="1800" dirty="0"/>
                        <a:t>选择分组</a:t>
                      </a:r>
                    </a:p>
                  </a:txBody>
                  <a:tcPr/>
                </a:tc>
                <a:extLst>
                  <a:ext uri="{0D108BD9-81ED-4DB2-BD59-A6C34878D82A}">
                    <a16:rowId xmlns:a16="http://schemas.microsoft.com/office/drawing/2014/main" val="3800967363"/>
                  </a:ext>
                </a:extLst>
              </a:tr>
              <a:tr h="370840">
                <a:tc>
                  <a:txBody>
                    <a:bodyPr/>
                    <a:lstStyle/>
                    <a:p>
                      <a:r>
                        <a:rPr lang="en-US" altLang="zh-CN" sz="1800" b="1" dirty="0"/>
                        <a:t>6</a:t>
                      </a:r>
                      <a:endParaRPr lang="zh-CN" altLang="en-US" sz="1800" b="1" dirty="0"/>
                    </a:p>
                  </a:txBody>
                  <a:tcPr/>
                </a:tc>
                <a:tc>
                  <a:txBody>
                    <a:bodyPr/>
                    <a:lstStyle/>
                    <a:p>
                      <a:r>
                        <a:rPr lang="en-US" altLang="zh-CN" sz="1800" dirty="0"/>
                        <a:t>UNION</a:t>
                      </a:r>
                      <a:endParaRPr lang="zh-CN" altLang="en-US" sz="1800" dirty="0"/>
                    </a:p>
                  </a:txBody>
                  <a:tcPr/>
                </a:tc>
                <a:tc>
                  <a:txBody>
                    <a:bodyPr/>
                    <a:lstStyle/>
                    <a:p>
                      <a:r>
                        <a:rPr lang="zh-CN" altLang="en-US" sz="1800" dirty="0"/>
                        <a:t>查询结果的集合运算</a:t>
                      </a:r>
                    </a:p>
                  </a:txBody>
                  <a:tcPr/>
                </a:tc>
                <a:extLst>
                  <a:ext uri="{0D108BD9-81ED-4DB2-BD59-A6C34878D82A}">
                    <a16:rowId xmlns:a16="http://schemas.microsoft.com/office/drawing/2014/main" val="2433553008"/>
                  </a:ext>
                </a:extLst>
              </a:tr>
              <a:tr h="370840">
                <a:tc>
                  <a:txBody>
                    <a:bodyPr/>
                    <a:lstStyle/>
                    <a:p>
                      <a:r>
                        <a:rPr lang="en-US" altLang="zh-CN" sz="1800" b="1" dirty="0"/>
                        <a:t>7</a:t>
                      </a:r>
                      <a:endParaRPr lang="zh-CN" altLang="en-US" sz="1800" b="1" dirty="0"/>
                    </a:p>
                  </a:txBody>
                  <a:tcPr/>
                </a:tc>
                <a:tc>
                  <a:txBody>
                    <a:bodyPr/>
                    <a:lstStyle/>
                    <a:p>
                      <a:r>
                        <a:rPr lang="en-US" altLang="zh-CN" sz="1800" dirty="0"/>
                        <a:t>ORDER</a:t>
                      </a:r>
                      <a:r>
                        <a:rPr lang="en-US" altLang="zh-CN" sz="1800" baseline="0" dirty="0"/>
                        <a:t> BY</a:t>
                      </a:r>
                      <a:endParaRPr lang="zh-CN" altLang="en-US" sz="1800" dirty="0"/>
                    </a:p>
                  </a:txBody>
                  <a:tcPr/>
                </a:tc>
                <a:tc>
                  <a:txBody>
                    <a:bodyPr/>
                    <a:lstStyle/>
                    <a:p>
                      <a:r>
                        <a:rPr lang="zh-CN" altLang="en-US" sz="1800" dirty="0"/>
                        <a:t>排序输出</a:t>
                      </a:r>
                    </a:p>
                  </a:txBody>
                  <a:tcPr/>
                </a:tc>
                <a:extLst>
                  <a:ext uri="{0D108BD9-81ED-4DB2-BD59-A6C34878D82A}">
                    <a16:rowId xmlns:a16="http://schemas.microsoft.com/office/drawing/2014/main" val="508301382"/>
                  </a:ext>
                </a:extLst>
              </a:tr>
              <a:tr h="370840">
                <a:tc>
                  <a:txBody>
                    <a:bodyPr/>
                    <a:lstStyle/>
                    <a:p>
                      <a:r>
                        <a:rPr lang="en-US" altLang="zh-CN" sz="1800" b="1" dirty="0"/>
                        <a:t>8</a:t>
                      </a:r>
                      <a:endParaRPr lang="zh-CN" altLang="en-US" sz="1800" b="1" dirty="0"/>
                    </a:p>
                  </a:txBody>
                  <a:tcPr/>
                </a:tc>
                <a:tc>
                  <a:txBody>
                    <a:bodyPr/>
                    <a:lstStyle/>
                    <a:p>
                      <a:r>
                        <a:rPr lang="en-US" altLang="zh-CN" sz="1800" dirty="0"/>
                        <a:t>LIMIT</a:t>
                      </a:r>
                      <a:endParaRPr lang="zh-CN" altLang="en-US" sz="1800" dirty="0"/>
                    </a:p>
                  </a:txBody>
                  <a:tcPr/>
                </a:tc>
                <a:tc>
                  <a:txBody>
                    <a:bodyPr/>
                    <a:lstStyle/>
                    <a:p>
                      <a:r>
                        <a:rPr lang="zh-CN" altLang="en-US" sz="1800" dirty="0"/>
                        <a:t>限制输出的数量</a:t>
                      </a:r>
                    </a:p>
                  </a:txBody>
                  <a:tcPr/>
                </a:tc>
                <a:extLst>
                  <a:ext uri="{0D108BD9-81ED-4DB2-BD59-A6C34878D82A}">
                    <a16:rowId xmlns:a16="http://schemas.microsoft.com/office/drawing/2014/main" val="1155767533"/>
                  </a:ext>
                </a:extLst>
              </a:tr>
            </a:tbl>
          </a:graphicData>
        </a:graphic>
      </p:graphicFrame>
    </p:spTree>
    <p:extLst>
      <p:ext uri="{BB962C8B-B14F-4D97-AF65-F5344CB8AC3E}">
        <p14:creationId xmlns:p14="http://schemas.microsoft.com/office/powerpoint/2010/main" val="278984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MySQL</a:t>
            </a:r>
            <a:r>
              <a:rPr lang="zh-CN" altLang="en-US" dirty="0"/>
              <a:t>表操作</a:t>
            </a:r>
          </a:p>
        </p:txBody>
      </p:sp>
      <p:sp>
        <p:nvSpPr>
          <p:cNvPr id="3" name="内容占位符 2"/>
          <p:cNvSpPr>
            <a:spLocks noGrp="1"/>
          </p:cNvSpPr>
          <p:nvPr>
            <p:ph idx="1"/>
          </p:nvPr>
        </p:nvSpPr>
        <p:spPr/>
        <p:txBody>
          <a:bodyPr/>
          <a:lstStyle/>
          <a:p>
            <a:r>
              <a:rPr lang="zh-CN" altLang="en-US" sz="2400" dirty="0"/>
              <a:t>选择列</a:t>
            </a:r>
            <a:endParaRPr lang="en-US" altLang="zh-CN" sz="2400" dirty="0"/>
          </a:p>
          <a:p>
            <a:pPr lvl="1"/>
            <a:r>
              <a:rPr lang="en-US" altLang="zh-CN" sz="2000" dirty="0"/>
              <a:t>SELECT &lt;</a:t>
            </a:r>
            <a:r>
              <a:rPr lang="zh-CN" altLang="en-US" sz="2000" dirty="0"/>
              <a:t>字段</a:t>
            </a:r>
            <a:r>
              <a:rPr lang="en-US" altLang="zh-CN" sz="2000" dirty="0"/>
              <a:t>1&gt;,&lt;</a:t>
            </a:r>
            <a:r>
              <a:rPr lang="zh-CN" altLang="en-US" sz="2000" dirty="0"/>
              <a:t>字段</a:t>
            </a:r>
            <a:r>
              <a:rPr lang="en-US" altLang="zh-CN" sz="2000" dirty="0"/>
              <a:t>2&gt;,…,&lt;</a:t>
            </a:r>
            <a:r>
              <a:rPr lang="zh-CN" altLang="en-US" sz="2000" dirty="0"/>
              <a:t>字段</a:t>
            </a:r>
            <a:r>
              <a:rPr lang="en-US" altLang="zh-CN" sz="2000" dirty="0"/>
              <a:t>n&gt;</a:t>
            </a:r>
          </a:p>
          <a:p>
            <a:pPr lvl="2"/>
            <a:r>
              <a:rPr lang="zh-CN" altLang="en-US" sz="1800" dirty="0"/>
              <a:t>字段的顺序和表中字段的顺序可以不一致，最后结果按照</a:t>
            </a:r>
            <a:r>
              <a:rPr lang="en-US" altLang="zh-CN" sz="1800" dirty="0"/>
              <a:t>SELECT</a:t>
            </a:r>
            <a:r>
              <a:rPr lang="zh-CN" altLang="en-US" sz="1800" dirty="0"/>
              <a:t>中的顺序展示</a:t>
            </a:r>
            <a:endParaRPr lang="en-US" altLang="zh-CN" sz="1800" dirty="0"/>
          </a:p>
          <a:p>
            <a:pPr lvl="2"/>
            <a:r>
              <a:rPr lang="en-US" altLang="zh-CN" sz="1800" dirty="0"/>
              <a:t>&lt;</a:t>
            </a:r>
            <a:r>
              <a:rPr lang="zh-CN" altLang="en-US" sz="1800" dirty="0"/>
              <a:t>字段</a:t>
            </a:r>
            <a:r>
              <a:rPr lang="en-US" altLang="zh-CN" sz="1800" dirty="0"/>
              <a:t>&gt;</a:t>
            </a:r>
            <a:r>
              <a:rPr lang="zh-CN" altLang="en-US" sz="1800" dirty="0"/>
              <a:t>后面加上</a:t>
            </a:r>
            <a:r>
              <a:rPr lang="en-US" altLang="zh-CN" sz="1800" dirty="0"/>
              <a:t>AS &lt;</a:t>
            </a:r>
            <a:r>
              <a:rPr lang="zh-CN" altLang="en-US" sz="1800" dirty="0"/>
              <a:t>别名</a:t>
            </a:r>
            <a:r>
              <a:rPr lang="en-US" altLang="zh-CN" sz="1800" dirty="0"/>
              <a:t>&gt;</a:t>
            </a:r>
            <a:r>
              <a:rPr lang="zh-CN" altLang="en-US" sz="1800" dirty="0"/>
              <a:t>则可以在结果中显示别名</a:t>
            </a:r>
            <a:endParaRPr lang="en-US" altLang="zh-CN" sz="1800" dirty="0"/>
          </a:p>
          <a:p>
            <a:pPr lvl="2"/>
            <a:r>
              <a:rPr lang="zh-CN" altLang="en-US" sz="1800" dirty="0"/>
              <a:t>如要选取所有字段则用</a:t>
            </a:r>
            <a:r>
              <a:rPr lang="en-US" altLang="zh-CN" sz="1800" dirty="0"/>
              <a:t>*</a:t>
            </a:r>
          </a:p>
          <a:p>
            <a:pPr lvl="2"/>
            <a:r>
              <a:rPr lang="zh-CN" altLang="en-US" sz="1800" dirty="0"/>
              <a:t>还可以对字段进行简单的计算</a:t>
            </a:r>
            <a:endParaRPr lang="en-US" altLang="zh-CN" sz="1800" dirty="0"/>
          </a:p>
          <a:p>
            <a:r>
              <a:rPr lang="zh-CN" altLang="en-US" sz="2400" dirty="0"/>
              <a:t>去重</a:t>
            </a:r>
            <a:endParaRPr lang="en-US" altLang="zh-CN" sz="2400" dirty="0"/>
          </a:p>
          <a:p>
            <a:pPr lvl="1"/>
            <a:r>
              <a:rPr lang="en-US" altLang="zh-CN" sz="2000" dirty="0"/>
              <a:t>SELECT DISTINCT &lt;</a:t>
            </a:r>
            <a:r>
              <a:rPr lang="zh-CN" altLang="en-US" sz="2000" dirty="0"/>
              <a:t>字段</a:t>
            </a:r>
            <a:r>
              <a:rPr lang="en-US" altLang="zh-CN" sz="2000" dirty="0"/>
              <a:t>1&gt;,…,&lt;</a:t>
            </a:r>
            <a:r>
              <a:rPr lang="zh-CN" altLang="en-US" sz="2000" dirty="0"/>
              <a:t>字段</a:t>
            </a:r>
            <a:r>
              <a:rPr lang="en-US" altLang="zh-CN" sz="2000" dirty="0"/>
              <a:t>n&gt;</a:t>
            </a:r>
          </a:p>
          <a:p>
            <a:pPr lvl="2"/>
            <a:r>
              <a:rPr lang="zh-CN" altLang="en-US" sz="1800" dirty="0"/>
              <a:t>根据</a:t>
            </a:r>
            <a:r>
              <a:rPr lang="en-US" altLang="zh-CN" sz="1800" dirty="0"/>
              <a:t>&lt;</a:t>
            </a:r>
            <a:r>
              <a:rPr lang="zh-CN" altLang="en-US" sz="1800" dirty="0"/>
              <a:t>字段</a:t>
            </a:r>
            <a:r>
              <a:rPr lang="en-US" altLang="zh-CN" sz="1800" dirty="0"/>
              <a:t>1&gt;,…,&lt;</a:t>
            </a:r>
            <a:r>
              <a:rPr lang="zh-CN" altLang="en-US" sz="1800" dirty="0"/>
              <a:t>字段</a:t>
            </a:r>
            <a:r>
              <a:rPr lang="en-US" altLang="zh-CN" sz="1800" dirty="0"/>
              <a:t>n&gt;</a:t>
            </a:r>
            <a:r>
              <a:rPr lang="zh-CN" altLang="en-US" sz="1800" dirty="0"/>
              <a:t>对结果进行筛选，展示不重复的结果</a:t>
            </a:r>
            <a:endParaRPr lang="en-US" altLang="zh-CN" sz="1800" dirty="0"/>
          </a:p>
          <a:p>
            <a:pPr lvl="2"/>
            <a:r>
              <a:rPr lang="zh-CN" altLang="en-US" sz="1800" dirty="0"/>
              <a:t>结果中仅包含</a:t>
            </a:r>
            <a:r>
              <a:rPr lang="en-US" altLang="zh-CN" sz="1800" dirty="0"/>
              <a:t>&lt;</a:t>
            </a:r>
            <a:r>
              <a:rPr lang="zh-CN" altLang="en-US" sz="1800" dirty="0"/>
              <a:t>字段</a:t>
            </a:r>
            <a:r>
              <a:rPr lang="en-US" altLang="zh-CN" sz="1800" dirty="0"/>
              <a:t>1&gt;,…,&lt;</a:t>
            </a:r>
            <a:r>
              <a:rPr lang="zh-CN" altLang="en-US" sz="1800" dirty="0"/>
              <a:t>字段</a:t>
            </a:r>
            <a:r>
              <a:rPr lang="en-US" altLang="zh-CN" sz="1800" dirty="0"/>
              <a:t>n&gt;</a:t>
            </a:r>
          </a:p>
          <a:p>
            <a:pPr lvl="2"/>
            <a:r>
              <a:rPr lang="en-US" altLang="zh-CN" sz="1800" dirty="0"/>
              <a:t>DISTINCT</a:t>
            </a:r>
            <a:r>
              <a:rPr lang="zh-CN" altLang="en-US" sz="1800" dirty="0"/>
              <a:t>必须紧挨着</a:t>
            </a:r>
            <a:r>
              <a:rPr lang="en-US" altLang="zh-CN" sz="1800" dirty="0"/>
              <a:t>SELECT</a:t>
            </a:r>
            <a:r>
              <a:rPr lang="zh-CN" altLang="en-US" sz="1800" dirty="0"/>
              <a:t>，中间不能有字段</a:t>
            </a:r>
            <a:endParaRPr lang="en-US" altLang="zh-CN" sz="1800" dirty="0"/>
          </a:p>
          <a:p>
            <a:pPr lvl="2"/>
            <a:endParaRPr lang="en-US" altLang="zh-CN" dirty="0"/>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36</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1806247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MySQL</a:t>
            </a:r>
            <a:r>
              <a:rPr lang="zh-CN" altLang="en-US" dirty="0"/>
              <a:t>表操作</a:t>
            </a:r>
          </a:p>
        </p:txBody>
      </p:sp>
      <p:sp>
        <p:nvSpPr>
          <p:cNvPr id="3" name="内容占位符 2"/>
          <p:cNvSpPr>
            <a:spLocks noGrp="1"/>
          </p:cNvSpPr>
          <p:nvPr>
            <p:ph idx="1"/>
          </p:nvPr>
        </p:nvSpPr>
        <p:spPr/>
        <p:txBody>
          <a:bodyPr/>
          <a:lstStyle/>
          <a:p>
            <a:r>
              <a:rPr lang="zh-CN" altLang="en-US" sz="2400" dirty="0"/>
              <a:t>选择行</a:t>
            </a:r>
            <a:endParaRPr lang="en-US" altLang="zh-CN" sz="2400" dirty="0"/>
          </a:p>
          <a:p>
            <a:pPr lvl="1"/>
            <a:r>
              <a:rPr lang="en-US" altLang="zh-CN" sz="2000" dirty="0"/>
              <a:t>WHERE</a:t>
            </a:r>
            <a:r>
              <a:rPr lang="zh-CN" altLang="en-US" sz="2000" dirty="0"/>
              <a:t>语句设置筛选条件</a:t>
            </a:r>
            <a:endParaRPr lang="en-US" altLang="zh-CN" sz="2000" dirty="0"/>
          </a:p>
          <a:p>
            <a:pPr lvl="2"/>
            <a:r>
              <a:rPr lang="zh-CN" altLang="en-US" sz="1800" dirty="0"/>
              <a:t>比较：</a:t>
            </a:r>
            <a:r>
              <a:rPr lang="en-US" altLang="zh-CN" sz="1800" dirty="0"/>
              <a:t>&lt;</a:t>
            </a:r>
            <a:r>
              <a:rPr lang="zh-CN" altLang="en-US" sz="1800" dirty="0"/>
              <a:t>、</a:t>
            </a:r>
            <a:r>
              <a:rPr lang="en-US" altLang="zh-CN" sz="1800" dirty="0"/>
              <a:t>&lt;=</a:t>
            </a:r>
            <a:r>
              <a:rPr lang="zh-CN" altLang="en-US" sz="1800" dirty="0"/>
              <a:t>、</a:t>
            </a:r>
            <a:r>
              <a:rPr lang="en-US" altLang="zh-CN" sz="1800" dirty="0"/>
              <a:t>&gt;</a:t>
            </a:r>
            <a:r>
              <a:rPr lang="zh-CN" altLang="en-US" sz="1800" dirty="0"/>
              <a:t>、</a:t>
            </a:r>
            <a:r>
              <a:rPr lang="en-US" altLang="zh-CN" sz="1800" dirty="0"/>
              <a:t>&gt;=</a:t>
            </a:r>
            <a:r>
              <a:rPr lang="zh-CN" altLang="en-US" sz="1800" dirty="0"/>
              <a:t>、</a:t>
            </a:r>
            <a:r>
              <a:rPr lang="en-US" altLang="zh-CN" sz="1800" dirty="0"/>
              <a:t>=</a:t>
            </a:r>
            <a:r>
              <a:rPr lang="zh-CN" altLang="en-US" sz="1800" dirty="0"/>
              <a:t>、</a:t>
            </a:r>
            <a:r>
              <a:rPr lang="en-US" altLang="zh-CN" sz="1800" dirty="0"/>
              <a:t>&lt;&gt;</a:t>
            </a:r>
            <a:endParaRPr lang="zh-CN" altLang="en-US" sz="1800" dirty="0"/>
          </a:p>
          <a:p>
            <a:pPr lvl="2"/>
            <a:r>
              <a:rPr lang="zh-CN" altLang="en-US" sz="1800" dirty="0"/>
              <a:t>确定范围：</a:t>
            </a:r>
            <a:r>
              <a:rPr lang="en-US" altLang="zh-CN" sz="1800" dirty="0"/>
              <a:t>BETWEEN  A  AND  B</a:t>
            </a:r>
            <a:r>
              <a:rPr lang="zh-CN" altLang="en-US" sz="1800" dirty="0"/>
              <a:t>、</a:t>
            </a:r>
            <a:r>
              <a:rPr lang="en-US" altLang="zh-CN" sz="1800" dirty="0"/>
              <a:t>NOT BETWEEN A AND B</a:t>
            </a:r>
          </a:p>
          <a:p>
            <a:pPr lvl="2"/>
            <a:r>
              <a:rPr lang="zh-CN" altLang="en-US" sz="1800" dirty="0"/>
              <a:t>确定集合：</a:t>
            </a:r>
            <a:r>
              <a:rPr lang="en-US" altLang="zh-CN" sz="1800" dirty="0"/>
              <a:t>IN</a:t>
            </a:r>
            <a:r>
              <a:rPr lang="zh-CN" altLang="en-US" sz="1800" dirty="0"/>
              <a:t>、</a:t>
            </a:r>
            <a:r>
              <a:rPr lang="en-US" altLang="zh-CN" sz="1800" dirty="0"/>
              <a:t>NOT IN</a:t>
            </a:r>
          </a:p>
          <a:p>
            <a:pPr lvl="2"/>
            <a:r>
              <a:rPr lang="zh-CN" altLang="en-US" sz="1800" dirty="0"/>
              <a:t>字符匹配：</a:t>
            </a:r>
            <a:r>
              <a:rPr lang="en-US" altLang="zh-CN" sz="1800" dirty="0"/>
              <a:t>LIKE</a:t>
            </a:r>
            <a:r>
              <a:rPr lang="zh-CN" altLang="en-US" sz="1800" dirty="0"/>
              <a:t>，</a:t>
            </a:r>
            <a:r>
              <a:rPr lang="en-US" altLang="zh-CN" sz="1800" dirty="0"/>
              <a:t>NOT LIKE</a:t>
            </a:r>
          </a:p>
          <a:p>
            <a:pPr lvl="2"/>
            <a:r>
              <a:rPr lang="zh-CN" altLang="en-US" sz="1800" dirty="0"/>
              <a:t>空值：</a:t>
            </a:r>
            <a:r>
              <a:rPr lang="en-US" altLang="zh-CN" sz="1800" dirty="0"/>
              <a:t>IS NULL</a:t>
            </a:r>
            <a:r>
              <a:rPr lang="zh-CN" altLang="en-US" sz="1800" dirty="0"/>
              <a:t>、</a:t>
            </a:r>
            <a:r>
              <a:rPr lang="en-US" altLang="zh-CN" sz="1800" dirty="0"/>
              <a:t>IS NOT NULL</a:t>
            </a:r>
          </a:p>
          <a:p>
            <a:pPr lvl="2"/>
            <a:r>
              <a:rPr lang="zh-CN" altLang="en-US" sz="1800" dirty="0"/>
              <a:t>多重条件：</a:t>
            </a:r>
            <a:r>
              <a:rPr lang="en-US" altLang="zh-CN" sz="1800" dirty="0"/>
              <a:t>AND</a:t>
            </a:r>
            <a:r>
              <a:rPr lang="zh-CN" altLang="en-US" sz="1800" dirty="0"/>
              <a:t>、</a:t>
            </a:r>
            <a:r>
              <a:rPr lang="en-US" altLang="zh-CN" sz="1800" dirty="0"/>
              <a:t>OR</a:t>
            </a:r>
            <a:r>
              <a:rPr lang="zh-CN" altLang="en-US" sz="1800" dirty="0"/>
              <a:t>、</a:t>
            </a:r>
            <a:r>
              <a:rPr lang="en-US" altLang="zh-CN" sz="1800" dirty="0"/>
              <a:t>NOT</a:t>
            </a:r>
          </a:p>
          <a:p>
            <a:r>
              <a:rPr lang="en-US" altLang="zh-CN" sz="2400" dirty="0"/>
              <a:t>LIKE</a:t>
            </a:r>
            <a:r>
              <a:rPr lang="zh-CN" altLang="en-US" sz="2400" dirty="0"/>
              <a:t>字符串匹配</a:t>
            </a:r>
            <a:endParaRPr lang="en-US" altLang="zh-CN" sz="2400" dirty="0"/>
          </a:p>
          <a:p>
            <a:pPr lvl="1"/>
            <a:r>
              <a:rPr lang="en-US" altLang="zh-CN" sz="2000" dirty="0"/>
              <a:t>LIKE ‘</a:t>
            </a:r>
            <a:r>
              <a:rPr lang="zh-CN" altLang="en-US" sz="2000" dirty="0"/>
              <a:t>匹配字符串</a:t>
            </a:r>
            <a:r>
              <a:rPr lang="en-US" altLang="zh-CN" sz="2000" dirty="0"/>
              <a:t>’ [ESCAPE ‘</a:t>
            </a:r>
            <a:r>
              <a:rPr lang="zh-CN" altLang="en-US" sz="2000" dirty="0"/>
              <a:t>换码字符’</a:t>
            </a:r>
            <a:r>
              <a:rPr lang="en-US" altLang="zh-CN" sz="2000" dirty="0"/>
              <a:t>]</a:t>
            </a:r>
          </a:p>
          <a:p>
            <a:pPr lvl="2"/>
            <a:r>
              <a:rPr lang="en-US" altLang="zh-CN" sz="1800" dirty="0"/>
              <a:t>&lt;</a:t>
            </a:r>
            <a:r>
              <a:rPr lang="zh-CN" altLang="en-US" sz="1800" dirty="0"/>
              <a:t>匹配串</a:t>
            </a:r>
            <a:r>
              <a:rPr lang="en-US" altLang="zh-CN" sz="1800" dirty="0"/>
              <a:t>&gt;</a:t>
            </a:r>
            <a:r>
              <a:rPr lang="zh-CN" altLang="en-US" sz="1800" dirty="0"/>
              <a:t>：可以是一个完整的字符串，也可以含有通配符 </a:t>
            </a:r>
            <a:r>
              <a:rPr lang="en-US" altLang="zh-CN" sz="1800" dirty="0"/>
              <a:t>% </a:t>
            </a:r>
            <a:r>
              <a:rPr lang="zh-CN" altLang="en-US" sz="1800" dirty="0"/>
              <a:t>或 </a:t>
            </a:r>
            <a:r>
              <a:rPr lang="en-US" altLang="zh-CN" sz="1800" dirty="0"/>
              <a:t>_ </a:t>
            </a:r>
            <a:r>
              <a:rPr lang="zh-CN" altLang="en-US" sz="1800" dirty="0"/>
              <a:t>。</a:t>
            </a:r>
            <a:r>
              <a:rPr lang="en-US" altLang="zh-CN" sz="1800" dirty="0"/>
              <a:t>%</a:t>
            </a:r>
            <a:r>
              <a:rPr lang="zh-CN" altLang="en-US" sz="1800" dirty="0"/>
              <a:t>表示任意长度（≥</a:t>
            </a:r>
            <a:r>
              <a:rPr lang="en-US" altLang="zh-CN" sz="1800" dirty="0"/>
              <a:t>0</a:t>
            </a:r>
            <a:r>
              <a:rPr lang="zh-CN" altLang="en-US" sz="1800" dirty="0"/>
              <a:t>的任意字符）；</a:t>
            </a:r>
            <a:r>
              <a:rPr lang="en-US" altLang="zh-CN" sz="1800" dirty="0"/>
              <a:t>_ </a:t>
            </a:r>
            <a:r>
              <a:rPr lang="zh-CN" altLang="en-US" sz="1800" dirty="0"/>
              <a:t>表示单个的任意字符。</a:t>
            </a:r>
          </a:p>
          <a:p>
            <a:pPr lvl="2"/>
            <a:r>
              <a:rPr lang="zh-CN" altLang="en-US" sz="1800" dirty="0"/>
              <a:t>当匹配串为固定字符串时，可以用 </a:t>
            </a:r>
            <a:r>
              <a:rPr lang="en-US" altLang="zh-CN" sz="1800" dirty="0"/>
              <a:t>= </a:t>
            </a:r>
            <a:r>
              <a:rPr lang="zh-CN" altLang="en-US" sz="1800" dirty="0"/>
              <a:t>运算符取代 </a:t>
            </a:r>
            <a:r>
              <a:rPr lang="en-US" altLang="zh-CN" sz="1800" dirty="0"/>
              <a:t>LIKE </a:t>
            </a:r>
          </a:p>
          <a:p>
            <a:pPr lvl="2"/>
            <a:r>
              <a:rPr lang="en-US" altLang="zh-CN" sz="1800" dirty="0"/>
              <a:t>ESCAPE‘</a:t>
            </a:r>
            <a:r>
              <a:rPr lang="zh-CN" altLang="en-US" sz="1800" dirty="0"/>
              <a:t>换码字符’</a:t>
            </a:r>
            <a:r>
              <a:rPr lang="en-US" altLang="zh-CN" sz="1800" dirty="0"/>
              <a:t>: </a:t>
            </a:r>
            <a:r>
              <a:rPr lang="zh-CN" altLang="en-US" sz="1800" dirty="0"/>
              <a:t>匹配串中‘换码字符’</a:t>
            </a:r>
            <a:r>
              <a:rPr lang="en-US" altLang="zh-CN" sz="1800" dirty="0"/>
              <a:t>(</a:t>
            </a:r>
            <a:r>
              <a:rPr lang="zh-CN" altLang="en-US" sz="1800" dirty="0"/>
              <a:t>转义符</a:t>
            </a:r>
            <a:r>
              <a:rPr lang="en-US" altLang="zh-CN" sz="1800" dirty="0"/>
              <a:t>)</a:t>
            </a:r>
            <a:r>
              <a:rPr lang="zh-CN" altLang="en-US" sz="1800" dirty="0"/>
              <a:t>之后的字</a:t>
            </a:r>
            <a:r>
              <a:rPr lang="en-US" altLang="zh-CN" sz="1800" dirty="0"/>
              <a:t>(%,_)</a:t>
            </a:r>
            <a:r>
              <a:rPr lang="zh-CN" altLang="en-US" sz="1800" dirty="0"/>
              <a:t>，被定义为普通字符</a:t>
            </a:r>
            <a:r>
              <a:rPr lang="en-US" altLang="zh-CN" sz="1800" dirty="0"/>
              <a:t>(</a:t>
            </a:r>
            <a:r>
              <a:rPr lang="zh-CN" altLang="en-US" sz="1800" dirty="0"/>
              <a:t>不作通配符用</a:t>
            </a:r>
            <a:r>
              <a:rPr lang="en-US" altLang="zh-CN" sz="1800" dirty="0"/>
              <a:t>)</a:t>
            </a:r>
          </a:p>
          <a:p>
            <a:pPr lvl="2"/>
            <a:endParaRPr lang="zh-CN" altLang="en-US" sz="1800"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37</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879690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MySQL</a:t>
            </a:r>
            <a:r>
              <a:rPr lang="zh-CN" altLang="en-US" dirty="0"/>
              <a:t>表操作</a:t>
            </a:r>
          </a:p>
        </p:txBody>
      </p:sp>
      <p:sp>
        <p:nvSpPr>
          <p:cNvPr id="3" name="内容占位符 2"/>
          <p:cNvSpPr>
            <a:spLocks noGrp="1"/>
          </p:cNvSpPr>
          <p:nvPr>
            <p:ph idx="1"/>
          </p:nvPr>
        </p:nvSpPr>
        <p:spPr/>
        <p:txBody>
          <a:bodyPr/>
          <a:lstStyle/>
          <a:p>
            <a:r>
              <a:rPr lang="zh-CN" altLang="en-US" sz="2400" dirty="0"/>
              <a:t>选择行</a:t>
            </a:r>
            <a:endParaRPr lang="en-US" altLang="zh-CN" sz="2400" dirty="0"/>
          </a:p>
          <a:p>
            <a:pPr lvl="1"/>
            <a:r>
              <a:rPr lang="en-US" altLang="zh-CN" sz="2000" dirty="0"/>
              <a:t>GROUP BY</a:t>
            </a:r>
            <a:r>
              <a:rPr lang="zh-CN" altLang="en-US" sz="2000" dirty="0"/>
              <a:t>分组</a:t>
            </a:r>
            <a:endParaRPr lang="en-US" altLang="zh-CN" sz="2000" dirty="0"/>
          </a:p>
          <a:p>
            <a:pPr lvl="2"/>
            <a:r>
              <a:rPr lang="zh-CN" altLang="en-US" sz="1800" dirty="0"/>
              <a:t>将查询结果集按某一列或多列的值分组，值相等的为一组，一个分组以一个元组的形式展现</a:t>
            </a:r>
          </a:p>
          <a:p>
            <a:pPr lvl="2"/>
            <a:r>
              <a:rPr lang="zh-CN" altLang="en-US" sz="1800" dirty="0"/>
              <a:t>只有出现在</a:t>
            </a:r>
            <a:r>
              <a:rPr lang="en-US" altLang="zh-CN" sz="1800" dirty="0"/>
              <a:t>GROUP BY</a:t>
            </a:r>
            <a:r>
              <a:rPr lang="zh-CN" altLang="en-US" sz="1800" dirty="0"/>
              <a:t>子句中的属性，才可出现在</a:t>
            </a:r>
            <a:r>
              <a:rPr lang="en-US" altLang="zh-CN" sz="1800" dirty="0"/>
              <a:t>Select</a:t>
            </a:r>
            <a:r>
              <a:rPr lang="zh-CN" altLang="en-US" sz="1800" dirty="0"/>
              <a:t>子句中</a:t>
            </a:r>
            <a:endParaRPr lang="en-US" altLang="zh-CN" sz="1800" dirty="0"/>
          </a:p>
          <a:p>
            <a:pPr lvl="2"/>
            <a:r>
              <a:rPr lang="zh-CN" altLang="en-US" sz="1800" dirty="0"/>
              <a:t>那些没有出现在</a:t>
            </a:r>
            <a:r>
              <a:rPr lang="en-US" altLang="zh-CN" sz="1800" dirty="0"/>
              <a:t>GROUP BY</a:t>
            </a:r>
            <a:r>
              <a:rPr lang="zh-CN" altLang="en-US" sz="1800" dirty="0"/>
              <a:t>中的属性，需要通过组函数计算才可以出现</a:t>
            </a:r>
            <a:endParaRPr lang="en-US" altLang="zh-CN" sz="1800" dirty="0"/>
          </a:p>
          <a:p>
            <a:pPr lvl="2"/>
            <a:r>
              <a:rPr lang="zh-CN" altLang="en-US" sz="1800" dirty="0"/>
              <a:t>组函数的使用格式：</a:t>
            </a:r>
          </a:p>
          <a:p>
            <a:pPr lvl="3"/>
            <a:r>
              <a:rPr lang="en-US" altLang="zh-CN" sz="1400" dirty="0"/>
              <a:t>COUNT([DISTINCT|ALL] *|</a:t>
            </a:r>
            <a:r>
              <a:rPr lang="zh-CN" altLang="en-US" sz="1400" dirty="0"/>
              <a:t>列名</a:t>
            </a:r>
            <a:r>
              <a:rPr lang="en-US" altLang="zh-CN" sz="1400" dirty="0"/>
              <a:t>)</a:t>
            </a:r>
          </a:p>
          <a:p>
            <a:pPr lvl="3"/>
            <a:r>
              <a:rPr lang="en-US" altLang="zh-CN" sz="1400" dirty="0"/>
              <a:t>SUM([DISTINCT|ALL] </a:t>
            </a:r>
            <a:r>
              <a:rPr lang="zh-CN" altLang="en-US" sz="1400" dirty="0"/>
              <a:t>列名</a:t>
            </a:r>
            <a:r>
              <a:rPr lang="en-US" altLang="zh-CN" sz="1400" dirty="0"/>
              <a:t>)</a:t>
            </a:r>
          </a:p>
          <a:p>
            <a:pPr lvl="3"/>
            <a:r>
              <a:rPr lang="en-US" altLang="zh-CN" sz="1400" dirty="0"/>
              <a:t>AVG([DISTINCT|ALL] </a:t>
            </a:r>
            <a:r>
              <a:rPr lang="zh-CN" altLang="en-US" sz="1400" dirty="0"/>
              <a:t>列名</a:t>
            </a:r>
            <a:r>
              <a:rPr lang="en-US" altLang="zh-CN" sz="1400" dirty="0"/>
              <a:t>)</a:t>
            </a:r>
          </a:p>
          <a:p>
            <a:pPr lvl="3"/>
            <a:r>
              <a:rPr lang="en-US" altLang="zh-CN" sz="1400" dirty="0"/>
              <a:t>MAX([DISTINCT|ALL] </a:t>
            </a:r>
            <a:r>
              <a:rPr lang="zh-CN" altLang="en-US" sz="1400" dirty="0"/>
              <a:t>列名</a:t>
            </a:r>
            <a:r>
              <a:rPr lang="en-US" altLang="zh-CN" sz="1400" dirty="0"/>
              <a:t>)</a:t>
            </a:r>
          </a:p>
          <a:p>
            <a:pPr lvl="3"/>
            <a:r>
              <a:rPr lang="en-US" altLang="zh-CN" sz="1400" dirty="0"/>
              <a:t>MIN([DISTINCT|ALL] </a:t>
            </a:r>
            <a:r>
              <a:rPr lang="zh-CN" altLang="en-US" sz="1400" dirty="0"/>
              <a:t>列名</a:t>
            </a:r>
            <a:r>
              <a:rPr lang="en-US" altLang="zh-CN" sz="1400" dirty="0"/>
              <a:t>)</a:t>
            </a:r>
          </a:p>
          <a:p>
            <a:pPr lvl="2"/>
            <a:r>
              <a:rPr lang="zh-CN" altLang="en-US" sz="1800" dirty="0"/>
              <a:t>组函数可用于</a:t>
            </a:r>
            <a:r>
              <a:rPr lang="en-US" altLang="zh-CN" sz="1800" dirty="0"/>
              <a:t>SELECT</a:t>
            </a:r>
            <a:r>
              <a:rPr lang="zh-CN" altLang="en-US" sz="1800" dirty="0"/>
              <a:t>子句中的目标列表中，或在</a:t>
            </a:r>
            <a:r>
              <a:rPr lang="en-US" altLang="zh-CN" sz="1800" dirty="0"/>
              <a:t>HAVING</a:t>
            </a:r>
            <a:r>
              <a:rPr lang="zh-CN" altLang="en-US" sz="1800" dirty="0"/>
              <a:t>子句的分组表达式中用作条件。</a:t>
            </a:r>
          </a:p>
          <a:p>
            <a:pPr lvl="2"/>
            <a:r>
              <a:rPr lang="zh-CN" altLang="en-US" sz="1800" dirty="0"/>
              <a:t>对分出的</a:t>
            </a:r>
            <a:r>
              <a:rPr lang="zh-CN" altLang="en-US" sz="1800" b="1" u="sng" dirty="0"/>
              <a:t>每一组</a:t>
            </a:r>
            <a:r>
              <a:rPr lang="zh-CN" altLang="en-US" sz="1800" dirty="0"/>
              <a:t>用</a:t>
            </a:r>
            <a:r>
              <a:rPr lang="en-US" altLang="zh-CN" sz="1800" dirty="0"/>
              <a:t>HAVING</a:t>
            </a:r>
            <a:r>
              <a:rPr lang="zh-CN" altLang="en-US" sz="1800" dirty="0"/>
              <a:t>进行筛选，筛选条件要用到</a:t>
            </a:r>
            <a:r>
              <a:rPr lang="zh-CN" altLang="en-US" sz="1800" b="1" u="sng" dirty="0"/>
              <a:t>组函数</a:t>
            </a:r>
            <a:r>
              <a:rPr lang="zh-CN" altLang="en-US" sz="1800" dirty="0"/>
              <a:t>。</a:t>
            </a:r>
          </a:p>
          <a:p>
            <a:r>
              <a:rPr lang="en-US" altLang="zh-CN" sz="2400" dirty="0"/>
              <a:t>HAVING </a:t>
            </a:r>
            <a:r>
              <a:rPr lang="zh-CN" altLang="en-US" sz="2400" dirty="0"/>
              <a:t>与 </a:t>
            </a:r>
            <a:r>
              <a:rPr lang="en-US" altLang="zh-CN" sz="2400" dirty="0"/>
              <a:t>WHERE</a:t>
            </a:r>
            <a:r>
              <a:rPr lang="zh-CN" altLang="en-US" sz="2400" dirty="0"/>
              <a:t>的区别</a:t>
            </a:r>
          </a:p>
          <a:p>
            <a:pPr lvl="1"/>
            <a:r>
              <a:rPr lang="en-US" altLang="zh-CN" sz="2000" dirty="0"/>
              <a:t>WHERE </a:t>
            </a:r>
            <a:r>
              <a:rPr lang="zh-CN" altLang="en-US" sz="2000" dirty="0"/>
              <a:t>决定哪些元组被选择参加运算，作用于关系中的元组</a:t>
            </a:r>
          </a:p>
          <a:p>
            <a:pPr lvl="1"/>
            <a:r>
              <a:rPr lang="en-US" altLang="zh-CN" sz="2000" dirty="0"/>
              <a:t>HAVING </a:t>
            </a:r>
            <a:r>
              <a:rPr lang="zh-CN" altLang="en-US" sz="2000" dirty="0"/>
              <a:t>决定哪些分组符合要求，作用于分组</a:t>
            </a:r>
            <a:endParaRPr lang="zh-CN" altLang="en-US" sz="1800"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38</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90772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MySQL</a:t>
            </a:r>
            <a:r>
              <a:rPr lang="zh-CN" altLang="en-US" dirty="0"/>
              <a:t>表操作</a:t>
            </a:r>
          </a:p>
        </p:txBody>
      </p:sp>
      <p:sp>
        <p:nvSpPr>
          <p:cNvPr id="3" name="内容占位符 2"/>
          <p:cNvSpPr>
            <a:spLocks noGrp="1"/>
          </p:cNvSpPr>
          <p:nvPr>
            <p:ph idx="1"/>
          </p:nvPr>
        </p:nvSpPr>
        <p:spPr/>
        <p:txBody>
          <a:bodyPr/>
          <a:lstStyle/>
          <a:p>
            <a:r>
              <a:rPr lang="zh-CN" altLang="en-US" sz="2400" dirty="0"/>
              <a:t>选择行</a:t>
            </a:r>
            <a:endParaRPr lang="en-US" altLang="zh-CN" sz="2400" dirty="0"/>
          </a:p>
          <a:p>
            <a:pPr lvl="1"/>
            <a:r>
              <a:rPr lang="en-US" altLang="zh-CN" sz="2000" dirty="0"/>
              <a:t>ORDER BY</a:t>
            </a:r>
            <a:r>
              <a:rPr lang="zh-CN" altLang="en-US" sz="2000" dirty="0"/>
              <a:t>排序</a:t>
            </a:r>
            <a:endParaRPr lang="en-US" altLang="zh-CN" sz="2000" dirty="0"/>
          </a:p>
          <a:p>
            <a:pPr lvl="2"/>
            <a:r>
              <a:rPr lang="zh-CN" altLang="en-US" sz="1800" dirty="0"/>
              <a:t>用</a:t>
            </a:r>
            <a:r>
              <a:rPr lang="en-US" altLang="zh-CN" sz="1800" dirty="0"/>
              <a:t>ORDER BY</a:t>
            </a:r>
            <a:r>
              <a:rPr lang="zh-CN" altLang="en-US" sz="1800" dirty="0"/>
              <a:t>子句对查询结果按照一个或多个列的值进行升</a:t>
            </a:r>
            <a:r>
              <a:rPr lang="en-US" altLang="zh-CN" sz="1800" dirty="0"/>
              <a:t>/</a:t>
            </a:r>
            <a:r>
              <a:rPr lang="zh-CN" altLang="en-US" sz="1800" dirty="0"/>
              <a:t>降排列输出</a:t>
            </a:r>
          </a:p>
          <a:p>
            <a:pPr lvl="2"/>
            <a:r>
              <a:rPr lang="zh-CN" altLang="en-US" sz="1800" dirty="0"/>
              <a:t>升序为</a:t>
            </a:r>
            <a:r>
              <a:rPr lang="en-US" altLang="zh-CN" sz="1800" dirty="0"/>
              <a:t>ASC</a:t>
            </a:r>
            <a:r>
              <a:rPr lang="zh-CN" altLang="en-US" sz="1800" dirty="0"/>
              <a:t>，降序为</a:t>
            </a:r>
            <a:r>
              <a:rPr lang="en-US" altLang="zh-CN" sz="1800" dirty="0"/>
              <a:t>DESC</a:t>
            </a:r>
            <a:r>
              <a:rPr lang="zh-CN" altLang="en-US" sz="1800" dirty="0"/>
              <a:t>，默认为升序</a:t>
            </a:r>
            <a:endParaRPr lang="en-US" altLang="zh-CN" sz="1800" dirty="0"/>
          </a:p>
          <a:p>
            <a:pPr lvl="2"/>
            <a:r>
              <a:rPr lang="zh-CN" altLang="en-US" sz="1800" dirty="0"/>
              <a:t>空值将作为最小值排序</a:t>
            </a:r>
          </a:p>
          <a:p>
            <a:pPr lvl="1"/>
            <a:r>
              <a:rPr lang="en-US" altLang="zh-CN" sz="2000" dirty="0"/>
              <a:t>LIMIT</a:t>
            </a:r>
            <a:r>
              <a:rPr lang="zh-CN" altLang="en-US" sz="2000" dirty="0"/>
              <a:t>限制结果显示数量</a:t>
            </a:r>
            <a:endParaRPr lang="en-US" altLang="zh-CN" sz="2000" dirty="0"/>
          </a:p>
          <a:p>
            <a:pPr lvl="2"/>
            <a:r>
              <a:rPr lang="en-US" altLang="zh-CN" sz="1800" dirty="0"/>
              <a:t>LIMIT [&lt;</a:t>
            </a:r>
            <a:r>
              <a:rPr lang="zh-CN" altLang="en-US" sz="1800" dirty="0"/>
              <a:t>位置偏移量</a:t>
            </a:r>
            <a:r>
              <a:rPr lang="en-US" altLang="zh-CN" sz="1800" dirty="0"/>
              <a:t>&gt;,] &lt;</a:t>
            </a:r>
            <a:r>
              <a:rPr lang="zh-CN" altLang="en-US" sz="1800" dirty="0"/>
              <a:t>行数</a:t>
            </a:r>
            <a:r>
              <a:rPr lang="en-US" altLang="zh-CN" sz="1800" dirty="0"/>
              <a:t>&gt;</a:t>
            </a:r>
          </a:p>
          <a:p>
            <a:pPr lvl="2"/>
            <a:r>
              <a:rPr lang="zh-CN" altLang="en-US" sz="1800" dirty="0"/>
              <a:t>“位置偏移量”指 </a:t>
            </a:r>
            <a:r>
              <a:rPr lang="en-US" altLang="zh-CN" sz="1800" dirty="0"/>
              <a:t>MySQL </a:t>
            </a:r>
            <a:r>
              <a:rPr lang="zh-CN" altLang="en-US" sz="1800" dirty="0"/>
              <a:t>从哪一行开始显示，是一个可选参数，如果不指定“位置偏移量”，将会从表中的第一条记录开始（第一条记录的位置偏移量是 </a:t>
            </a:r>
            <a:r>
              <a:rPr lang="en-US" altLang="zh-CN" sz="1800" dirty="0"/>
              <a:t>0</a:t>
            </a:r>
            <a:r>
              <a:rPr lang="zh-CN" altLang="en-US" sz="1800" dirty="0"/>
              <a:t>，第二条记录的位置偏移量是 </a:t>
            </a:r>
            <a:r>
              <a:rPr lang="en-US" altLang="zh-CN" sz="1800" dirty="0"/>
              <a:t>1</a:t>
            </a:r>
            <a:r>
              <a:rPr lang="zh-CN" altLang="en-US" sz="1800" dirty="0"/>
              <a:t>，以此类推）</a:t>
            </a:r>
            <a:endParaRPr lang="en-US" altLang="zh-CN" sz="1800" dirty="0"/>
          </a:p>
          <a:p>
            <a:pPr lvl="2"/>
            <a:r>
              <a:rPr lang="zh-CN" altLang="en-US" sz="1800" dirty="0"/>
              <a:t>“行数”指示返回的记录条数</a:t>
            </a:r>
            <a:endParaRPr lang="en-US" altLang="zh-CN" sz="1800" dirty="0"/>
          </a:p>
          <a:p>
            <a:pPr lvl="3"/>
            <a:r>
              <a:rPr lang="zh-CN" altLang="en-US" sz="1400" dirty="0"/>
              <a:t>如果要返回从偏移量到结束的所有行，行数参数可设置为</a:t>
            </a:r>
            <a:r>
              <a:rPr lang="en-US" altLang="zh-CN" sz="1400" dirty="0"/>
              <a:t>-1</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39</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1690770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DDC51A-18C4-4E84-AFC2-CFA866945C11}"/>
              </a:ext>
            </a:extLst>
          </p:cNvPr>
          <p:cNvSpPr>
            <a:spLocks noGrp="1"/>
          </p:cNvSpPr>
          <p:nvPr>
            <p:ph type="title"/>
          </p:nvPr>
        </p:nvSpPr>
        <p:spPr/>
        <p:txBody>
          <a:bodyPr/>
          <a:lstStyle/>
          <a:p>
            <a:r>
              <a:rPr lang="zh-CN" altLang="en-US" dirty="0"/>
              <a:t>数据库基本概念</a:t>
            </a:r>
          </a:p>
        </p:txBody>
      </p:sp>
      <p:sp>
        <p:nvSpPr>
          <p:cNvPr id="3" name="内容占位符 2">
            <a:extLst>
              <a:ext uri="{FF2B5EF4-FFF2-40B4-BE49-F238E27FC236}">
                <a16:creationId xmlns:a16="http://schemas.microsoft.com/office/drawing/2014/main" id="{68842EF2-BD98-4FF1-9415-592F026259D3}"/>
              </a:ext>
            </a:extLst>
          </p:cNvPr>
          <p:cNvSpPr>
            <a:spLocks noGrp="1"/>
          </p:cNvSpPr>
          <p:nvPr>
            <p:ph idx="1"/>
          </p:nvPr>
        </p:nvSpPr>
        <p:spPr/>
        <p:txBody>
          <a:bodyPr/>
          <a:lstStyle/>
          <a:p>
            <a:r>
              <a:rPr lang="zh-CN" altLang="en-US" dirty="0"/>
              <a:t>数据库与数据库管理系统</a:t>
            </a:r>
          </a:p>
        </p:txBody>
      </p:sp>
      <p:sp>
        <p:nvSpPr>
          <p:cNvPr id="4" name="灯片编号占位符 3">
            <a:extLst>
              <a:ext uri="{FF2B5EF4-FFF2-40B4-BE49-F238E27FC236}">
                <a16:creationId xmlns:a16="http://schemas.microsoft.com/office/drawing/2014/main" id="{D0C713D2-52F9-4BA2-8035-3B417290974B}"/>
              </a:ext>
            </a:extLst>
          </p:cNvPr>
          <p:cNvSpPr>
            <a:spLocks noGrp="1"/>
          </p:cNvSpPr>
          <p:nvPr>
            <p:ph type="sldNum" sz="quarter" idx="12"/>
          </p:nvPr>
        </p:nvSpPr>
        <p:spPr/>
        <p:txBody>
          <a:bodyPr/>
          <a:lstStyle/>
          <a:p>
            <a:fld id="{9A36BD81-06CB-49E9-86F3-1AB1E07B7A01}" type="slidenum">
              <a:rPr lang="en-US" altLang="zh-CN" smtClean="0">
                <a:solidFill>
                  <a:srgbClr val="000000"/>
                </a:solidFill>
              </a:rPr>
              <a:pPr/>
              <a:t>4</a:t>
            </a:fld>
            <a:endParaRPr lang="en-US" altLang="zh-CN">
              <a:solidFill>
                <a:srgbClr val="000000"/>
              </a:solidFill>
            </a:endParaRPr>
          </a:p>
        </p:txBody>
      </p:sp>
      <p:sp>
        <p:nvSpPr>
          <p:cNvPr id="5" name="页脚占位符 4">
            <a:extLst>
              <a:ext uri="{FF2B5EF4-FFF2-40B4-BE49-F238E27FC236}">
                <a16:creationId xmlns:a16="http://schemas.microsoft.com/office/drawing/2014/main" id="{669B06D4-6688-43AA-A5F3-CCFDF2F60D59}"/>
              </a:ext>
            </a:extLst>
          </p:cNvPr>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a:extLst>
              <a:ext uri="{FF2B5EF4-FFF2-40B4-BE49-F238E27FC236}">
                <a16:creationId xmlns:a16="http://schemas.microsoft.com/office/drawing/2014/main" id="{BC173675-3395-42CD-9908-2207ABBA622B}"/>
              </a:ext>
            </a:extLst>
          </p:cNvPr>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graphicFrame>
        <p:nvGraphicFramePr>
          <p:cNvPr id="7" name="图示 6">
            <a:extLst>
              <a:ext uri="{FF2B5EF4-FFF2-40B4-BE49-F238E27FC236}">
                <a16:creationId xmlns:a16="http://schemas.microsoft.com/office/drawing/2014/main" id="{DC76605C-988E-4C08-BE46-9C1B2B279642}"/>
              </a:ext>
            </a:extLst>
          </p:cNvPr>
          <p:cNvGraphicFramePr/>
          <p:nvPr>
            <p:extLst>
              <p:ext uri="{D42A27DB-BD31-4B8C-83A1-F6EECF244321}">
                <p14:modId xmlns:p14="http://schemas.microsoft.com/office/powerpoint/2010/main" val="185078525"/>
              </p:ext>
            </p:extLst>
          </p:nvPr>
        </p:nvGraphicFramePr>
        <p:xfrm>
          <a:off x="1258671" y="1778862"/>
          <a:ext cx="9698477" cy="4674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88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3F24977D-432B-45D6-A364-E1E3146E4449}"/>
                                            </p:graphicEl>
                                          </p:spTgt>
                                        </p:tgtEl>
                                        <p:attrNameLst>
                                          <p:attrName>style.visibility</p:attrName>
                                        </p:attrNameLst>
                                      </p:cBhvr>
                                      <p:to>
                                        <p:strVal val="visible"/>
                                      </p:to>
                                    </p:set>
                                    <p:animEffect transition="in" filter="fade">
                                      <p:cBhvr>
                                        <p:cTn id="7" dur="500"/>
                                        <p:tgtEl>
                                          <p:spTgt spid="7">
                                            <p:graphicEl>
                                              <a:dgm id="{3F24977D-432B-45D6-A364-E1E3146E444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6F5716BA-03FA-4A9B-B55C-0CADD74557EC}"/>
                                            </p:graphicEl>
                                          </p:spTgt>
                                        </p:tgtEl>
                                        <p:attrNameLst>
                                          <p:attrName>style.visibility</p:attrName>
                                        </p:attrNameLst>
                                      </p:cBhvr>
                                      <p:to>
                                        <p:strVal val="visible"/>
                                      </p:to>
                                    </p:set>
                                    <p:animEffect transition="in" filter="fade">
                                      <p:cBhvr>
                                        <p:cTn id="10" dur="500"/>
                                        <p:tgtEl>
                                          <p:spTgt spid="7">
                                            <p:graphicEl>
                                              <a:dgm id="{6F5716BA-03FA-4A9B-B55C-0CADD74557E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graphicEl>
                                              <a:dgm id="{88BEB699-A61E-4065-BA23-39CC0F07EE55}"/>
                                            </p:graphicEl>
                                          </p:spTgt>
                                        </p:tgtEl>
                                        <p:attrNameLst>
                                          <p:attrName>style.visibility</p:attrName>
                                        </p:attrNameLst>
                                      </p:cBhvr>
                                      <p:to>
                                        <p:strVal val="visible"/>
                                      </p:to>
                                    </p:set>
                                    <p:animEffect transition="in" filter="fade">
                                      <p:cBhvr>
                                        <p:cTn id="15" dur="500"/>
                                        <p:tgtEl>
                                          <p:spTgt spid="7">
                                            <p:graphicEl>
                                              <a:dgm id="{88BEB699-A61E-4065-BA23-39CC0F07EE55}"/>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C361B9AF-12EB-439C-8241-E9D74374D977}"/>
                                            </p:graphicEl>
                                          </p:spTgt>
                                        </p:tgtEl>
                                        <p:attrNameLst>
                                          <p:attrName>style.visibility</p:attrName>
                                        </p:attrNameLst>
                                      </p:cBhvr>
                                      <p:to>
                                        <p:strVal val="visible"/>
                                      </p:to>
                                    </p:set>
                                    <p:animEffect transition="in" filter="fade">
                                      <p:cBhvr>
                                        <p:cTn id="18" dur="500"/>
                                        <p:tgtEl>
                                          <p:spTgt spid="7">
                                            <p:graphicEl>
                                              <a:dgm id="{C361B9AF-12EB-439C-8241-E9D74374D97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MySQL</a:t>
            </a:r>
            <a:r>
              <a:rPr lang="zh-CN" altLang="en-US" dirty="0"/>
              <a:t>表操作</a:t>
            </a:r>
          </a:p>
        </p:txBody>
      </p:sp>
      <p:sp>
        <p:nvSpPr>
          <p:cNvPr id="3" name="内容占位符 2"/>
          <p:cNvSpPr>
            <a:spLocks noGrp="1"/>
          </p:cNvSpPr>
          <p:nvPr>
            <p:ph idx="1"/>
          </p:nvPr>
        </p:nvSpPr>
        <p:spPr/>
        <p:txBody>
          <a:bodyPr/>
          <a:lstStyle/>
          <a:p>
            <a:r>
              <a:rPr lang="zh-CN" altLang="en-US" sz="2400" dirty="0"/>
              <a:t>多表查询</a:t>
            </a:r>
            <a:endParaRPr lang="en-US" altLang="zh-CN" sz="2400" dirty="0"/>
          </a:p>
          <a:p>
            <a:pPr lvl="1"/>
            <a:r>
              <a:rPr lang="zh-CN" altLang="en-US" sz="2000" dirty="0"/>
              <a:t>表和表之间是连接的关系</a:t>
            </a:r>
            <a:endParaRPr lang="en-US" altLang="zh-CN" sz="2000" dirty="0"/>
          </a:p>
          <a:p>
            <a:pPr lvl="2"/>
            <a:r>
              <a:rPr lang="zh-CN" altLang="en-US" sz="1800" dirty="0"/>
              <a:t>内连接（</a:t>
            </a:r>
            <a:r>
              <a:rPr lang="en-US" altLang="zh-CN" sz="1800" dirty="0"/>
              <a:t>INNER JOIN</a:t>
            </a:r>
            <a:r>
              <a:rPr lang="zh-CN" altLang="en-US" sz="1800" dirty="0"/>
              <a:t>，典型的连接运算，使用像 </a:t>
            </a:r>
            <a:r>
              <a:rPr lang="en-US" altLang="zh-CN" sz="1800" dirty="0"/>
              <a:t>=  </a:t>
            </a:r>
            <a:r>
              <a:rPr lang="zh-CN" altLang="en-US" sz="1800" dirty="0"/>
              <a:t>或 </a:t>
            </a:r>
            <a:r>
              <a:rPr lang="en-US" altLang="zh-CN" sz="1800" dirty="0"/>
              <a:t>&lt;&gt; </a:t>
            </a:r>
            <a:r>
              <a:rPr lang="zh-CN" altLang="en-US" sz="1800" dirty="0"/>
              <a:t>之类的比较运算符）</a:t>
            </a:r>
            <a:endParaRPr lang="en-US" altLang="zh-CN" sz="1800" dirty="0"/>
          </a:p>
          <a:p>
            <a:pPr lvl="3"/>
            <a:r>
              <a:rPr lang="zh-CN" altLang="en-US" sz="1400" dirty="0"/>
              <a:t>包括相等连接和自然连接。</a:t>
            </a:r>
            <a:endParaRPr lang="en-US" altLang="zh-CN" sz="1400" dirty="0"/>
          </a:p>
          <a:p>
            <a:pPr lvl="3"/>
            <a:r>
              <a:rPr lang="zh-CN" altLang="en-US" sz="1400" dirty="0"/>
              <a:t>内连接使用比较运算符根据每个表共有的列的值匹配两个表中的行。例如，检索 </a:t>
            </a:r>
            <a:r>
              <a:rPr lang="en-US" altLang="zh-CN" sz="1400" dirty="0"/>
              <a:t>students</a:t>
            </a:r>
            <a:r>
              <a:rPr lang="zh-CN" altLang="en-US" sz="1400" dirty="0"/>
              <a:t>和</a:t>
            </a:r>
            <a:r>
              <a:rPr lang="en-US" altLang="zh-CN" sz="1400" dirty="0"/>
              <a:t>courses</a:t>
            </a:r>
            <a:r>
              <a:rPr lang="zh-CN" altLang="en-US" sz="1400" dirty="0"/>
              <a:t>表中学生标识号相同的所有行</a:t>
            </a:r>
            <a:endParaRPr lang="en-US" altLang="zh-CN" sz="1400" dirty="0"/>
          </a:p>
          <a:p>
            <a:pPr lvl="2"/>
            <a:r>
              <a:rPr lang="zh-CN" altLang="en-US" sz="1800" dirty="0"/>
              <a:t>外连接（可以是左向外连接、右向外连接或完整外部连接）     </a:t>
            </a:r>
          </a:p>
          <a:p>
            <a:pPr lvl="3"/>
            <a:r>
              <a:rPr lang="en-US" altLang="zh-CN" sz="1400" dirty="0"/>
              <a:t>LEFT  JOIN</a:t>
            </a:r>
            <a:r>
              <a:rPr lang="zh-CN" altLang="en-US" sz="1400" dirty="0"/>
              <a:t>或</a:t>
            </a:r>
            <a:r>
              <a:rPr lang="en-US" altLang="zh-CN" sz="1400" dirty="0"/>
              <a:t>LEFT OUTER JOIN</a:t>
            </a:r>
            <a:r>
              <a:rPr lang="zh-CN" altLang="en-US" sz="1400" dirty="0"/>
              <a:t>：左向外连接的结果集包括子句中指定的左表的所有行。如果左表的某行在右表中没有匹配行，则结果集行中右表对应列为空值。      </a:t>
            </a:r>
          </a:p>
          <a:p>
            <a:pPr lvl="3"/>
            <a:r>
              <a:rPr lang="en-US" altLang="zh-CN" sz="1400" dirty="0"/>
              <a:t>RIGHT  JOIN </a:t>
            </a:r>
            <a:r>
              <a:rPr lang="zh-CN" altLang="en-US" sz="1400" dirty="0"/>
              <a:t>或 </a:t>
            </a:r>
            <a:r>
              <a:rPr lang="en-US" altLang="zh-CN" sz="1400" dirty="0"/>
              <a:t>RIGHT  OUTER  JOIN</a:t>
            </a:r>
            <a:r>
              <a:rPr lang="zh-CN" altLang="en-US" sz="1400" dirty="0"/>
              <a:t>：右向外连接是左向外连接的反向连接</a:t>
            </a:r>
            <a:endParaRPr lang="en-US" altLang="zh-CN" sz="1400" dirty="0"/>
          </a:p>
          <a:p>
            <a:pPr lvl="3"/>
            <a:r>
              <a:rPr lang="en-US" altLang="zh-CN" sz="1400" dirty="0"/>
              <a:t>FULL  JOIN </a:t>
            </a:r>
            <a:r>
              <a:rPr lang="zh-CN" altLang="en-US" sz="1400" dirty="0"/>
              <a:t>或 </a:t>
            </a:r>
            <a:r>
              <a:rPr lang="en-US" altLang="zh-CN" sz="1400" dirty="0"/>
              <a:t>FULL OUTER JOIN</a:t>
            </a:r>
            <a:r>
              <a:rPr lang="zh-CN" altLang="en-US" sz="1400" dirty="0"/>
              <a:t>：完整外部连接返回左表和右表中的所有行；当某行在另一个表中没有匹配行时，则另一个表的选择列表列包含空值（</a:t>
            </a:r>
            <a:r>
              <a:rPr lang="en-US" altLang="zh-CN" sz="1400" dirty="0">
                <a:solidFill>
                  <a:srgbClr val="FF0000"/>
                </a:solidFill>
              </a:rPr>
              <a:t>MySQL</a:t>
            </a:r>
            <a:r>
              <a:rPr lang="zh-CN" altLang="en-US" sz="1400" dirty="0">
                <a:solidFill>
                  <a:srgbClr val="FF0000"/>
                </a:solidFill>
              </a:rPr>
              <a:t>不支持</a:t>
            </a:r>
            <a:r>
              <a:rPr lang="zh-CN" altLang="en-US" sz="1400" dirty="0"/>
              <a:t>）</a:t>
            </a:r>
          </a:p>
          <a:p>
            <a:pPr lvl="2"/>
            <a:r>
              <a:rPr lang="zh-CN" altLang="en-US" sz="1800" dirty="0"/>
              <a:t>交叉连接 </a:t>
            </a:r>
            <a:r>
              <a:rPr lang="en-US" altLang="zh-CN" sz="1800" dirty="0"/>
              <a:t>CROSS JOIN</a:t>
            </a:r>
            <a:endParaRPr lang="zh-CN" altLang="en-US" sz="1800" dirty="0"/>
          </a:p>
          <a:p>
            <a:pPr lvl="3"/>
            <a:r>
              <a:rPr lang="zh-CN" altLang="en-US" sz="1400" dirty="0"/>
              <a:t>交叉连接返回左表中的所有行，左表中的每一行与右表中的所有行组合。交叉连接也称作笛卡尔积</a:t>
            </a:r>
            <a:endParaRPr lang="en-US" altLang="zh-CN" sz="1400" dirty="0"/>
          </a:p>
          <a:p>
            <a:pPr lvl="3"/>
            <a:r>
              <a:rPr lang="en-US" altLang="zh-CN" sz="1400" dirty="0"/>
              <a:t>CROSS JOIN</a:t>
            </a:r>
            <a:r>
              <a:rPr lang="zh-CN" altLang="en-US" sz="1400" dirty="0"/>
              <a:t>可写为</a:t>
            </a:r>
            <a:r>
              <a:rPr lang="en-US" altLang="zh-CN" sz="1400" dirty="0"/>
              <a:t>JOIN</a:t>
            </a:r>
            <a:r>
              <a:rPr lang="zh-CN" altLang="en-US" sz="1400" dirty="0"/>
              <a:t>，甚至可省略为逗号</a:t>
            </a:r>
            <a:endParaRPr lang="en-US" altLang="zh-CN" sz="2000" dirty="0"/>
          </a:p>
          <a:p>
            <a:pPr lvl="1"/>
            <a:r>
              <a:rPr lang="zh-CN" altLang="en-US" sz="2000" dirty="0"/>
              <a:t>单表也可以自己与自己连接</a:t>
            </a:r>
            <a:endParaRPr lang="en-US" altLang="zh-CN" sz="2000" dirty="0"/>
          </a:p>
          <a:p>
            <a:pPr lvl="2"/>
            <a:r>
              <a:rPr lang="en-US" altLang="zh-CN" sz="1600" dirty="0"/>
              <a:t>SELECT * FROM `</a:t>
            </a:r>
            <a:r>
              <a:rPr lang="en-US" altLang="zh-CN" sz="1600" dirty="0" err="1"/>
              <a:t>stu</a:t>
            </a:r>
            <a:r>
              <a:rPr lang="en-US" altLang="zh-CN" sz="1600" dirty="0"/>
              <a:t>` A, `</a:t>
            </a:r>
            <a:r>
              <a:rPr lang="en-US" altLang="zh-CN" sz="1600" dirty="0" err="1"/>
              <a:t>stu</a:t>
            </a:r>
            <a:r>
              <a:rPr lang="en-US" altLang="zh-CN" sz="1600" dirty="0"/>
              <a:t>` B;</a:t>
            </a:r>
          </a:p>
          <a:p>
            <a:pPr lvl="2"/>
            <a:r>
              <a:rPr lang="zh-CN" altLang="en-US" sz="1600" dirty="0"/>
              <a:t>这里</a:t>
            </a:r>
            <a:r>
              <a:rPr lang="en-US" altLang="zh-CN" sz="1600" dirty="0"/>
              <a:t>`</a:t>
            </a:r>
            <a:r>
              <a:rPr lang="en-US" altLang="zh-CN" sz="1600" dirty="0" err="1"/>
              <a:t>stu</a:t>
            </a:r>
            <a:r>
              <a:rPr lang="en-US" altLang="zh-CN" sz="1600" dirty="0"/>
              <a:t>` A</a:t>
            </a:r>
            <a:r>
              <a:rPr lang="zh-CN" altLang="en-US" sz="1600" dirty="0"/>
              <a:t>表示为表</a:t>
            </a:r>
            <a:r>
              <a:rPr lang="en-US" altLang="zh-CN" sz="1600" dirty="0"/>
              <a:t>`</a:t>
            </a:r>
            <a:r>
              <a:rPr lang="en-US" altLang="zh-CN" sz="1600" dirty="0" err="1"/>
              <a:t>stu</a:t>
            </a:r>
            <a:r>
              <a:rPr lang="en-US" altLang="zh-CN" sz="1600" dirty="0"/>
              <a:t>`</a:t>
            </a:r>
            <a:r>
              <a:rPr lang="zh-CN" altLang="en-US" sz="1600" dirty="0"/>
              <a:t>起别名为</a:t>
            </a:r>
            <a:r>
              <a:rPr lang="en-US" altLang="zh-CN" sz="1600" dirty="0"/>
              <a:t>A</a:t>
            </a:r>
            <a:r>
              <a:rPr lang="zh-CN" altLang="en-US" sz="1600" dirty="0"/>
              <a:t>，在这之后的子句中都可以用</a:t>
            </a:r>
            <a:r>
              <a:rPr lang="en-US" altLang="zh-CN" sz="1600" dirty="0"/>
              <a:t>A</a:t>
            </a:r>
            <a:r>
              <a:rPr lang="zh-CN" altLang="en-US" sz="1600" dirty="0"/>
              <a:t>来代表</a:t>
            </a:r>
            <a:r>
              <a:rPr lang="en-US" altLang="zh-CN" sz="1600" dirty="0"/>
              <a:t>`</a:t>
            </a:r>
            <a:r>
              <a:rPr lang="en-US" altLang="zh-CN" sz="1600" dirty="0" err="1"/>
              <a:t>stu</a:t>
            </a:r>
            <a:r>
              <a:rPr lang="en-US" altLang="zh-CN" sz="1600" dirty="0"/>
              <a:t>`</a:t>
            </a:r>
          </a:p>
          <a:p>
            <a:pPr lvl="1"/>
            <a:endParaRPr lang="zh-CN" altLang="en-US" sz="1400" dirty="0"/>
          </a:p>
          <a:p>
            <a:pPr lvl="1"/>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40</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396086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500"/>
                                        <p:tgtEl>
                                          <p:spTgt spid="3">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fade">
                                      <p:cBhvr>
                                        <p:cTn id="4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D61DD5-3FB8-4846-8556-FA6B4E8631A7}"/>
              </a:ext>
            </a:extLst>
          </p:cNvPr>
          <p:cNvSpPr>
            <a:spLocks noGrp="1"/>
          </p:cNvSpPr>
          <p:nvPr>
            <p:ph type="title"/>
          </p:nvPr>
        </p:nvSpPr>
        <p:spPr/>
        <p:txBody>
          <a:bodyPr/>
          <a:lstStyle/>
          <a:p>
            <a:r>
              <a:rPr lang="en-US" altLang="zh-CN" dirty="0"/>
              <a:t>MySQL</a:t>
            </a:r>
            <a:r>
              <a:rPr lang="zh-CN" altLang="en-US" dirty="0"/>
              <a:t>表操作</a:t>
            </a:r>
          </a:p>
        </p:txBody>
      </p:sp>
      <p:sp>
        <p:nvSpPr>
          <p:cNvPr id="3" name="内容占位符 2">
            <a:extLst>
              <a:ext uri="{FF2B5EF4-FFF2-40B4-BE49-F238E27FC236}">
                <a16:creationId xmlns:a16="http://schemas.microsoft.com/office/drawing/2014/main" id="{A961D5F7-97C4-4F50-95F1-E35FB06E0649}"/>
              </a:ext>
            </a:extLst>
          </p:cNvPr>
          <p:cNvSpPr>
            <a:spLocks noGrp="1"/>
          </p:cNvSpPr>
          <p:nvPr>
            <p:ph idx="1"/>
          </p:nvPr>
        </p:nvSpPr>
        <p:spPr/>
        <p:txBody>
          <a:bodyPr/>
          <a:lstStyle/>
          <a:p>
            <a:r>
              <a:rPr lang="zh-CN" altLang="en-US" dirty="0"/>
              <a:t>多表查询</a:t>
            </a:r>
            <a:endParaRPr lang="en-US" altLang="zh-CN" dirty="0"/>
          </a:p>
          <a:p>
            <a:endParaRPr lang="zh-CN" altLang="en-US" dirty="0"/>
          </a:p>
        </p:txBody>
      </p:sp>
      <p:sp>
        <p:nvSpPr>
          <p:cNvPr id="4" name="灯片编号占位符 3">
            <a:extLst>
              <a:ext uri="{FF2B5EF4-FFF2-40B4-BE49-F238E27FC236}">
                <a16:creationId xmlns:a16="http://schemas.microsoft.com/office/drawing/2014/main" id="{6732CA7E-7A0B-488E-A94D-C658194B8133}"/>
              </a:ext>
            </a:extLst>
          </p:cNvPr>
          <p:cNvSpPr>
            <a:spLocks noGrp="1"/>
          </p:cNvSpPr>
          <p:nvPr>
            <p:ph type="sldNum" sz="quarter" idx="12"/>
          </p:nvPr>
        </p:nvSpPr>
        <p:spPr/>
        <p:txBody>
          <a:bodyPr/>
          <a:lstStyle/>
          <a:p>
            <a:fld id="{9A36BD81-06CB-49E9-86F3-1AB1E07B7A01}" type="slidenum">
              <a:rPr lang="en-US" altLang="zh-CN" smtClean="0">
                <a:solidFill>
                  <a:srgbClr val="000000"/>
                </a:solidFill>
              </a:rPr>
              <a:pPr/>
              <a:t>41</a:t>
            </a:fld>
            <a:endParaRPr lang="en-US" altLang="zh-CN">
              <a:solidFill>
                <a:srgbClr val="000000"/>
              </a:solidFill>
            </a:endParaRPr>
          </a:p>
        </p:txBody>
      </p:sp>
      <p:sp>
        <p:nvSpPr>
          <p:cNvPr id="5" name="页脚占位符 4">
            <a:extLst>
              <a:ext uri="{FF2B5EF4-FFF2-40B4-BE49-F238E27FC236}">
                <a16:creationId xmlns:a16="http://schemas.microsoft.com/office/drawing/2014/main" id="{A23418C9-322B-4C7B-958A-19A598FC532C}"/>
              </a:ext>
            </a:extLst>
          </p:cNvPr>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a:extLst>
              <a:ext uri="{FF2B5EF4-FFF2-40B4-BE49-F238E27FC236}">
                <a16:creationId xmlns:a16="http://schemas.microsoft.com/office/drawing/2014/main" id="{D0D40070-3901-48CA-A571-A5F0A9783658}"/>
              </a:ext>
            </a:extLst>
          </p:cNvPr>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grpSp>
        <p:nvGrpSpPr>
          <p:cNvPr id="14" name="组合 13">
            <a:extLst>
              <a:ext uri="{FF2B5EF4-FFF2-40B4-BE49-F238E27FC236}">
                <a16:creationId xmlns:a16="http://schemas.microsoft.com/office/drawing/2014/main" id="{59F53E52-A725-4773-8EF6-AE8BDFEABBB2}"/>
              </a:ext>
            </a:extLst>
          </p:cNvPr>
          <p:cNvGrpSpPr/>
          <p:nvPr/>
        </p:nvGrpSpPr>
        <p:grpSpPr>
          <a:xfrm>
            <a:off x="1702912" y="1314126"/>
            <a:ext cx="8905322" cy="4877448"/>
            <a:chOff x="866207" y="1321459"/>
            <a:chExt cx="8905322" cy="4877448"/>
          </a:xfrm>
        </p:grpSpPr>
        <p:graphicFrame>
          <p:nvGraphicFramePr>
            <p:cNvPr id="7" name="图示 6">
              <a:extLst>
                <a:ext uri="{FF2B5EF4-FFF2-40B4-BE49-F238E27FC236}">
                  <a16:creationId xmlns:a16="http://schemas.microsoft.com/office/drawing/2014/main" id="{21FBD1C6-2ABF-40D8-A423-C23A2E8BBFC7}"/>
                </a:ext>
              </a:extLst>
            </p:cNvPr>
            <p:cNvGraphicFramePr/>
            <p:nvPr>
              <p:extLst>
                <p:ext uri="{D42A27DB-BD31-4B8C-83A1-F6EECF244321}">
                  <p14:modId xmlns:p14="http://schemas.microsoft.com/office/powerpoint/2010/main" val="2665651198"/>
                </p:ext>
              </p:extLst>
            </p:nvPr>
          </p:nvGraphicFramePr>
          <p:xfrm>
            <a:off x="866207" y="2165923"/>
            <a:ext cx="5229793" cy="3064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标注: 弯曲线形 9">
              <a:extLst>
                <a:ext uri="{FF2B5EF4-FFF2-40B4-BE49-F238E27FC236}">
                  <a16:creationId xmlns:a16="http://schemas.microsoft.com/office/drawing/2014/main" id="{8E352685-AC4D-40A1-A3C5-3885A9D1CE03}"/>
                </a:ext>
              </a:extLst>
            </p:cNvPr>
            <p:cNvSpPr/>
            <p:nvPr/>
          </p:nvSpPr>
          <p:spPr bwMode="auto">
            <a:xfrm>
              <a:off x="4703482" y="1321459"/>
              <a:ext cx="1894541" cy="387811"/>
            </a:xfrm>
            <a:prstGeom prst="borderCallout2">
              <a:avLst>
                <a:gd name="adj1" fmla="val 18750"/>
                <a:gd name="adj2" fmla="val -8333"/>
                <a:gd name="adj3" fmla="val 18750"/>
                <a:gd name="adj4" fmla="val -16667"/>
                <a:gd name="adj5" fmla="val 519342"/>
                <a:gd name="adj6" fmla="val -6004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INNER JOIN</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p:txBody>
        </p:sp>
        <p:sp>
          <p:nvSpPr>
            <p:cNvPr id="11" name="标注: 弯曲线形 10">
              <a:extLst>
                <a:ext uri="{FF2B5EF4-FFF2-40B4-BE49-F238E27FC236}">
                  <a16:creationId xmlns:a16="http://schemas.microsoft.com/office/drawing/2014/main" id="{17044BE9-374E-472C-8F48-DA42A5B28FDB}"/>
                </a:ext>
              </a:extLst>
            </p:cNvPr>
            <p:cNvSpPr/>
            <p:nvPr/>
          </p:nvSpPr>
          <p:spPr bwMode="auto">
            <a:xfrm>
              <a:off x="7198658" y="3651909"/>
              <a:ext cx="2572871" cy="387811"/>
            </a:xfrm>
            <a:prstGeom prst="borderCallout2">
              <a:avLst>
                <a:gd name="adj1" fmla="val 18750"/>
                <a:gd name="adj2" fmla="val -8333"/>
                <a:gd name="adj3" fmla="val 18750"/>
                <a:gd name="adj4" fmla="val -16667"/>
                <a:gd name="adj5" fmla="val -66268"/>
                <a:gd name="adj6" fmla="val -4868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Table 1 RIGHT JOIN Table 2</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p:txBody>
        </p:sp>
        <p:sp>
          <p:nvSpPr>
            <p:cNvPr id="13" name="标注: 弯曲线形 12">
              <a:extLst>
                <a:ext uri="{FF2B5EF4-FFF2-40B4-BE49-F238E27FC236}">
                  <a16:creationId xmlns:a16="http://schemas.microsoft.com/office/drawing/2014/main" id="{049FF9A1-5E92-4C15-A2C0-91B7E3049EC3}"/>
                </a:ext>
              </a:extLst>
            </p:cNvPr>
            <p:cNvSpPr/>
            <p:nvPr/>
          </p:nvSpPr>
          <p:spPr bwMode="auto">
            <a:xfrm>
              <a:off x="2867212" y="5811096"/>
              <a:ext cx="2487706" cy="387811"/>
            </a:xfrm>
            <a:prstGeom prst="borderCallout2">
              <a:avLst>
                <a:gd name="adj1" fmla="val 18750"/>
                <a:gd name="adj2" fmla="val -8333"/>
                <a:gd name="adj3" fmla="val 18750"/>
                <a:gd name="adj4" fmla="val -16667"/>
                <a:gd name="adj5" fmla="val -237327"/>
                <a:gd name="adj6" fmla="val -52469"/>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err="1">
                  <a:ln>
                    <a:noFill/>
                  </a:ln>
                  <a:solidFill>
                    <a:schemeClr val="tx1"/>
                  </a:solidFill>
                  <a:effectLst/>
                  <a:latin typeface="微软雅黑" panose="020B0503020204020204" pitchFamily="34" charset="-122"/>
                  <a:ea typeface="微软雅黑" panose="020B0503020204020204" pitchFamily="34" charset="-122"/>
                </a:rPr>
                <a:t>Tabel</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1 LEFT JOIN Table 2</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p:txBody>
        </p:sp>
      </p:grpSp>
      <p:sp>
        <p:nvSpPr>
          <p:cNvPr id="15" name="文本框 14">
            <a:extLst>
              <a:ext uri="{FF2B5EF4-FFF2-40B4-BE49-F238E27FC236}">
                <a16:creationId xmlns:a16="http://schemas.microsoft.com/office/drawing/2014/main" id="{CB06C222-4A84-4384-86DD-BCA982F1BB0F}"/>
              </a:ext>
            </a:extLst>
          </p:cNvPr>
          <p:cNvSpPr txBox="1"/>
          <p:nvPr/>
        </p:nvSpPr>
        <p:spPr>
          <a:xfrm>
            <a:off x="7635854" y="5037960"/>
            <a:ext cx="3321294" cy="369332"/>
          </a:xfrm>
          <a:prstGeom prst="rect">
            <a:avLst/>
          </a:prstGeom>
          <a:noFill/>
        </p:spPr>
        <p:txBody>
          <a:bodyPr wrap="none" rtlCol="0">
            <a:spAutoFit/>
          </a:bodyPr>
          <a:lstStyle/>
          <a:p>
            <a:r>
              <a:rPr lang="en-US" altLang="zh-CN" dirty="0"/>
              <a:t>CROSS JOIN = Table 1 × Table 2</a:t>
            </a:r>
            <a:endParaRPr lang="zh-CN" altLang="en-US" dirty="0"/>
          </a:p>
        </p:txBody>
      </p:sp>
    </p:spTree>
    <p:extLst>
      <p:ext uri="{BB962C8B-B14F-4D97-AF65-F5344CB8AC3E}">
        <p14:creationId xmlns:p14="http://schemas.microsoft.com/office/powerpoint/2010/main" val="1196863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MySQL</a:t>
            </a:r>
            <a:r>
              <a:rPr lang="zh-CN" altLang="en-US" dirty="0"/>
              <a:t>表操作</a:t>
            </a:r>
          </a:p>
        </p:txBody>
      </p:sp>
      <p:sp>
        <p:nvSpPr>
          <p:cNvPr id="3" name="内容占位符 2"/>
          <p:cNvSpPr>
            <a:spLocks noGrp="1"/>
          </p:cNvSpPr>
          <p:nvPr>
            <p:ph idx="1"/>
          </p:nvPr>
        </p:nvSpPr>
        <p:spPr/>
        <p:txBody>
          <a:bodyPr/>
          <a:lstStyle/>
          <a:p>
            <a:r>
              <a:rPr lang="zh-CN" altLang="en-US" sz="2400" dirty="0"/>
              <a:t>嵌套查询</a:t>
            </a:r>
            <a:endParaRPr lang="en-US" altLang="zh-CN" sz="2400" dirty="0"/>
          </a:p>
          <a:p>
            <a:pPr lvl="1"/>
            <a:r>
              <a:rPr lang="zh-CN" altLang="en-US" sz="2000" dirty="0"/>
              <a:t>在</a:t>
            </a:r>
            <a:r>
              <a:rPr lang="en-US" altLang="zh-CN" sz="2000" dirty="0"/>
              <a:t>SELECT … FROM … WHERE</a:t>
            </a:r>
            <a:r>
              <a:rPr lang="zh-CN" altLang="en-US" sz="2000" dirty="0"/>
              <a:t>语句结构的</a:t>
            </a:r>
            <a:r>
              <a:rPr lang="en-US" altLang="zh-CN" sz="2000" dirty="0"/>
              <a:t>WHERE</a:t>
            </a:r>
            <a:r>
              <a:rPr lang="zh-CN" altLang="en-US" sz="2000" dirty="0"/>
              <a:t>子句中可嵌入一个</a:t>
            </a:r>
            <a:r>
              <a:rPr lang="en-US" altLang="zh-CN" sz="2000" dirty="0"/>
              <a:t>SELECT</a:t>
            </a:r>
            <a:r>
              <a:rPr lang="zh-CN" altLang="en-US" sz="2000" dirty="0"/>
              <a:t>语句块</a:t>
            </a:r>
            <a:endParaRPr lang="en-US" altLang="zh-CN" sz="2000" dirty="0"/>
          </a:p>
          <a:p>
            <a:pPr lvl="2"/>
            <a:r>
              <a:rPr lang="zh-CN" altLang="en-US" sz="1800" dirty="0"/>
              <a:t> 其上层查询称为外层查询或父查询</a:t>
            </a:r>
          </a:p>
          <a:p>
            <a:pPr lvl="2"/>
            <a:r>
              <a:rPr lang="zh-CN" altLang="en-US" sz="1800" dirty="0"/>
              <a:t> 其下层查询称为内层查询或子查询</a:t>
            </a:r>
          </a:p>
          <a:p>
            <a:pPr lvl="3"/>
            <a:r>
              <a:rPr lang="en-US" altLang="zh-CN" sz="1400" dirty="0"/>
              <a:t>SQL</a:t>
            </a:r>
            <a:r>
              <a:rPr lang="zh-CN" altLang="en-US" sz="1400" dirty="0"/>
              <a:t>语言允许使用多重嵌套查询</a:t>
            </a:r>
          </a:p>
          <a:p>
            <a:pPr lvl="3"/>
            <a:r>
              <a:rPr lang="zh-CN" altLang="en-US" sz="1400" dirty="0"/>
              <a:t>在子查询中不允许使用</a:t>
            </a:r>
            <a:r>
              <a:rPr lang="en-US" altLang="zh-CN" sz="1400" dirty="0"/>
              <a:t>ORDER BY</a:t>
            </a:r>
            <a:r>
              <a:rPr lang="zh-CN" altLang="en-US" sz="1400" dirty="0"/>
              <a:t>子句</a:t>
            </a:r>
          </a:p>
          <a:p>
            <a:pPr lvl="3"/>
            <a:r>
              <a:rPr lang="zh-CN" altLang="en-US" sz="1400" dirty="0"/>
              <a:t>嵌套查询的实现一般是从里到外，即先进行子查询，再把其结果用于父查询作为条件</a:t>
            </a:r>
            <a:endParaRPr lang="zh-CN" altLang="en-US" sz="1000" dirty="0"/>
          </a:p>
          <a:p>
            <a:pPr lvl="1"/>
            <a:r>
              <a:rPr lang="zh-CN" altLang="en-US" dirty="0"/>
              <a:t>返回单个值的子查询</a:t>
            </a:r>
            <a:endParaRPr lang="en-US" altLang="zh-CN" dirty="0"/>
          </a:p>
          <a:p>
            <a:pPr lvl="1"/>
            <a:r>
              <a:rPr lang="zh-CN" altLang="en-US" dirty="0"/>
              <a:t>返回一组值的子查询</a:t>
            </a:r>
            <a:endParaRPr lang="en-US" altLang="zh-CN" dirty="0"/>
          </a:p>
          <a:p>
            <a:pPr lvl="1"/>
            <a:r>
              <a:rPr lang="zh-CN" altLang="en-US" dirty="0"/>
              <a:t>带</a:t>
            </a:r>
            <a:r>
              <a:rPr lang="en-US" altLang="zh-CN" dirty="0"/>
              <a:t>EXISTS</a:t>
            </a:r>
            <a:r>
              <a:rPr lang="zh-CN" altLang="en-US" dirty="0"/>
              <a:t>的子查询</a:t>
            </a:r>
            <a:endParaRPr lang="en-US" altLang="zh-CN" dirty="0"/>
          </a:p>
          <a:p>
            <a:pPr lvl="2"/>
            <a:r>
              <a:rPr lang="zh-CN" altLang="en-US" sz="1800" dirty="0"/>
              <a:t>不相关子查询：子查询的查询条件不依赖于父查询的称为不相关子查询。</a:t>
            </a:r>
          </a:p>
          <a:p>
            <a:pPr lvl="2"/>
            <a:r>
              <a:rPr lang="zh-CN" altLang="en-US" sz="1800" dirty="0"/>
              <a:t>相关子查询：子查询的查询条件依赖于外层父查询的某个属性值的称为相关子查询</a:t>
            </a:r>
            <a:r>
              <a:rPr lang="en-US" altLang="zh-CN" sz="1800" dirty="0"/>
              <a:t>(Correlated Subquery),</a:t>
            </a:r>
            <a:r>
              <a:rPr lang="zh-CN" altLang="en-US" sz="1800" dirty="0"/>
              <a:t>带</a:t>
            </a:r>
            <a:r>
              <a:rPr lang="en-US" altLang="zh-CN" sz="1800" dirty="0"/>
              <a:t>EXISTS </a:t>
            </a:r>
            <a:r>
              <a:rPr lang="zh-CN" altLang="en-US" sz="1800" dirty="0"/>
              <a:t>的子查询就是相关子查询 </a:t>
            </a:r>
          </a:p>
          <a:p>
            <a:pPr lvl="2"/>
            <a:r>
              <a:rPr lang="en-US" altLang="zh-CN" sz="1800" dirty="0"/>
              <a:t>EXISTS</a:t>
            </a:r>
            <a:r>
              <a:rPr lang="zh-CN" altLang="en-US" sz="1800" dirty="0"/>
              <a:t>表示存在量词，带有</a:t>
            </a:r>
            <a:r>
              <a:rPr lang="en-US" altLang="zh-CN" sz="1800" dirty="0"/>
              <a:t>EXISTS</a:t>
            </a:r>
            <a:r>
              <a:rPr lang="zh-CN" altLang="en-US" sz="1800" dirty="0"/>
              <a:t>的子查询不返回任何记录的数据，只返回逻辑值 ‘ </a:t>
            </a:r>
            <a:r>
              <a:rPr lang="en-US" altLang="zh-CN" sz="1800" dirty="0"/>
              <a:t>True ’ </a:t>
            </a:r>
            <a:r>
              <a:rPr lang="zh-CN" altLang="en-US" sz="1800" dirty="0"/>
              <a:t>或 ‘ </a:t>
            </a:r>
            <a:r>
              <a:rPr lang="en-US" altLang="zh-CN" sz="1800" dirty="0"/>
              <a:t>False ’</a:t>
            </a:r>
          </a:p>
          <a:p>
            <a:pPr lvl="1"/>
            <a:endParaRPr lang="en-US" altLang="zh-CN" dirty="0"/>
          </a:p>
          <a:p>
            <a:pPr lvl="1"/>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42</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2829436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MySQL</a:t>
            </a:r>
            <a:r>
              <a:rPr lang="zh-CN" altLang="en-US" dirty="0"/>
              <a:t>表操作</a:t>
            </a:r>
          </a:p>
        </p:txBody>
      </p:sp>
      <p:sp>
        <p:nvSpPr>
          <p:cNvPr id="3" name="内容占位符 2"/>
          <p:cNvSpPr>
            <a:spLocks noGrp="1"/>
          </p:cNvSpPr>
          <p:nvPr>
            <p:ph idx="1"/>
          </p:nvPr>
        </p:nvSpPr>
        <p:spPr/>
        <p:txBody>
          <a:bodyPr/>
          <a:lstStyle/>
          <a:p>
            <a:r>
              <a:rPr lang="zh-CN" altLang="en-US" dirty="0"/>
              <a:t>更新数据</a:t>
            </a:r>
            <a:endParaRPr lang="en-US" altLang="zh-CN" dirty="0"/>
          </a:p>
          <a:p>
            <a:pPr lvl="1"/>
            <a:r>
              <a:rPr lang="en-US" altLang="zh-CN" dirty="0"/>
              <a:t>UPDATE</a:t>
            </a:r>
          </a:p>
          <a:p>
            <a:pPr lvl="2"/>
            <a:r>
              <a:rPr lang="en-US" altLang="zh-CN" dirty="0"/>
              <a:t>UPDATE  &lt;</a:t>
            </a:r>
            <a:r>
              <a:rPr lang="zh-CN" altLang="en-US" dirty="0"/>
              <a:t>表名</a:t>
            </a:r>
            <a:r>
              <a:rPr lang="en-US" altLang="zh-CN" dirty="0"/>
              <a:t>&gt;</a:t>
            </a:r>
            <a:r>
              <a:rPr lang="zh-CN" altLang="en-US" dirty="0"/>
              <a:t> </a:t>
            </a:r>
            <a:r>
              <a:rPr lang="en-US" altLang="zh-CN" dirty="0"/>
              <a:t>[</a:t>
            </a:r>
            <a:r>
              <a:rPr lang="zh-CN" altLang="en-US" dirty="0"/>
              <a:t>别名</a:t>
            </a:r>
            <a:r>
              <a:rPr lang="en-US" altLang="zh-CN" dirty="0"/>
              <a:t>] SET &lt;</a:t>
            </a:r>
            <a:r>
              <a:rPr lang="zh-CN" altLang="en-US" dirty="0"/>
              <a:t>列名</a:t>
            </a:r>
            <a:r>
              <a:rPr lang="en-US" altLang="zh-CN" dirty="0"/>
              <a:t>1&gt;</a:t>
            </a:r>
            <a:r>
              <a:rPr lang="zh-CN" altLang="en-US" dirty="0"/>
              <a:t> </a:t>
            </a:r>
            <a:r>
              <a:rPr lang="en-US" altLang="zh-CN" dirty="0"/>
              <a:t>= &lt;</a:t>
            </a:r>
            <a:r>
              <a:rPr lang="zh-CN" altLang="en-US" dirty="0"/>
              <a:t>表达式</a:t>
            </a:r>
            <a:r>
              <a:rPr lang="en-US" altLang="zh-CN" dirty="0"/>
              <a:t>1&gt;,…,&lt;</a:t>
            </a:r>
            <a:r>
              <a:rPr lang="zh-CN" altLang="en-US" dirty="0"/>
              <a:t>列名</a:t>
            </a:r>
            <a:r>
              <a:rPr lang="en-US" altLang="zh-CN" dirty="0"/>
              <a:t>n&gt;</a:t>
            </a:r>
            <a:r>
              <a:rPr lang="zh-CN" altLang="en-US" dirty="0"/>
              <a:t> </a:t>
            </a:r>
            <a:r>
              <a:rPr lang="en-US" altLang="zh-CN" dirty="0"/>
              <a:t>= &lt;</a:t>
            </a:r>
            <a:r>
              <a:rPr lang="zh-CN" altLang="en-US" dirty="0"/>
              <a:t>表达式</a:t>
            </a:r>
            <a:r>
              <a:rPr lang="en-US" altLang="zh-CN" dirty="0"/>
              <a:t>n&gt;</a:t>
            </a:r>
            <a:r>
              <a:rPr lang="zh-CN" altLang="en-US" dirty="0"/>
              <a:t> </a:t>
            </a:r>
            <a:r>
              <a:rPr lang="en-US" altLang="zh-CN" dirty="0"/>
              <a:t>[WHERE &lt;</a:t>
            </a:r>
            <a:r>
              <a:rPr lang="zh-CN" altLang="en-US" dirty="0"/>
              <a:t>条件</a:t>
            </a:r>
            <a:r>
              <a:rPr lang="en-US" altLang="zh-CN" dirty="0"/>
              <a:t>&gt;]</a:t>
            </a:r>
          </a:p>
          <a:p>
            <a:pPr lvl="2"/>
            <a:r>
              <a:rPr lang="en-US" altLang="zh-CN" dirty="0"/>
              <a:t>UPDATE  &lt;</a:t>
            </a:r>
            <a:r>
              <a:rPr lang="zh-CN" altLang="en-US" dirty="0"/>
              <a:t>表名</a:t>
            </a:r>
            <a:r>
              <a:rPr lang="en-US" altLang="zh-CN" dirty="0"/>
              <a:t>&gt;</a:t>
            </a:r>
            <a:r>
              <a:rPr lang="zh-CN" altLang="en-US" dirty="0"/>
              <a:t> </a:t>
            </a:r>
            <a:r>
              <a:rPr lang="en-US" altLang="zh-CN" dirty="0"/>
              <a:t>[</a:t>
            </a:r>
            <a:r>
              <a:rPr lang="zh-CN" altLang="en-US" dirty="0"/>
              <a:t>别名</a:t>
            </a:r>
            <a:r>
              <a:rPr lang="en-US" altLang="zh-CN" dirty="0"/>
              <a:t>] SET (&lt;</a:t>
            </a:r>
            <a:r>
              <a:rPr lang="zh-CN" altLang="en-US" dirty="0"/>
              <a:t>列名</a:t>
            </a:r>
            <a:r>
              <a:rPr lang="en-US" altLang="zh-CN" dirty="0"/>
              <a:t>1&gt;,…,&lt;</a:t>
            </a:r>
            <a:r>
              <a:rPr lang="zh-CN" altLang="en-US" dirty="0"/>
              <a:t>列名</a:t>
            </a:r>
            <a:r>
              <a:rPr lang="en-US" altLang="zh-CN" dirty="0"/>
              <a:t>n&gt;)</a:t>
            </a:r>
            <a:r>
              <a:rPr lang="zh-CN" altLang="en-US" dirty="0"/>
              <a:t> </a:t>
            </a:r>
            <a:r>
              <a:rPr lang="en-US" altLang="zh-CN" dirty="0"/>
              <a:t>= &lt;</a:t>
            </a:r>
            <a:r>
              <a:rPr lang="zh-CN" altLang="en-US" dirty="0"/>
              <a:t>子查询</a:t>
            </a:r>
            <a:r>
              <a:rPr lang="en-US" altLang="zh-CN" dirty="0"/>
              <a:t>&gt;</a:t>
            </a:r>
            <a:r>
              <a:rPr lang="zh-CN" altLang="en-US" dirty="0"/>
              <a:t> </a:t>
            </a:r>
            <a:r>
              <a:rPr lang="en-US" altLang="zh-CN" dirty="0"/>
              <a:t>[WHERE &lt;</a:t>
            </a:r>
            <a:r>
              <a:rPr lang="zh-CN" altLang="en-US" dirty="0"/>
              <a:t>条件</a:t>
            </a:r>
            <a:r>
              <a:rPr lang="en-US" altLang="zh-CN" dirty="0"/>
              <a:t>&gt;]</a:t>
            </a:r>
          </a:p>
          <a:p>
            <a:pPr lvl="1"/>
            <a:r>
              <a:rPr lang="en-US" altLang="zh-CN" dirty="0"/>
              <a:t>DBMS</a:t>
            </a:r>
            <a:r>
              <a:rPr lang="zh-CN" altLang="en-US" dirty="0"/>
              <a:t>在执行修改语句时会检查所修改的元组是否破坏表上已定义的完整性规则</a:t>
            </a:r>
          </a:p>
          <a:p>
            <a:r>
              <a:rPr lang="zh-CN" altLang="en-US" dirty="0"/>
              <a:t>删除数据</a:t>
            </a:r>
            <a:endParaRPr lang="en-US" altLang="zh-CN" dirty="0"/>
          </a:p>
          <a:p>
            <a:pPr lvl="1"/>
            <a:r>
              <a:rPr lang="en-US" altLang="zh-CN" dirty="0"/>
              <a:t>DELETE</a:t>
            </a:r>
          </a:p>
          <a:p>
            <a:pPr lvl="2"/>
            <a:r>
              <a:rPr lang="en-US" altLang="zh-CN" dirty="0"/>
              <a:t>DELETE FROM &lt;</a:t>
            </a:r>
            <a:r>
              <a:rPr lang="zh-CN" altLang="en-US" dirty="0"/>
              <a:t>表名</a:t>
            </a:r>
            <a:r>
              <a:rPr lang="en-US" altLang="zh-CN" dirty="0"/>
              <a:t>&gt; [WHERE &lt;</a:t>
            </a:r>
            <a:r>
              <a:rPr lang="zh-CN" altLang="en-US" dirty="0"/>
              <a:t>条件</a:t>
            </a:r>
            <a:r>
              <a:rPr lang="en-US" altLang="zh-CN" dirty="0"/>
              <a:t>&gt;]</a:t>
            </a:r>
            <a:endParaRPr lang="zh-CN" altLang="en-US" dirty="0"/>
          </a:p>
          <a:p>
            <a:pPr lvl="2"/>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43</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1296619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MySQL</a:t>
            </a:r>
            <a:r>
              <a:rPr lang="zh-CN" altLang="en-US" dirty="0"/>
              <a:t>表操作</a:t>
            </a:r>
          </a:p>
        </p:txBody>
      </p:sp>
      <p:sp>
        <p:nvSpPr>
          <p:cNvPr id="3" name="内容占位符 2"/>
          <p:cNvSpPr>
            <a:spLocks noGrp="1"/>
          </p:cNvSpPr>
          <p:nvPr>
            <p:ph idx="1"/>
          </p:nvPr>
        </p:nvSpPr>
        <p:spPr/>
        <p:txBody>
          <a:bodyPr/>
          <a:lstStyle/>
          <a:p>
            <a:r>
              <a:rPr lang="zh-CN" altLang="en-US" sz="2400" dirty="0"/>
              <a:t>视图</a:t>
            </a:r>
            <a:endParaRPr lang="en-US" altLang="zh-CN" sz="2400" dirty="0"/>
          </a:p>
          <a:p>
            <a:pPr lvl="1"/>
            <a:r>
              <a:rPr lang="zh-CN" altLang="en-US" sz="2000" dirty="0"/>
              <a:t>视图的概念</a:t>
            </a:r>
            <a:endParaRPr lang="en-US" altLang="zh-CN" sz="2000" dirty="0"/>
          </a:p>
          <a:p>
            <a:pPr lvl="2"/>
            <a:r>
              <a:rPr lang="zh-CN" altLang="en-US" sz="1600" dirty="0"/>
              <a:t>视图是一个虚表，数据库中只存放视图的定义</a:t>
            </a:r>
          </a:p>
          <a:p>
            <a:pPr lvl="2"/>
            <a:r>
              <a:rPr lang="zh-CN" altLang="en-US" sz="1600" dirty="0"/>
              <a:t>视图对应的数据仍存放在原来的表中</a:t>
            </a:r>
          </a:p>
          <a:p>
            <a:pPr lvl="2"/>
            <a:r>
              <a:rPr lang="zh-CN" altLang="en-US" sz="1600" dirty="0"/>
              <a:t>随着表中数据的变化，视图的数据随之改变</a:t>
            </a:r>
          </a:p>
          <a:p>
            <a:pPr lvl="2"/>
            <a:r>
              <a:rPr lang="zh-CN" altLang="en-US" sz="1600" dirty="0"/>
              <a:t>对视图的查询与基本表一样，对视图的更新将受到一定的限制</a:t>
            </a:r>
            <a:endParaRPr lang="en-US" altLang="zh-CN" sz="1600" dirty="0"/>
          </a:p>
          <a:p>
            <a:pPr lvl="1"/>
            <a:r>
              <a:rPr lang="zh-CN" altLang="en-US" sz="2000" dirty="0"/>
              <a:t>创建视图</a:t>
            </a:r>
            <a:endParaRPr lang="en-US" altLang="zh-CN" sz="2000" dirty="0"/>
          </a:p>
          <a:p>
            <a:pPr lvl="2"/>
            <a:r>
              <a:rPr lang="en-US" altLang="zh-CN" sz="1600" dirty="0"/>
              <a:t>CREATE VIEW &lt;</a:t>
            </a:r>
            <a:r>
              <a:rPr lang="zh-CN" altLang="en-US" sz="1600" dirty="0"/>
              <a:t>视图名</a:t>
            </a:r>
            <a:r>
              <a:rPr lang="en-US" altLang="zh-CN" sz="1600" dirty="0"/>
              <a:t>&gt; AS (&lt;</a:t>
            </a:r>
            <a:r>
              <a:rPr lang="zh-CN" altLang="en-US" sz="1600" dirty="0"/>
              <a:t>子查询</a:t>
            </a:r>
            <a:r>
              <a:rPr lang="en-US" altLang="zh-CN" sz="1600" dirty="0"/>
              <a:t>&gt;)</a:t>
            </a:r>
            <a:endParaRPr lang="zh-CN" altLang="en-US" sz="1600" dirty="0"/>
          </a:p>
          <a:p>
            <a:pPr lvl="1"/>
            <a:r>
              <a:rPr lang="zh-CN" altLang="en-US" sz="2000" dirty="0"/>
              <a:t>更新视图</a:t>
            </a:r>
            <a:endParaRPr lang="en-US" altLang="zh-CN" sz="2000" dirty="0"/>
          </a:p>
          <a:p>
            <a:pPr lvl="2"/>
            <a:r>
              <a:rPr lang="zh-CN" altLang="en-US" sz="1600" dirty="0"/>
              <a:t>即通过视图插入、删除和修改数据，实质上转换为对基本表的更新</a:t>
            </a:r>
          </a:p>
          <a:p>
            <a:pPr lvl="1"/>
            <a:r>
              <a:rPr lang="zh-CN" altLang="en-US" sz="2000" dirty="0"/>
              <a:t>视图的优点</a:t>
            </a:r>
            <a:endParaRPr lang="en-US" altLang="zh-CN" sz="2000" dirty="0"/>
          </a:p>
          <a:p>
            <a:pPr lvl="2"/>
            <a:r>
              <a:rPr lang="zh-CN" altLang="en-US" sz="1600" dirty="0"/>
              <a:t>提供数据的逻辑独立性</a:t>
            </a:r>
          </a:p>
          <a:p>
            <a:pPr lvl="2"/>
            <a:r>
              <a:rPr lang="zh-CN" altLang="en-US" sz="1600" dirty="0"/>
              <a:t>提供数据的安全保护功能</a:t>
            </a:r>
          </a:p>
          <a:p>
            <a:pPr lvl="2"/>
            <a:r>
              <a:rPr lang="zh-CN" altLang="en-US" sz="1600" dirty="0"/>
              <a:t>简化用户的操作</a:t>
            </a:r>
          </a:p>
          <a:p>
            <a:pPr lvl="3"/>
            <a:r>
              <a:rPr lang="zh-CN" altLang="en-US" sz="1400" dirty="0"/>
              <a:t>（对系统构成的视图，用户不必关心各表间的联系）</a:t>
            </a:r>
          </a:p>
          <a:p>
            <a:pPr lvl="2"/>
            <a:r>
              <a:rPr lang="zh-CN" altLang="en-US" sz="1600" dirty="0"/>
              <a:t>同一数据多种用法</a:t>
            </a:r>
          </a:p>
          <a:p>
            <a:pPr lvl="1"/>
            <a:endParaRPr lang="en-US" altLang="zh-CN" sz="2000" dirty="0"/>
          </a:p>
          <a:p>
            <a:endParaRPr lang="zh-CN" altLang="en-US" sz="2400"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44</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grpSp>
        <p:nvGrpSpPr>
          <p:cNvPr id="81" name="组合 80"/>
          <p:cNvGrpSpPr/>
          <p:nvPr/>
        </p:nvGrpSpPr>
        <p:grpSpPr>
          <a:xfrm>
            <a:off x="7590364" y="2160587"/>
            <a:ext cx="4267200" cy="4195763"/>
            <a:chOff x="6826805" y="1505590"/>
            <a:chExt cx="4267200" cy="4195763"/>
          </a:xfrm>
        </p:grpSpPr>
        <p:sp>
          <p:nvSpPr>
            <p:cNvPr id="44" name="Line 7"/>
            <p:cNvSpPr>
              <a:spLocks noChangeShapeType="1"/>
            </p:cNvSpPr>
            <p:nvPr/>
          </p:nvSpPr>
          <p:spPr bwMode="auto">
            <a:xfrm flipV="1">
              <a:off x="7360205" y="2115190"/>
              <a:ext cx="1447800" cy="21336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000">
                <a:solidFill>
                  <a:srgbClr val="000000"/>
                </a:solidFill>
                <a:latin typeface="Comic Sans MS" panose="030F0702030302020204" pitchFamily="66" charset="0"/>
                <a:ea typeface="宋体" panose="02010600030101010101" pitchFamily="2" charset="-122"/>
              </a:endParaRPr>
            </a:p>
          </p:txBody>
        </p:sp>
        <p:sp>
          <p:nvSpPr>
            <p:cNvPr id="45" name="Line 8"/>
            <p:cNvSpPr>
              <a:spLocks noChangeShapeType="1"/>
            </p:cNvSpPr>
            <p:nvPr/>
          </p:nvSpPr>
          <p:spPr bwMode="auto">
            <a:xfrm flipV="1">
              <a:off x="9036605" y="2038990"/>
              <a:ext cx="228600" cy="2357438"/>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000">
                <a:solidFill>
                  <a:srgbClr val="000000"/>
                </a:solidFill>
                <a:latin typeface="Comic Sans MS" panose="030F0702030302020204" pitchFamily="66" charset="0"/>
                <a:ea typeface="宋体" panose="02010600030101010101" pitchFamily="2" charset="-122"/>
              </a:endParaRPr>
            </a:p>
          </p:txBody>
        </p:sp>
        <p:sp>
          <p:nvSpPr>
            <p:cNvPr id="46" name="Line 9"/>
            <p:cNvSpPr>
              <a:spLocks noChangeShapeType="1"/>
            </p:cNvSpPr>
            <p:nvPr/>
          </p:nvSpPr>
          <p:spPr bwMode="auto">
            <a:xfrm flipH="1" flipV="1">
              <a:off x="9646205" y="2021528"/>
              <a:ext cx="304800" cy="2379662"/>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000">
                <a:solidFill>
                  <a:srgbClr val="000000"/>
                </a:solidFill>
                <a:latin typeface="Comic Sans MS" panose="030F0702030302020204" pitchFamily="66" charset="0"/>
                <a:ea typeface="宋体" panose="02010600030101010101" pitchFamily="2" charset="-122"/>
              </a:endParaRPr>
            </a:p>
          </p:txBody>
        </p:sp>
        <p:grpSp>
          <p:nvGrpSpPr>
            <p:cNvPr id="47" name="Group 10"/>
            <p:cNvGrpSpPr>
              <a:grpSpLocks/>
            </p:cNvGrpSpPr>
            <p:nvPr/>
          </p:nvGrpSpPr>
          <p:grpSpPr bwMode="auto">
            <a:xfrm>
              <a:off x="6826805" y="4096390"/>
              <a:ext cx="2347913" cy="1604963"/>
              <a:chOff x="1440" y="1344"/>
              <a:chExt cx="1479" cy="1011"/>
            </a:xfrm>
          </p:grpSpPr>
          <p:sp>
            <p:nvSpPr>
              <p:cNvPr id="48" name="Text Box 11"/>
              <p:cNvSpPr txBox="1">
                <a:spLocks noChangeArrowheads="1"/>
              </p:cNvSpPr>
              <p:nvPr/>
            </p:nvSpPr>
            <p:spPr bwMode="auto">
              <a:xfrm>
                <a:off x="1504" y="1344"/>
                <a:ext cx="70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fontAlgn="base" hangingPunct="0">
                  <a:spcBef>
                    <a:spcPct val="0"/>
                  </a:spcBef>
                  <a:spcAft>
                    <a:spcPct val="0"/>
                  </a:spcAft>
                </a:pPr>
                <a:r>
                  <a:rPr lang="zh-CN" altLang="en-US" b="1">
                    <a:solidFill>
                      <a:srgbClr val="000066"/>
                    </a:solidFill>
                    <a:latin typeface="仿宋_GB2312" pitchFamily="49" charset="-122"/>
                    <a:ea typeface="仿宋_GB2312" pitchFamily="49" charset="-122"/>
                  </a:rPr>
                  <a:t>基本表</a:t>
                </a:r>
                <a:r>
                  <a:rPr lang="en-US" altLang="zh-CN" b="1">
                    <a:solidFill>
                      <a:srgbClr val="000066"/>
                    </a:solidFill>
                    <a:latin typeface="仿宋_GB2312" pitchFamily="49" charset="-122"/>
                    <a:ea typeface="仿宋_GB2312" pitchFamily="49" charset="-122"/>
                  </a:rPr>
                  <a:t>1</a:t>
                </a:r>
              </a:p>
            </p:txBody>
          </p:sp>
          <p:grpSp>
            <p:nvGrpSpPr>
              <p:cNvPr id="49" name="Group 12"/>
              <p:cNvGrpSpPr>
                <a:grpSpLocks/>
              </p:cNvGrpSpPr>
              <p:nvPr/>
            </p:nvGrpSpPr>
            <p:grpSpPr bwMode="auto">
              <a:xfrm>
                <a:off x="1440" y="1584"/>
                <a:ext cx="1477" cy="771"/>
                <a:chOff x="2289" y="5782"/>
                <a:chExt cx="2100" cy="1162"/>
              </a:xfrm>
            </p:grpSpPr>
            <p:sp>
              <p:nvSpPr>
                <p:cNvPr id="52" name="Text Box 13"/>
                <p:cNvSpPr txBox="1">
                  <a:spLocks noChangeArrowheads="1"/>
                </p:cNvSpPr>
                <p:nvPr/>
              </p:nvSpPr>
              <p:spPr bwMode="auto">
                <a:xfrm>
                  <a:off x="2289" y="5782"/>
                  <a:ext cx="2100" cy="1162"/>
                </a:xfrm>
                <a:prstGeom prst="rect">
                  <a:avLst/>
                </a:prstGeom>
                <a:solidFill>
                  <a:srgbClr val="FFFFFF"/>
                </a:solidFill>
                <a:ln w="9525">
                  <a:solidFill>
                    <a:srgbClr val="000000"/>
                  </a:solidFill>
                  <a:miter lim="800000"/>
                  <a:headEnd/>
                  <a:tailEnd/>
                </a:ln>
              </p:spPr>
              <p:txBody>
                <a:bodyPr/>
                <a:lstStyle/>
                <a:p>
                  <a:pPr algn="just" eaLnBrk="0" fontAlgn="base" hangingPunct="0">
                    <a:spcBef>
                      <a:spcPct val="0"/>
                    </a:spcBef>
                    <a:spcAft>
                      <a:spcPct val="0"/>
                    </a:spcAft>
                  </a:pPr>
                  <a:endParaRPr lang="zh-CN" altLang="zh-CN" sz="1000">
                    <a:solidFill>
                      <a:srgbClr val="000000"/>
                    </a:solidFill>
                    <a:ea typeface="宋体" panose="02010600030101010101" pitchFamily="2" charset="-122"/>
                  </a:endParaRPr>
                </a:p>
              </p:txBody>
            </p:sp>
            <p:sp>
              <p:nvSpPr>
                <p:cNvPr id="53" name="Line 14"/>
                <p:cNvSpPr>
                  <a:spLocks noChangeShapeType="1"/>
                </p:cNvSpPr>
                <p:nvPr/>
              </p:nvSpPr>
              <p:spPr bwMode="auto">
                <a:xfrm>
                  <a:off x="2289" y="5948"/>
                  <a:ext cx="21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000">
                    <a:solidFill>
                      <a:srgbClr val="000000"/>
                    </a:solidFill>
                    <a:latin typeface="Comic Sans MS" panose="030F0702030302020204" pitchFamily="66" charset="0"/>
                    <a:ea typeface="宋体" panose="02010600030101010101" pitchFamily="2" charset="-122"/>
                  </a:endParaRPr>
                </a:p>
              </p:txBody>
            </p:sp>
            <p:sp>
              <p:nvSpPr>
                <p:cNvPr id="54" name="Line 15"/>
                <p:cNvSpPr>
                  <a:spLocks noChangeShapeType="1"/>
                </p:cNvSpPr>
                <p:nvPr/>
              </p:nvSpPr>
              <p:spPr bwMode="auto">
                <a:xfrm>
                  <a:off x="2289" y="6114"/>
                  <a:ext cx="21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000">
                    <a:solidFill>
                      <a:srgbClr val="000000"/>
                    </a:solidFill>
                    <a:latin typeface="Comic Sans MS" panose="030F0702030302020204" pitchFamily="66" charset="0"/>
                    <a:ea typeface="宋体" panose="02010600030101010101" pitchFamily="2" charset="-122"/>
                  </a:endParaRPr>
                </a:p>
              </p:txBody>
            </p:sp>
            <p:sp>
              <p:nvSpPr>
                <p:cNvPr id="55" name="Line 16"/>
                <p:cNvSpPr>
                  <a:spLocks noChangeShapeType="1"/>
                </p:cNvSpPr>
                <p:nvPr/>
              </p:nvSpPr>
              <p:spPr bwMode="auto">
                <a:xfrm>
                  <a:off x="2289" y="6280"/>
                  <a:ext cx="21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000">
                    <a:solidFill>
                      <a:srgbClr val="000000"/>
                    </a:solidFill>
                    <a:latin typeface="Comic Sans MS" panose="030F0702030302020204" pitchFamily="66" charset="0"/>
                    <a:ea typeface="宋体" panose="02010600030101010101" pitchFamily="2" charset="-122"/>
                  </a:endParaRPr>
                </a:p>
              </p:txBody>
            </p:sp>
            <p:sp>
              <p:nvSpPr>
                <p:cNvPr id="56" name="Line 17"/>
                <p:cNvSpPr>
                  <a:spLocks noChangeShapeType="1"/>
                </p:cNvSpPr>
                <p:nvPr/>
              </p:nvSpPr>
              <p:spPr bwMode="auto">
                <a:xfrm>
                  <a:off x="2289" y="6446"/>
                  <a:ext cx="21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000">
                    <a:solidFill>
                      <a:srgbClr val="000000"/>
                    </a:solidFill>
                    <a:latin typeface="Comic Sans MS" panose="030F0702030302020204" pitchFamily="66" charset="0"/>
                    <a:ea typeface="宋体" panose="02010600030101010101" pitchFamily="2" charset="-122"/>
                  </a:endParaRPr>
                </a:p>
              </p:txBody>
            </p:sp>
            <p:sp>
              <p:nvSpPr>
                <p:cNvPr id="57" name="Line 18"/>
                <p:cNvSpPr>
                  <a:spLocks noChangeShapeType="1"/>
                </p:cNvSpPr>
                <p:nvPr/>
              </p:nvSpPr>
              <p:spPr bwMode="auto">
                <a:xfrm>
                  <a:off x="2289" y="6612"/>
                  <a:ext cx="21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000">
                    <a:solidFill>
                      <a:srgbClr val="000000"/>
                    </a:solidFill>
                    <a:latin typeface="Comic Sans MS" panose="030F0702030302020204" pitchFamily="66" charset="0"/>
                    <a:ea typeface="宋体" panose="02010600030101010101" pitchFamily="2" charset="-122"/>
                  </a:endParaRPr>
                </a:p>
              </p:txBody>
            </p:sp>
            <p:sp>
              <p:nvSpPr>
                <p:cNvPr id="58" name="Line 19"/>
                <p:cNvSpPr>
                  <a:spLocks noChangeShapeType="1"/>
                </p:cNvSpPr>
                <p:nvPr/>
              </p:nvSpPr>
              <p:spPr bwMode="auto">
                <a:xfrm>
                  <a:off x="2814" y="5782"/>
                  <a:ext cx="0" cy="11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000">
                    <a:solidFill>
                      <a:srgbClr val="000000"/>
                    </a:solidFill>
                    <a:latin typeface="Comic Sans MS" panose="030F0702030302020204" pitchFamily="66" charset="0"/>
                    <a:ea typeface="宋体" panose="02010600030101010101" pitchFamily="2" charset="-122"/>
                  </a:endParaRPr>
                </a:p>
              </p:txBody>
            </p:sp>
            <p:sp>
              <p:nvSpPr>
                <p:cNvPr id="59" name="Line 20"/>
                <p:cNvSpPr>
                  <a:spLocks noChangeShapeType="1"/>
                </p:cNvSpPr>
                <p:nvPr/>
              </p:nvSpPr>
              <p:spPr bwMode="auto">
                <a:xfrm>
                  <a:off x="3339" y="5782"/>
                  <a:ext cx="0" cy="11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000">
                    <a:solidFill>
                      <a:srgbClr val="000000"/>
                    </a:solidFill>
                    <a:latin typeface="Comic Sans MS" panose="030F0702030302020204" pitchFamily="66" charset="0"/>
                    <a:ea typeface="宋体" panose="02010600030101010101" pitchFamily="2" charset="-122"/>
                  </a:endParaRPr>
                </a:p>
              </p:txBody>
            </p:sp>
            <p:sp>
              <p:nvSpPr>
                <p:cNvPr id="60" name="Line 21"/>
                <p:cNvSpPr>
                  <a:spLocks noChangeShapeType="1"/>
                </p:cNvSpPr>
                <p:nvPr/>
              </p:nvSpPr>
              <p:spPr bwMode="auto">
                <a:xfrm>
                  <a:off x="4074" y="5782"/>
                  <a:ext cx="0" cy="11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000">
                    <a:solidFill>
                      <a:srgbClr val="000000"/>
                    </a:solidFill>
                    <a:latin typeface="Comic Sans MS" panose="030F0702030302020204" pitchFamily="66" charset="0"/>
                    <a:ea typeface="宋体" panose="02010600030101010101" pitchFamily="2" charset="-122"/>
                  </a:endParaRPr>
                </a:p>
              </p:txBody>
            </p:sp>
          </p:grpSp>
          <p:sp>
            <p:nvSpPr>
              <p:cNvPr id="50" name="Text Box 22" descr="深色上对角线"/>
              <p:cNvSpPr txBox="1">
                <a:spLocks noChangeArrowheads="1"/>
              </p:cNvSpPr>
              <p:nvPr/>
            </p:nvSpPr>
            <p:spPr bwMode="auto">
              <a:xfrm>
                <a:off x="1440" y="1584"/>
                <a:ext cx="369" cy="771"/>
              </a:xfrm>
              <a:prstGeom prst="rect">
                <a:avLst/>
              </a:prstGeom>
              <a:pattFill prst="dkUpDiag">
                <a:fgClr>
                  <a:srgbClr val="FF0000"/>
                </a:fgClr>
                <a:bgClr>
                  <a:srgbClr val="FFFFFF"/>
                </a:bgClr>
              </a:pattFill>
              <a:ln w="9525">
                <a:solidFill>
                  <a:srgbClr val="000000"/>
                </a:solidFill>
                <a:miter lim="800000"/>
                <a:headEnd/>
                <a:tailEnd/>
              </a:ln>
            </p:spPr>
            <p:txBody>
              <a:bodyPr/>
              <a:lstStyle/>
              <a:p>
                <a:pPr algn="just" eaLnBrk="0" fontAlgn="base" hangingPunct="0">
                  <a:spcBef>
                    <a:spcPct val="0"/>
                  </a:spcBef>
                  <a:spcAft>
                    <a:spcPct val="0"/>
                  </a:spcAft>
                </a:pPr>
                <a:endParaRPr lang="zh-CN" altLang="zh-CN" sz="1000">
                  <a:solidFill>
                    <a:srgbClr val="000000"/>
                  </a:solidFill>
                  <a:ea typeface="宋体" panose="02010600030101010101" pitchFamily="2" charset="-122"/>
                </a:endParaRPr>
              </a:p>
            </p:txBody>
          </p:sp>
          <p:sp>
            <p:nvSpPr>
              <p:cNvPr id="51" name="Text Box 23" descr="深色上对角线"/>
              <p:cNvSpPr txBox="1">
                <a:spLocks noChangeArrowheads="1"/>
              </p:cNvSpPr>
              <p:nvPr/>
            </p:nvSpPr>
            <p:spPr bwMode="auto">
              <a:xfrm>
                <a:off x="2698" y="1584"/>
                <a:ext cx="221" cy="771"/>
              </a:xfrm>
              <a:prstGeom prst="rect">
                <a:avLst/>
              </a:prstGeom>
              <a:pattFill prst="dkUpDiag">
                <a:fgClr>
                  <a:srgbClr val="FF00FF"/>
                </a:fgClr>
                <a:bgClr>
                  <a:srgbClr val="FFFFFF"/>
                </a:bgClr>
              </a:pattFill>
              <a:ln w="9525">
                <a:solidFill>
                  <a:srgbClr val="000000"/>
                </a:solidFill>
                <a:miter lim="800000"/>
                <a:headEnd/>
                <a:tailEnd/>
              </a:ln>
            </p:spPr>
            <p:txBody>
              <a:bodyPr/>
              <a:lstStyle/>
              <a:p>
                <a:pPr algn="just" eaLnBrk="0" fontAlgn="base" hangingPunct="0">
                  <a:spcBef>
                    <a:spcPct val="0"/>
                  </a:spcBef>
                  <a:spcAft>
                    <a:spcPct val="0"/>
                  </a:spcAft>
                </a:pPr>
                <a:endParaRPr lang="zh-CN" altLang="zh-CN" sz="1000">
                  <a:solidFill>
                    <a:srgbClr val="000000"/>
                  </a:solidFill>
                  <a:ea typeface="宋体" panose="02010600030101010101" pitchFamily="2" charset="-122"/>
                </a:endParaRPr>
              </a:p>
            </p:txBody>
          </p:sp>
        </p:grpSp>
        <p:grpSp>
          <p:nvGrpSpPr>
            <p:cNvPr id="61" name="Group 24"/>
            <p:cNvGrpSpPr>
              <a:grpSpLocks/>
            </p:cNvGrpSpPr>
            <p:nvPr/>
          </p:nvGrpSpPr>
          <p:grpSpPr bwMode="auto">
            <a:xfrm>
              <a:off x="9570005" y="4020190"/>
              <a:ext cx="1524000" cy="1506538"/>
              <a:chOff x="3360" y="1296"/>
              <a:chExt cx="960" cy="949"/>
            </a:xfrm>
          </p:grpSpPr>
          <p:sp>
            <p:nvSpPr>
              <p:cNvPr id="62" name="Text Box 25"/>
              <p:cNvSpPr txBox="1">
                <a:spLocks noChangeArrowheads="1"/>
              </p:cNvSpPr>
              <p:nvPr/>
            </p:nvSpPr>
            <p:spPr bwMode="auto">
              <a:xfrm>
                <a:off x="3376" y="1296"/>
                <a:ext cx="70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fontAlgn="base" hangingPunct="0">
                  <a:spcBef>
                    <a:spcPct val="0"/>
                  </a:spcBef>
                  <a:spcAft>
                    <a:spcPct val="0"/>
                  </a:spcAft>
                </a:pPr>
                <a:r>
                  <a:rPr lang="zh-CN" altLang="en-US" b="1" dirty="0">
                    <a:solidFill>
                      <a:srgbClr val="000066"/>
                    </a:solidFill>
                    <a:latin typeface="仿宋_GB2312" pitchFamily="49" charset="-122"/>
                    <a:ea typeface="仿宋_GB2312" pitchFamily="49" charset="-122"/>
                  </a:rPr>
                  <a:t>基本表</a:t>
                </a:r>
                <a:r>
                  <a:rPr lang="en-US" altLang="zh-CN" b="1" dirty="0">
                    <a:solidFill>
                      <a:srgbClr val="000066"/>
                    </a:solidFill>
                    <a:latin typeface="仿宋_GB2312" pitchFamily="49" charset="-122"/>
                    <a:ea typeface="仿宋_GB2312" pitchFamily="49" charset="-122"/>
                  </a:rPr>
                  <a:t>2</a:t>
                </a:r>
              </a:p>
            </p:txBody>
          </p:sp>
          <p:sp>
            <p:nvSpPr>
              <p:cNvPr id="63" name="Text Box 26"/>
              <p:cNvSpPr txBox="1">
                <a:spLocks noChangeArrowheads="1"/>
              </p:cNvSpPr>
              <p:nvPr/>
            </p:nvSpPr>
            <p:spPr bwMode="auto">
              <a:xfrm>
                <a:off x="3360" y="1584"/>
                <a:ext cx="960" cy="661"/>
              </a:xfrm>
              <a:prstGeom prst="rect">
                <a:avLst/>
              </a:prstGeom>
              <a:solidFill>
                <a:srgbClr val="FFFFFF"/>
              </a:solidFill>
              <a:ln w="9525">
                <a:solidFill>
                  <a:srgbClr val="000000"/>
                </a:solidFill>
                <a:miter lim="800000"/>
                <a:headEnd/>
                <a:tailEnd/>
              </a:ln>
            </p:spPr>
            <p:txBody>
              <a:bodyPr/>
              <a:lstStyle/>
              <a:p>
                <a:pPr algn="just" eaLnBrk="0" fontAlgn="base" hangingPunct="0">
                  <a:spcBef>
                    <a:spcPct val="0"/>
                  </a:spcBef>
                  <a:spcAft>
                    <a:spcPct val="0"/>
                  </a:spcAft>
                </a:pPr>
                <a:endParaRPr lang="zh-CN" altLang="zh-CN" sz="1000">
                  <a:solidFill>
                    <a:srgbClr val="000000"/>
                  </a:solidFill>
                  <a:ea typeface="宋体" panose="02010600030101010101" pitchFamily="2" charset="-122"/>
                </a:endParaRPr>
              </a:p>
            </p:txBody>
          </p:sp>
          <p:sp>
            <p:nvSpPr>
              <p:cNvPr id="64" name="Line 27"/>
              <p:cNvSpPr>
                <a:spLocks noChangeShapeType="1"/>
              </p:cNvSpPr>
              <p:nvPr/>
            </p:nvSpPr>
            <p:spPr bwMode="auto">
              <a:xfrm>
                <a:off x="3360" y="1694"/>
                <a:ext cx="960"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000">
                  <a:solidFill>
                    <a:srgbClr val="000000"/>
                  </a:solidFill>
                  <a:latin typeface="Comic Sans MS" panose="030F0702030302020204" pitchFamily="66" charset="0"/>
                  <a:ea typeface="宋体" panose="02010600030101010101" pitchFamily="2" charset="-122"/>
                </a:endParaRPr>
              </a:p>
            </p:txBody>
          </p:sp>
          <p:sp>
            <p:nvSpPr>
              <p:cNvPr id="65" name="Line 28"/>
              <p:cNvSpPr>
                <a:spLocks noChangeShapeType="1"/>
              </p:cNvSpPr>
              <p:nvPr/>
            </p:nvSpPr>
            <p:spPr bwMode="auto">
              <a:xfrm>
                <a:off x="3360" y="1803"/>
                <a:ext cx="960"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000">
                  <a:solidFill>
                    <a:srgbClr val="000000"/>
                  </a:solidFill>
                  <a:latin typeface="Comic Sans MS" panose="030F0702030302020204" pitchFamily="66" charset="0"/>
                  <a:ea typeface="宋体" panose="02010600030101010101" pitchFamily="2" charset="-122"/>
                </a:endParaRPr>
              </a:p>
            </p:txBody>
          </p:sp>
          <p:sp>
            <p:nvSpPr>
              <p:cNvPr id="66" name="Line 29"/>
              <p:cNvSpPr>
                <a:spLocks noChangeShapeType="1"/>
              </p:cNvSpPr>
              <p:nvPr/>
            </p:nvSpPr>
            <p:spPr bwMode="auto">
              <a:xfrm>
                <a:off x="3360" y="1914"/>
                <a:ext cx="9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000">
                  <a:solidFill>
                    <a:srgbClr val="000000"/>
                  </a:solidFill>
                  <a:latin typeface="Comic Sans MS" panose="030F0702030302020204" pitchFamily="66" charset="0"/>
                  <a:ea typeface="宋体" panose="02010600030101010101" pitchFamily="2" charset="-122"/>
                </a:endParaRPr>
              </a:p>
            </p:txBody>
          </p:sp>
          <p:sp>
            <p:nvSpPr>
              <p:cNvPr id="67" name="Line 30"/>
              <p:cNvSpPr>
                <a:spLocks noChangeShapeType="1"/>
              </p:cNvSpPr>
              <p:nvPr/>
            </p:nvSpPr>
            <p:spPr bwMode="auto">
              <a:xfrm>
                <a:off x="3360" y="2024"/>
                <a:ext cx="9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000">
                  <a:solidFill>
                    <a:srgbClr val="000000"/>
                  </a:solidFill>
                  <a:latin typeface="Comic Sans MS" panose="030F0702030302020204" pitchFamily="66" charset="0"/>
                  <a:ea typeface="宋体" panose="02010600030101010101" pitchFamily="2" charset="-122"/>
                </a:endParaRPr>
              </a:p>
            </p:txBody>
          </p:sp>
          <p:sp>
            <p:nvSpPr>
              <p:cNvPr id="68" name="Line 31"/>
              <p:cNvSpPr>
                <a:spLocks noChangeShapeType="1"/>
              </p:cNvSpPr>
              <p:nvPr/>
            </p:nvSpPr>
            <p:spPr bwMode="auto">
              <a:xfrm>
                <a:off x="3729" y="1584"/>
                <a:ext cx="1" cy="6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000">
                  <a:solidFill>
                    <a:srgbClr val="000000"/>
                  </a:solidFill>
                  <a:latin typeface="Comic Sans MS" panose="030F0702030302020204" pitchFamily="66" charset="0"/>
                  <a:ea typeface="宋体" panose="02010600030101010101" pitchFamily="2" charset="-122"/>
                </a:endParaRPr>
              </a:p>
            </p:txBody>
          </p:sp>
          <p:sp>
            <p:nvSpPr>
              <p:cNvPr id="69" name="Text Box 32" descr="深色下对角线"/>
              <p:cNvSpPr txBox="1">
                <a:spLocks noChangeArrowheads="1"/>
              </p:cNvSpPr>
              <p:nvPr/>
            </p:nvSpPr>
            <p:spPr bwMode="auto">
              <a:xfrm>
                <a:off x="3360" y="1584"/>
                <a:ext cx="369" cy="661"/>
              </a:xfrm>
              <a:prstGeom prst="rect">
                <a:avLst/>
              </a:prstGeom>
              <a:pattFill prst="dkDnDiag">
                <a:fgClr>
                  <a:srgbClr val="0000FF"/>
                </a:fgClr>
                <a:bgClr>
                  <a:srgbClr val="FFFFFF"/>
                </a:bgClr>
              </a:pattFill>
              <a:ln w="9525">
                <a:solidFill>
                  <a:srgbClr val="000000"/>
                </a:solidFill>
                <a:miter lim="800000"/>
                <a:headEnd/>
                <a:tailEnd/>
              </a:ln>
            </p:spPr>
            <p:txBody>
              <a:bodyPr/>
              <a:lstStyle/>
              <a:p>
                <a:pPr algn="just" eaLnBrk="0" fontAlgn="base" hangingPunct="0">
                  <a:spcBef>
                    <a:spcPct val="0"/>
                  </a:spcBef>
                  <a:spcAft>
                    <a:spcPct val="0"/>
                  </a:spcAft>
                </a:pPr>
                <a:endParaRPr lang="zh-CN" altLang="zh-CN" sz="1000">
                  <a:solidFill>
                    <a:srgbClr val="000000"/>
                  </a:solidFill>
                  <a:ea typeface="宋体" panose="02010600030101010101" pitchFamily="2" charset="-122"/>
                </a:endParaRPr>
              </a:p>
            </p:txBody>
          </p:sp>
        </p:grpSp>
        <p:grpSp>
          <p:nvGrpSpPr>
            <p:cNvPr id="70" name="Group 33"/>
            <p:cNvGrpSpPr>
              <a:grpSpLocks/>
            </p:cNvGrpSpPr>
            <p:nvPr/>
          </p:nvGrpSpPr>
          <p:grpSpPr bwMode="auto">
            <a:xfrm>
              <a:off x="7512605" y="1505590"/>
              <a:ext cx="2697163" cy="525463"/>
              <a:chOff x="1883" y="2795"/>
              <a:chExt cx="1699" cy="331"/>
            </a:xfrm>
          </p:grpSpPr>
          <p:sp>
            <p:nvSpPr>
              <p:cNvPr id="71" name="Text Box 34"/>
              <p:cNvSpPr txBox="1">
                <a:spLocks noChangeArrowheads="1"/>
              </p:cNvSpPr>
              <p:nvPr/>
            </p:nvSpPr>
            <p:spPr bwMode="auto">
              <a:xfrm>
                <a:off x="2548" y="2795"/>
                <a:ext cx="1034" cy="331"/>
              </a:xfrm>
              <a:prstGeom prst="rect">
                <a:avLst/>
              </a:prstGeom>
              <a:solidFill>
                <a:srgbClr val="FFFFFF"/>
              </a:solidFill>
              <a:ln w="9525">
                <a:solidFill>
                  <a:srgbClr val="000000"/>
                </a:solidFill>
                <a:miter lim="800000"/>
                <a:headEnd/>
                <a:tailEnd/>
              </a:ln>
            </p:spPr>
            <p:txBody>
              <a:bodyPr/>
              <a:lstStyle/>
              <a:p>
                <a:pPr algn="just" eaLnBrk="0" fontAlgn="base" hangingPunct="0">
                  <a:spcBef>
                    <a:spcPct val="0"/>
                  </a:spcBef>
                  <a:spcAft>
                    <a:spcPct val="0"/>
                  </a:spcAft>
                </a:pPr>
                <a:endParaRPr lang="zh-CN" altLang="zh-CN" sz="1000">
                  <a:solidFill>
                    <a:srgbClr val="000000"/>
                  </a:solidFill>
                  <a:ea typeface="宋体" panose="02010600030101010101" pitchFamily="2" charset="-122"/>
                </a:endParaRPr>
              </a:p>
            </p:txBody>
          </p:sp>
          <p:sp>
            <p:nvSpPr>
              <p:cNvPr id="72" name="Line 35"/>
              <p:cNvSpPr>
                <a:spLocks noChangeShapeType="1"/>
              </p:cNvSpPr>
              <p:nvPr/>
            </p:nvSpPr>
            <p:spPr bwMode="auto">
              <a:xfrm>
                <a:off x="2548" y="2905"/>
                <a:ext cx="1034"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000">
                  <a:solidFill>
                    <a:srgbClr val="000000"/>
                  </a:solidFill>
                  <a:latin typeface="Comic Sans MS" panose="030F0702030302020204" pitchFamily="66" charset="0"/>
                  <a:ea typeface="宋体" panose="02010600030101010101" pitchFamily="2" charset="-122"/>
                </a:endParaRPr>
              </a:p>
            </p:txBody>
          </p:sp>
          <p:sp>
            <p:nvSpPr>
              <p:cNvPr id="73" name="Line 36"/>
              <p:cNvSpPr>
                <a:spLocks noChangeShapeType="1"/>
              </p:cNvSpPr>
              <p:nvPr/>
            </p:nvSpPr>
            <p:spPr bwMode="auto">
              <a:xfrm>
                <a:off x="2548" y="3016"/>
                <a:ext cx="103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000">
                  <a:solidFill>
                    <a:srgbClr val="000000"/>
                  </a:solidFill>
                  <a:latin typeface="Comic Sans MS" panose="030F0702030302020204" pitchFamily="66" charset="0"/>
                  <a:ea typeface="宋体" panose="02010600030101010101" pitchFamily="2" charset="-122"/>
                </a:endParaRPr>
              </a:p>
            </p:txBody>
          </p:sp>
          <p:sp>
            <p:nvSpPr>
              <p:cNvPr id="74" name="Line 37"/>
              <p:cNvSpPr>
                <a:spLocks noChangeShapeType="1"/>
              </p:cNvSpPr>
              <p:nvPr/>
            </p:nvSpPr>
            <p:spPr bwMode="auto">
              <a:xfrm>
                <a:off x="2917" y="2795"/>
                <a:ext cx="1" cy="3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000">
                  <a:solidFill>
                    <a:srgbClr val="000000"/>
                  </a:solidFill>
                  <a:latin typeface="Comic Sans MS" panose="030F0702030302020204" pitchFamily="66" charset="0"/>
                  <a:ea typeface="宋体" panose="02010600030101010101" pitchFamily="2" charset="-122"/>
                </a:endParaRPr>
              </a:p>
            </p:txBody>
          </p:sp>
          <p:sp>
            <p:nvSpPr>
              <p:cNvPr id="75" name="Line 38"/>
              <p:cNvSpPr>
                <a:spLocks noChangeShapeType="1"/>
              </p:cNvSpPr>
              <p:nvPr/>
            </p:nvSpPr>
            <p:spPr bwMode="auto">
              <a:xfrm>
                <a:off x="3138" y="2795"/>
                <a:ext cx="2" cy="3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000">
                  <a:solidFill>
                    <a:srgbClr val="000000"/>
                  </a:solidFill>
                  <a:latin typeface="Comic Sans MS" panose="030F0702030302020204" pitchFamily="66" charset="0"/>
                  <a:ea typeface="宋体" panose="02010600030101010101" pitchFamily="2" charset="-122"/>
                </a:endParaRPr>
              </a:p>
            </p:txBody>
          </p:sp>
          <p:sp>
            <p:nvSpPr>
              <p:cNvPr id="76" name="Text Box 39" descr="深色上对角线"/>
              <p:cNvSpPr txBox="1">
                <a:spLocks noChangeArrowheads="1"/>
              </p:cNvSpPr>
              <p:nvPr/>
            </p:nvSpPr>
            <p:spPr bwMode="auto">
              <a:xfrm>
                <a:off x="2545" y="2795"/>
                <a:ext cx="370" cy="331"/>
              </a:xfrm>
              <a:prstGeom prst="rect">
                <a:avLst/>
              </a:prstGeom>
              <a:pattFill prst="dkUpDiag">
                <a:fgClr>
                  <a:srgbClr val="FF0000"/>
                </a:fgClr>
                <a:bgClr>
                  <a:srgbClr val="FFFFFF"/>
                </a:bgClr>
              </a:pattFill>
              <a:ln w="9525">
                <a:solidFill>
                  <a:srgbClr val="000000"/>
                </a:solidFill>
                <a:miter lim="800000"/>
                <a:headEnd/>
                <a:tailEnd/>
              </a:ln>
            </p:spPr>
            <p:txBody>
              <a:bodyPr/>
              <a:lstStyle/>
              <a:p>
                <a:pPr algn="just" eaLnBrk="0" fontAlgn="base" hangingPunct="0">
                  <a:spcBef>
                    <a:spcPct val="0"/>
                  </a:spcBef>
                  <a:spcAft>
                    <a:spcPct val="0"/>
                  </a:spcAft>
                </a:pPr>
                <a:endParaRPr lang="zh-CN" altLang="zh-CN" sz="1000">
                  <a:solidFill>
                    <a:srgbClr val="000000"/>
                  </a:solidFill>
                  <a:ea typeface="宋体" panose="02010600030101010101" pitchFamily="2" charset="-122"/>
                </a:endParaRPr>
              </a:p>
            </p:txBody>
          </p:sp>
          <p:sp>
            <p:nvSpPr>
              <p:cNvPr id="77" name="Text Box 40" descr="深色上对角线"/>
              <p:cNvSpPr txBox="1">
                <a:spLocks noChangeArrowheads="1"/>
              </p:cNvSpPr>
              <p:nvPr/>
            </p:nvSpPr>
            <p:spPr bwMode="auto">
              <a:xfrm>
                <a:off x="2917" y="2795"/>
                <a:ext cx="221" cy="331"/>
              </a:xfrm>
              <a:prstGeom prst="rect">
                <a:avLst/>
              </a:prstGeom>
              <a:pattFill prst="dkUpDiag">
                <a:fgClr>
                  <a:srgbClr val="FF00FF"/>
                </a:fgClr>
                <a:bgClr>
                  <a:srgbClr val="FFFFFF"/>
                </a:bgClr>
              </a:pattFill>
              <a:ln w="9525">
                <a:solidFill>
                  <a:srgbClr val="000000"/>
                </a:solidFill>
                <a:miter lim="800000"/>
                <a:headEnd/>
                <a:tailEnd/>
              </a:ln>
            </p:spPr>
            <p:txBody>
              <a:bodyPr/>
              <a:lstStyle/>
              <a:p>
                <a:pPr algn="just" eaLnBrk="0" fontAlgn="base" hangingPunct="0">
                  <a:spcBef>
                    <a:spcPct val="0"/>
                  </a:spcBef>
                  <a:spcAft>
                    <a:spcPct val="0"/>
                  </a:spcAft>
                </a:pPr>
                <a:endParaRPr lang="zh-CN" altLang="zh-CN" sz="1000">
                  <a:solidFill>
                    <a:srgbClr val="000000"/>
                  </a:solidFill>
                  <a:ea typeface="宋体" panose="02010600030101010101" pitchFamily="2" charset="-122"/>
                </a:endParaRPr>
              </a:p>
            </p:txBody>
          </p:sp>
          <p:sp>
            <p:nvSpPr>
              <p:cNvPr id="78" name="Text Box 41" descr="深色下对角线"/>
              <p:cNvSpPr txBox="1">
                <a:spLocks noChangeArrowheads="1"/>
              </p:cNvSpPr>
              <p:nvPr/>
            </p:nvSpPr>
            <p:spPr bwMode="auto">
              <a:xfrm>
                <a:off x="3138" y="2795"/>
                <a:ext cx="444" cy="331"/>
              </a:xfrm>
              <a:prstGeom prst="rect">
                <a:avLst/>
              </a:prstGeom>
              <a:pattFill prst="dkDnDiag">
                <a:fgClr>
                  <a:srgbClr val="0000FF"/>
                </a:fgClr>
                <a:bgClr>
                  <a:srgbClr val="FFFFFF"/>
                </a:bgClr>
              </a:pattFill>
              <a:ln w="9525">
                <a:solidFill>
                  <a:srgbClr val="000000"/>
                </a:solidFill>
                <a:miter lim="800000"/>
                <a:headEnd/>
                <a:tailEnd/>
              </a:ln>
            </p:spPr>
            <p:txBody>
              <a:bodyPr/>
              <a:lstStyle/>
              <a:p>
                <a:pPr algn="just" eaLnBrk="0" fontAlgn="base" hangingPunct="0">
                  <a:spcBef>
                    <a:spcPct val="0"/>
                  </a:spcBef>
                  <a:spcAft>
                    <a:spcPct val="0"/>
                  </a:spcAft>
                </a:pPr>
                <a:endParaRPr lang="zh-CN" altLang="zh-CN" sz="1000">
                  <a:solidFill>
                    <a:srgbClr val="000000"/>
                  </a:solidFill>
                  <a:ea typeface="宋体" panose="02010600030101010101" pitchFamily="2" charset="-122"/>
                </a:endParaRPr>
              </a:p>
            </p:txBody>
          </p:sp>
          <p:sp>
            <p:nvSpPr>
              <p:cNvPr id="79" name="Text Box 42"/>
              <p:cNvSpPr txBox="1">
                <a:spLocks noChangeArrowheads="1"/>
              </p:cNvSpPr>
              <p:nvPr/>
            </p:nvSpPr>
            <p:spPr bwMode="auto">
              <a:xfrm>
                <a:off x="1883" y="2795"/>
                <a:ext cx="591"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fontAlgn="base" hangingPunct="0">
                  <a:spcBef>
                    <a:spcPct val="0"/>
                  </a:spcBef>
                  <a:spcAft>
                    <a:spcPct val="0"/>
                  </a:spcAft>
                </a:pPr>
                <a:r>
                  <a:rPr lang="zh-CN" altLang="en-US" b="1">
                    <a:solidFill>
                      <a:srgbClr val="000066"/>
                    </a:solidFill>
                    <a:ea typeface="仿宋_GB2312" pitchFamily="49" charset="-122"/>
                  </a:rPr>
                  <a:t>视图</a:t>
                </a:r>
              </a:p>
            </p:txBody>
          </p:sp>
        </p:grpSp>
        <p:sp>
          <p:nvSpPr>
            <p:cNvPr id="80" name="Rectangle 44"/>
            <p:cNvSpPr>
              <a:spLocks noChangeArrowheads="1"/>
            </p:cNvSpPr>
            <p:nvPr/>
          </p:nvSpPr>
          <p:spPr bwMode="auto">
            <a:xfrm>
              <a:off x="8579405" y="1505590"/>
              <a:ext cx="1600200" cy="5334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endParaRPr>
            </a:p>
          </p:txBody>
        </p:sp>
      </p:grpSp>
    </p:spTree>
    <p:extLst>
      <p:ext uri="{BB962C8B-B14F-4D97-AF65-F5344CB8AC3E}">
        <p14:creationId xmlns:p14="http://schemas.microsoft.com/office/powerpoint/2010/main" val="13498609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MySQL</a:t>
            </a:r>
            <a:r>
              <a:rPr lang="zh-CN" altLang="en-US" dirty="0"/>
              <a:t>表操作</a:t>
            </a:r>
          </a:p>
        </p:txBody>
      </p:sp>
      <p:sp>
        <p:nvSpPr>
          <p:cNvPr id="3" name="内容占位符 2"/>
          <p:cNvSpPr>
            <a:spLocks noGrp="1"/>
          </p:cNvSpPr>
          <p:nvPr>
            <p:ph idx="1"/>
          </p:nvPr>
        </p:nvSpPr>
        <p:spPr>
          <a:xfrm>
            <a:off x="334436" y="1196975"/>
            <a:ext cx="7972749" cy="5111750"/>
          </a:xfrm>
        </p:spPr>
        <p:txBody>
          <a:bodyPr/>
          <a:lstStyle/>
          <a:p>
            <a:r>
              <a:rPr lang="zh-CN" altLang="en-US" sz="2400" dirty="0"/>
              <a:t>索引</a:t>
            </a:r>
            <a:endParaRPr lang="en-US" altLang="zh-CN" sz="2400" dirty="0"/>
          </a:p>
          <a:p>
            <a:pPr lvl="1"/>
            <a:r>
              <a:rPr lang="zh-CN" altLang="en-US" sz="2000" dirty="0"/>
              <a:t>看一个简单的查询语句：</a:t>
            </a:r>
            <a:endParaRPr lang="en-US" altLang="zh-CN" sz="2000" dirty="0"/>
          </a:p>
          <a:p>
            <a:pPr lvl="2"/>
            <a:r>
              <a:rPr lang="en-US" altLang="zh-CN" sz="1800" dirty="0"/>
              <a:t>SELECT COUNT(*) FROM `</a:t>
            </a:r>
            <a:r>
              <a:rPr lang="en-US" altLang="zh-CN" sz="1800" dirty="0" err="1"/>
              <a:t>stu</a:t>
            </a:r>
            <a:r>
              <a:rPr lang="en-US" altLang="zh-CN" sz="1800" dirty="0"/>
              <a:t>` WHERE </a:t>
            </a:r>
            <a:r>
              <a:rPr lang="en-US" altLang="zh-CN" sz="1800" dirty="0" err="1"/>
              <a:t>birth_year</a:t>
            </a:r>
            <a:r>
              <a:rPr lang="en-US" altLang="zh-CN" sz="1800" dirty="0"/>
              <a:t>=1990;</a:t>
            </a:r>
          </a:p>
          <a:p>
            <a:pPr lvl="2"/>
            <a:r>
              <a:rPr lang="zh-CN" altLang="en-US" sz="1800" dirty="0"/>
              <a:t>在两张表中分别运行，</a:t>
            </a:r>
            <a:r>
              <a:rPr lang="en-US" altLang="zh-CN" sz="1800" dirty="0" err="1"/>
              <a:t>stu</a:t>
            </a:r>
            <a:r>
              <a:rPr lang="zh-CN" altLang="en-US" sz="1800" dirty="0"/>
              <a:t>表含</a:t>
            </a:r>
            <a:r>
              <a:rPr lang="en-US" altLang="zh-CN" sz="1800" dirty="0"/>
              <a:t>19</a:t>
            </a:r>
            <a:r>
              <a:rPr lang="zh-CN" altLang="en-US" sz="1800" dirty="0"/>
              <a:t>条记录，</a:t>
            </a:r>
            <a:r>
              <a:rPr lang="en-US" altLang="zh-CN" sz="1800" dirty="0" err="1"/>
              <a:t>stu_big</a:t>
            </a:r>
            <a:r>
              <a:rPr lang="zh-CN" altLang="en-US" sz="1800" dirty="0"/>
              <a:t>表含</a:t>
            </a:r>
            <a:r>
              <a:rPr lang="en-US" altLang="zh-CN" sz="1800" dirty="0"/>
              <a:t>190000</a:t>
            </a:r>
            <a:r>
              <a:rPr lang="zh-CN" altLang="en-US" sz="1800" dirty="0"/>
              <a:t>条记录</a:t>
            </a:r>
            <a:endParaRPr lang="en-US" altLang="zh-CN" sz="1800" dirty="0"/>
          </a:p>
          <a:p>
            <a:pPr lvl="1"/>
            <a:r>
              <a:rPr lang="zh-CN" altLang="en-US" sz="2000" dirty="0"/>
              <a:t>索引是一种特殊的文件</a:t>
            </a:r>
            <a:r>
              <a:rPr lang="en-US" altLang="zh-CN" sz="2000" dirty="0"/>
              <a:t>(</a:t>
            </a:r>
            <a:r>
              <a:rPr lang="en-US" altLang="zh-CN" sz="2000" dirty="0" err="1"/>
              <a:t>InnoDB</a:t>
            </a:r>
            <a:r>
              <a:rPr lang="zh-CN" altLang="en-US" sz="2000" dirty="0"/>
              <a:t>数据表上的索引是表空间的一个组成部分</a:t>
            </a:r>
            <a:r>
              <a:rPr lang="en-US" altLang="zh-CN" sz="2000" dirty="0"/>
              <a:t>)</a:t>
            </a:r>
            <a:r>
              <a:rPr lang="zh-CN" altLang="en-US" sz="2000" dirty="0"/>
              <a:t>，它们包含着对数据表里所有记录的引用指针</a:t>
            </a:r>
            <a:endParaRPr lang="en-US" altLang="zh-CN" sz="2000" dirty="0"/>
          </a:p>
          <a:p>
            <a:pPr lvl="2"/>
            <a:r>
              <a:rPr lang="zh-CN" altLang="en-US" sz="1600" dirty="0"/>
              <a:t>更通俗的说，数据库索引好比是一本书前面的目录，能加快数据库的查询速度</a:t>
            </a:r>
            <a:endParaRPr lang="en-US" altLang="zh-CN" sz="1600" dirty="0"/>
          </a:p>
          <a:p>
            <a:r>
              <a:rPr lang="zh-CN" altLang="en-US" sz="2400" dirty="0"/>
              <a:t>创建索引</a:t>
            </a:r>
            <a:endParaRPr lang="en-US" altLang="zh-CN" sz="2400" dirty="0"/>
          </a:p>
          <a:p>
            <a:pPr lvl="1"/>
            <a:r>
              <a:rPr lang="en-US" altLang="zh-CN" sz="2000" dirty="0"/>
              <a:t>CREATE INDEX &lt;</a:t>
            </a:r>
            <a:r>
              <a:rPr lang="zh-CN" altLang="en-US" sz="2000" dirty="0"/>
              <a:t>索引名</a:t>
            </a:r>
            <a:r>
              <a:rPr lang="en-US" altLang="zh-CN" sz="2000" dirty="0"/>
              <a:t>&gt; ON &lt;</a:t>
            </a:r>
            <a:r>
              <a:rPr lang="zh-CN" altLang="en-US" sz="2000" dirty="0"/>
              <a:t>表名</a:t>
            </a:r>
            <a:r>
              <a:rPr lang="en-US" altLang="zh-CN" sz="2000" dirty="0"/>
              <a:t>&gt; (&lt;</a:t>
            </a:r>
            <a:r>
              <a:rPr lang="zh-CN" altLang="en-US" sz="2000" dirty="0"/>
              <a:t>列名</a:t>
            </a:r>
            <a:r>
              <a:rPr lang="en-US" altLang="zh-CN" sz="2000" dirty="0"/>
              <a:t>1&gt;[ ASC | DESC]);</a:t>
            </a:r>
          </a:p>
          <a:p>
            <a:pPr lvl="1"/>
            <a:r>
              <a:rPr lang="en-US" altLang="zh-CN" sz="2000" dirty="0"/>
              <a:t>MySQL</a:t>
            </a:r>
            <a:r>
              <a:rPr lang="zh-CN" altLang="en-US" sz="2000"/>
              <a:t>只对以下操作符</a:t>
            </a:r>
            <a:r>
              <a:rPr lang="zh-CN" altLang="en-US" sz="2000" dirty="0"/>
              <a:t>才使用索引：</a:t>
            </a:r>
            <a:r>
              <a:rPr lang="en-US" altLang="zh-CN" sz="2000" dirty="0"/>
              <a:t>&lt;,&lt;=,=,&gt;,&gt;=,</a:t>
            </a:r>
            <a:r>
              <a:rPr lang="en-US" altLang="zh-CN" sz="2000" dirty="0" err="1"/>
              <a:t>between,in</a:t>
            </a:r>
            <a:r>
              <a:rPr lang="en-US" altLang="zh-CN" sz="2000" dirty="0"/>
              <a:t>,</a:t>
            </a:r>
            <a:r>
              <a:rPr lang="zh-CN" altLang="en-US" sz="2000" dirty="0"/>
              <a:t>以及某些时候的</a:t>
            </a:r>
            <a:r>
              <a:rPr lang="en-US" altLang="zh-CN" sz="2000" dirty="0"/>
              <a:t>like(</a:t>
            </a:r>
            <a:r>
              <a:rPr lang="zh-CN" altLang="en-US" sz="2000" dirty="0"/>
              <a:t>不以通配符</a:t>
            </a:r>
            <a:r>
              <a:rPr lang="en-US" altLang="zh-CN" sz="2000" dirty="0"/>
              <a:t>%</a:t>
            </a:r>
            <a:r>
              <a:rPr lang="zh-CN" altLang="en-US" sz="2000" dirty="0"/>
              <a:t>或</a:t>
            </a:r>
            <a:r>
              <a:rPr lang="en-US" altLang="zh-CN" sz="2000" dirty="0"/>
              <a:t>_</a:t>
            </a:r>
            <a:r>
              <a:rPr lang="zh-CN" altLang="en-US" sz="2000" dirty="0"/>
              <a:t>开头的情形</a:t>
            </a:r>
            <a:r>
              <a:rPr lang="en-US" altLang="zh-CN" sz="2000" dirty="0"/>
              <a:t>)</a:t>
            </a:r>
          </a:p>
          <a:p>
            <a:pPr lvl="1"/>
            <a:r>
              <a:rPr lang="zh-CN" altLang="en-US" sz="2000" dirty="0"/>
              <a:t>索引的缺点</a:t>
            </a:r>
            <a:endParaRPr lang="en-US" altLang="zh-CN" sz="2000" dirty="0"/>
          </a:p>
          <a:p>
            <a:pPr lvl="2"/>
            <a:r>
              <a:rPr lang="zh-CN" altLang="en-US" sz="1600" dirty="0"/>
              <a:t>虽然索引大大提高了查询速度，同时却会降低更新表的速度</a:t>
            </a:r>
            <a:endParaRPr lang="en-US" altLang="zh-CN" sz="1600" dirty="0"/>
          </a:p>
          <a:p>
            <a:pPr lvl="2"/>
            <a:r>
              <a:rPr lang="zh-CN" altLang="en-US" sz="1600" dirty="0"/>
              <a:t>因为更新表时，</a:t>
            </a:r>
            <a:r>
              <a:rPr lang="en-US" altLang="zh-CN" sz="1600" dirty="0"/>
              <a:t>MySQL</a:t>
            </a:r>
            <a:r>
              <a:rPr lang="zh-CN" altLang="en-US" sz="1600" dirty="0"/>
              <a:t>不仅要保存数据，还要保存一下索引文件</a:t>
            </a:r>
            <a:endParaRPr lang="en-US" altLang="zh-CN" sz="1600" dirty="0"/>
          </a:p>
          <a:p>
            <a:pPr lvl="1"/>
            <a:endParaRPr lang="zh-CN" altLang="en-US" sz="2000"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45</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pic>
        <p:nvPicPr>
          <p:cNvPr id="12" name="图片 11"/>
          <p:cNvPicPr>
            <a:picLocks noChangeAspect="1"/>
          </p:cNvPicPr>
          <p:nvPr/>
        </p:nvPicPr>
        <p:blipFill>
          <a:blip r:embed="rId2"/>
          <a:stretch>
            <a:fillRect/>
          </a:stretch>
        </p:blipFill>
        <p:spPr>
          <a:xfrm>
            <a:off x="8359920" y="3852602"/>
            <a:ext cx="3383193" cy="2126848"/>
          </a:xfrm>
          <a:prstGeom prst="rect">
            <a:avLst/>
          </a:prstGeom>
        </p:spPr>
      </p:pic>
      <p:pic>
        <p:nvPicPr>
          <p:cNvPr id="14" name="图片 13"/>
          <p:cNvPicPr>
            <a:picLocks noChangeAspect="1"/>
          </p:cNvPicPr>
          <p:nvPr/>
        </p:nvPicPr>
        <p:blipFill>
          <a:blip r:embed="rId3"/>
          <a:stretch>
            <a:fillRect/>
          </a:stretch>
        </p:blipFill>
        <p:spPr>
          <a:xfrm>
            <a:off x="8359920" y="1534035"/>
            <a:ext cx="3388394" cy="2130117"/>
          </a:xfrm>
          <a:prstGeom prst="rect">
            <a:avLst/>
          </a:prstGeom>
        </p:spPr>
      </p:pic>
    </p:spTree>
    <p:extLst>
      <p:ext uri="{BB962C8B-B14F-4D97-AF65-F5344CB8AC3E}">
        <p14:creationId xmlns:p14="http://schemas.microsoft.com/office/powerpoint/2010/main" val="51502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Python</a:t>
            </a:r>
            <a:r>
              <a:rPr lang="zh-CN" altLang="en-US" dirty="0"/>
              <a:t>操作数据库</a:t>
            </a:r>
          </a:p>
        </p:txBody>
      </p:sp>
      <p:sp>
        <p:nvSpPr>
          <p:cNvPr id="3" name="内容占位符 2"/>
          <p:cNvSpPr>
            <a:spLocks noGrp="1"/>
          </p:cNvSpPr>
          <p:nvPr>
            <p:ph idx="1"/>
          </p:nvPr>
        </p:nvSpPr>
        <p:spPr/>
        <p:txBody>
          <a:bodyPr/>
          <a:lstStyle/>
          <a:p>
            <a:r>
              <a:rPr lang="zh-CN" altLang="en-US" sz="2000" dirty="0"/>
              <a:t>使用</a:t>
            </a:r>
            <a:r>
              <a:rPr lang="en-US" altLang="zh-CN" sz="2000" dirty="0" err="1"/>
              <a:t>pymysql</a:t>
            </a:r>
            <a:r>
              <a:rPr lang="zh-CN" altLang="en-US" sz="2000" dirty="0"/>
              <a:t>包（适用于</a:t>
            </a:r>
            <a:r>
              <a:rPr lang="en-US" altLang="zh-CN" sz="2000" dirty="0"/>
              <a:t>Python3</a:t>
            </a:r>
            <a:r>
              <a:rPr lang="zh-CN" altLang="en-US" sz="2000" dirty="0"/>
              <a:t>）</a:t>
            </a:r>
            <a:endParaRPr lang="en-US" altLang="zh-CN" sz="2000" dirty="0"/>
          </a:p>
          <a:p>
            <a:pPr lvl="1"/>
            <a:r>
              <a:rPr lang="zh-CN" altLang="en-US" sz="1800" dirty="0"/>
              <a:t>连接数据库</a:t>
            </a:r>
            <a:endParaRPr lang="en-US" altLang="zh-CN" sz="1800" dirty="0"/>
          </a:p>
          <a:p>
            <a:pPr lvl="2"/>
            <a:r>
              <a:rPr lang="en-US" altLang="zh-CN" sz="1600" dirty="0" err="1"/>
              <a:t>db</a:t>
            </a:r>
            <a:r>
              <a:rPr lang="en-US" altLang="zh-CN" sz="1600" dirty="0"/>
              <a:t> = </a:t>
            </a:r>
            <a:r>
              <a:rPr lang="en-US" altLang="zh-CN" sz="1600" dirty="0" err="1"/>
              <a:t>pymysql.connect</a:t>
            </a:r>
            <a:r>
              <a:rPr lang="en-US" altLang="zh-CN" sz="1600" dirty="0"/>
              <a:t>(host=</a:t>
            </a:r>
            <a:r>
              <a:rPr lang="zh-CN" altLang="en-US" sz="1600" dirty="0"/>
              <a:t>数据库地址</a:t>
            </a:r>
            <a:r>
              <a:rPr lang="en-US" altLang="zh-CN" sz="1600" dirty="0"/>
              <a:t>,port=</a:t>
            </a:r>
            <a:r>
              <a:rPr lang="zh-CN" altLang="en-US" sz="1600" dirty="0"/>
              <a:t>端口</a:t>
            </a:r>
            <a:r>
              <a:rPr lang="en-US" altLang="zh-CN" sz="1600" dirty="0"/>
              <a:t>,user=</a:t>
            </a:r>
            <a:r>
              <a:rPr lang="zh-CN" altLang="en-US" sz="1600" dirty="0"/>
              <a:t>用户名</a:t>
            </a:r>
            <a:r>
              <a:rPr lang="en-US" altLang="zh-CN" sz="1600" dirty="0"/>
              <a:t>,</a:t>
            </a:r>
            <a:r>
              <a:rPr lang="en-US" altLang="zh-CN" sz="1600" dirty="0" err="1"/>
              <a:t>passwd</a:t>
            </a:r>
            <a:r>
              <a:rPr lang="en-US" altLang="zh-CN" sz="1600" dirty="0"/>
              <a:t>=</a:t>
            </a:r>
            <a:r>
              <a:rPr lang="zh-CN" altLang="en-US" sz="1600" dirty="0"/>
              <a:t>密码</a:t>
            </a:r>
            <a:r>
              <a:rPr lang="en-US" altLang="zh-CN" sz="1600" dirty="0"/>
              <a:t>,</a:t>
            </a:r>
            <a:r>
              <a:rPr lang="en-US" altLang="zh-CN" sz="1600" dirty="0" err="1"/>
              <a:t>db</a:t>
            </a:r>
            <a:r>
              <a:rPr lang="en-US" altLang="zh-CN" sz="1600" dirty="0"/>
              <a:t>=</a:t>
            </a:r>
            <a:r>
              <a:rPr lang="zh-CN" altLang="en-US" sz="1600" dirty="0"/>
              <a:t>数据库</a:t>
            </a:r>
            <a:r>
              <a:rPr lang="en-US" altLang="zh-CN" sz="1600" dirty="0"/>
              <a:t>,charset=</a:t>
            </a:r>
            <a:r>
              <a:rPr lang="zh-CN" altLang="en-US" sz="1600" dirty="0"/>
              <a:t>字符集</a:t>
            </a:r>
            <a:r>
              <a:rPr lang="en-US" altLang="zh-CN" sz="1600" dirty="0"/>
              <a:t>)</a:t>
            </a:r>
          </a:p>
          <a:p>
            <a:pPr lvl="2"/>
            <a:r>
              <a:rPr lang="zh-CN" altLang="en-US" sz="1600" dirty="0"/>
              <a:t>本地数据库地址可以填</a:t>
            </a:r>
            <a:r>
              <a:rPr lang="en-US" altLang="zh-CN" sz="1600" dirty="0"/>
              <a:t>localhost</a:t>
            </a:r>
          </a:p>
          <a:p>
            <a:pPr lvl="2"/>
            <a:r>
              <a:rPr lang="zh-CN" altLang="en-US" sz="1600" dirty="0"/>
              <a:t>最好用</a:t>
            </a:r>
            <a:r>
              <a:rPr lang="en-US" altLang="zh-CN" sz="1600" dirty="0"/>
              <a:t>try…except</a:t>
            </a:r>
            <a:r>
              <a:rPr lang="zh-CN" altLang="en-US" sz="1600" dirty="0"/>
              <a:t>异常处理语句块包围</a:t>
            </a:r>
            <a:endParaRPr lang="en-US" altLang="zh-CN" sz="1600" dirty="0"/>
          </a:p>
          <a:p>
            <a:pPr lvl="2"/>
            <a:r>
              <a:rPr lang="zh-CN" altLang="en-US" sz="1600" dirty="0"/>
              <a:t>结束后</a:t>
            </a:r>
            <a:r>
              <a:rPr lang="en-US" altLang="zh-CN" sz="1600" dirty="0" err="1"/>
              <a:t>db.close</a:t>
            </a:r>
            <a:r>
              <a:rPr lang="en-US" altLang="zh-CN" sz="1600" dirty="0"/>
              <a:t>()</a:t>
            </a:r>
            <a:r>
              <a:rPr lang="zh-CN" altLang="en-US" sz="1600" dirty="0"/>
              <a:t>关闭连接，减少资源占用</a:t>
            </a:r>
            <a:endParaRPr lang="en-US" altLang="zh-CN" sz="1600" dirty="0"/>
          </a:p>
          <a:p>
            <a:pPr lvl="1"/>
            <a:r>
              <a:rPr lang="zh-CN" altLang="en-US" sz="1800" dirty="0"/>
              <a:t>创建一个游标对象</a:t>
            </a:r>
            <a:endParaRPr lang="en-US" altLang="zh-CN" sz="1800" dirty="0"/>
          </a:p>
          <a:p>
            <a:pPr lvl="2"/>
            <a:r>
              <a:rPr lang="en-US" altLang="zh-CN" sz="1600" dirty="0"/>
              <a:t>cursor = </a:t>
            </a:r>
            <a:r>
              <a:rPr lang="en-US" altLang="zh-CN" sz="1600" dirty="0" err="1"/>
              <a:t>db.cursor</a:t>
            </a:r>
            <a:r>
              <a:rPr lang="en-US" altLang="zh-CN" sz="1600" dirty="0"/>
              <a:t>()</a:t>
            </a:r>
            <a:r>
              <a:rPr lang="zh-CN" altLang="en-US" sz="1600" dirty="0"/>
              <a:t>，结束后用</a:t>
            </a:r>
            <a:r>
              <a:rPr lang="en-US" altLang="zh-CN" sz="1600" dirty="0" err="1"/>
              <a:t>cursor.close</a:t>
            </a:r>
            <a:r>
              <a:rPr lang="en-US" altLang="zh-CN" sz="1600" dirty="0"/>
              <a:t>()</a:t>
            </a:r>
            <a:r>
              <a:rPr lang="zh-CN" altLang="en-US" sz="1600" dirty="0"/>
              <a:t>关闭</a:t>
            </a:r>
            <a:endParaRPr lang="en-US" altLang="zh-CN" sz="1600" dirty="0"/>
          </a:p>
          <a:p>
            <a:pPr lvl="1"/>
            <a:r>
              <a:rPr lang="zh-CN" altLang="en-US" sz="1800" dirty="0"/>
              <a:t>执行语句</a:t>
            </a:r>
            <a:endParaRPr lang="en-US" altLang="zh-CN" sz="1800" dirty="0"/>
          </a:p>
          <a:p>
            <a:pPr lvl="2"/>
            <a:r>
              <a:rPr lang="en-US" altLang="zh-CN" sz="1600" dirty="0" err="1"/>
              <a:t>cursor.execute</a:t>
            </a:r>
            <a:r>
              <a:rPr lang="en-US" altLang="zh-CN" sz="1600" dirty="0"/>
              <a:t>(SQL</a:t>
            </a:r>
            <a:r>
              <a:rPr lang="zh-CN" altLang="en-US" sz="1600" dirty="0"/>
              <a:t>语句</a:t>
            </a:r>
            <a:r>
              <a:rPr lang="en-US" altLang="zh-CN" sz="1600" dirty="0"/>
              <a:t>)</a:t>
            </a:r>
          </a:p>
          <a:p>
            <a:pPr lvl="2"/>
            <a:r>
              <a:rPr lang="zh-CN" altLang="en-US" sz="1600" dirty="0"/>
              <a:t>更新、删除、插入操作还需要：</a:t>
            </a:r>
            <a:r>
              <a:rPr lang="en-US" altLang="zh-CN" sz="1600" dirty="0" err="1"/>
              <a:t>db.commit</a:t>
            </a:r>
            <a:r>
              <a:rPr lang="en-US" altLang="zh-CN" sz="1600" dirty="0"/>
              <a:t>()</a:t>
            </a:r>
          </a:p>
          <a:p>
            <a:pPr lvl="1"/>
            <a:r>
              <a:rPr lang="zh-CN" altLang="en-US" sz="1800" dirty="0"/>
              <a:t>获取结果</a:t>
            </a:r>
            <a:endParaRPr lang="en-US" altLang="zh-CN" sz="1800" dirty="0"/>
          </a:p>
          <a:p>
            <a:pPr lvl="2"/>
            <a:r>
              <a:rPr lang="en-US" altLang="zh-CN" sz="1600" dirty="0" err="1"/>
              <a:t>fetchone</a:t>
            </a:r>
            <a:r>
              <a:rPr lang="en-US" altLang="zh-CN" sz="1600" dirty="0"/>
              <a:t>(): </a:t>
            </a:r>
            <a:r>
              <a:rPr lang="zh-CN" altLang="en-US" sz="1600" dirty="0"/>
              <a:t>该方法获取下一个查询结果集，结果集是一个</a:t>
            </a:r>
            <a:r>
              <a:rPr lang="en-US" altLang="zh-CN" sz="1600" dirty="0"/>
              <a:t>list</a:t>
            </a:r>
            <a:r>
              <a:rPr lang="zh-CN" altLang="en-US" sz="1600" dirty="0"/>
              <a:t>对象</a:t>
            </a:r>
          </a:p>
          <a:p>
            <a:pPr lvl="2"/>
            <a:r>
              <a:rPr lang="en-US" altLang="zh-CN" sz="1600" dirty="0" err="1"/>
              <a:t>fetchall</a:t>
            </a:r>
            <a:r>
              <a:rPr lang="en-US" altLang="zh-CN" sz="1600" dirty="0"/>
              <a:t>(): </a:t>
            </a:r>
            <a:r>
              <a:rPr lang="zh-CN" altLang="en-US" sz="1600" dirty="0"/>
              <a:t>接收全部的返回结果行</a:t>
            </a:r>
            <a:endParaRPr lang="en-US" altLang="zh-CN" sz="1600" dirty="0"/>
          </a:p>
          <a:p>
            <a:pPr lvl="2"/>
            <a:r>
              <a:rPr lang="en-US" altLang="zh-CN" sz="1600" dirty="0" err="1"/>
              <a:t>rowcount</a:t>
            </a:r>
            <a:r>
              <a:rPr lang="en-US" altLang="zh-CN" sz="1600" dirty="0"/>
              <a:t>: </a:t>
            </a:r>
            <a:r>
              <a:rPr lang="zh-CN" altLang="en-US" sz="1600" dirty="0"/>
              <a:t>这是一个只读属性，并返回执行</a:t>
            </a:r>
            <a:r>
              <a:rPr lang="en-US" altLang="zh-CN" sz="1600" dirty="0"/>
              <a:t>execute()</a:t>
            </a:r>
            <a:r>
              <a:rPr lang="zh-CN" altLang="en-US" sz="1600" dirty="0"/>
              <a:t>方法后影响的行数</a:t>
            </a:r>
            <a:endParaRPr lang="en-US" altLang="zh-CN" sz="1600" dirty="0"/>
          </a:p>
          <a:p>
            <a:pPr lvl="1"/>
            <a:r>
              <a:rPr lang="zh-CN" altLang="en-US" sz="2000" dirty="0"/>
              <a:t>回滚</a:t>
            </a:r>
            <a:endParaRPr lang="en-US" altLang="zh-CN" sz="2000" dirty="0"/>
          </a:p>
          <a:p>
            <a:pPr lvl="2"/>
            <a:r>
              <a:rPr lang="en-US" altLang="zh-CN" sz="1600" dirty="0" err="1"/>
              <a:t>db.rollback</a:t>
            </a:r>
            <a:r>
              <a:rPr lang="en-US" altLang="zh-CN" sz="1600" dirty="0"/>
              <a:t>()</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46</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2656960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数据库在大数据时代的新发展</a:t>
            </a:r>
          </a:p>
        </p:txBody>
      </p:sp>
      <p:sp>
        <p:nvSpPr>
          <p:cNvPr id="3" name="内容占位符 2"/>
          <p:cNvSpPr>
            <a:spLocks noGrp="1"/>
          </p:cNvSpPr>
          <p:nvPr>
            <p:ph idx="1"/>
          </p:nvPr>
        </p:nvSpPr>
        <p:spPr/>
        <p:txBody>
          <a:bodyPr/>
          <a:lstStyle/>
          <a:p>
            <a:r>
              <a:rPr lang="zh-CN" altLang="en-US" dirty="0"/>
              <a:t>大数据时代的矛盾</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47</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
        <p:nvSpPr>
          <p:cNvPr id="7" name="文本框 6"/>
          <p:cNvSpPr txBox="1"/>
          <p:nvPr/>
        </p:nvSpPr>
        <p:spPr>
          <a:xfrm>
            <a:off x="636882" y="2166462"/>
            <a:ext cx="3570978" cy="338554"/>
          </a:xfrm>
          <a:prstGeom prst="rect">
            <a:avLst/>
          </a:prstGeom>
          <a:noFill/>
        </p:spPr>
        <p:txBody>
          <a:bodyPr wrap="none" rtlCol="0">
            <a:spAutoFit/>
          </a:bodyPr>
          <a:lstStyle/>
          <a:p>
            <a:pPr marL="285750" indent="-285750">
              <a:buFont typeface="Wingdings" panose="05000000000000000000" pitchFamily="2" charset="2"/>
              <a:buChar char="Ø"/>
            </a:pPr>
            <a:r>
              <a:rPr lang="en-US" altLang="zh-CN" sz="1600" dirty="0"/>
              <a:t>Volume</a:t>
            </a:r>
            <a:r>
              <a:rPr lang="zh-CN" altLang="en-US" sz="1600" dirty="0"/>
              <a:t>容量：数据的容量越来越大</a:t>
            </a:r>
          </a:p>
        </p:txBody>
      </p:sp>
      <p:sp>
        <p:nvSpPr>
          <p:cNvPr id="9" name="文本框 8"/>
          <p:cNvSpPr txBox="1"/>
          <p:nvPr/>
        </p:nvSpPr>
        <p:spPr>
          <a:xfrm>
            <a:off x="636882" y="3065174"/>
            <a:ext cx="3940181" cy="338554"/>
          </a:xfrm>
          <a:prstGeom prst="rect">
            <a:avLst/>
          </a:prstGeom>
          <a:noFill/>
        </p:spPr>
        <p:txBody>
          <a:bodyPr wrap="none" rtlCol="0">
            <a:spAutoFit/>
          </a:bodyPr>
          <a:lstStyle/>
          <a:p>
            <a:pPr marL="285750" indent="-285750">
              <a:buFont typeface="Wingdings" panose="05000000000000000000" pitchFamily="2" charset="2"/>
              <a:buChar char="Ø"/>
            </a:pPr>
            <a:r>
              <a:rPr lang="en-US" altLang="zh-CN" sz="1600" dirty="0"/>
              <a:t>Variety</a:t>
            </a:r>
            <a:r>
              <a:rPr lang="zh-CN" altLang="en-US" sz="1600" dirty="0"/>
              <a:t>多样：数据的格式越来越多样化</a:t>
            </a:r>
          </a:p>
        </p:txBody>
      </p:sp>
      <p:sp>
        <p:nvSpPr>
          <p:cNvPr id="10" name="文本框 9"/>
          <p:cNvSpPr txBox="1"/>
          <p:nvPr/>
        </p:nvSpPr>
        <p:spPr>
          <a:xfrm>
            <a:off x="642126" y="2507468"/>
            <a:ext cx="3492552" cy="584775"/>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600" dirty="0"/>
              <a:t>Velocity</a:t>
            </a:r>
            <a:r>
              <a:rPr lang="zh-CN" altLang="en-US" sz="1600" dirty="0"/>
              <a:t>速度：数据的增长速度和所需的数据处理速度越来越快</a:t>
            </a:r>
          </a:p>
        </p:txBody>
      </p:sp>
      <p:sp>
        <p:nvSpPr>
          <p:cNvPr id="11" name="文本框 10"/>
          <p:cNvSpPr txBox="1"/>
          <p:nvPr/>
        </p:nvSpPr>
        <p:spPr>
          <a:xfrm>
            <a:off x="8134338" y="3393572"/>
            <a:ext cx="3347582" cy="707886"/>
          </a:xfrm>
          <a:prstGeom prst="rect">
            <a:avLst/>
          </a:prstGeom>
          <a:noFill/>
        </p:spPr>
        <p:txBody>
          <a:bodyPr wrap="square" rtlCol="0">
            <a:spAutoFit/>
          </a:bodyPr>
          <a:lstStyle/>
          <a:p>
            <a:r>
              <a:rPr lang="zh-CN" altLang="en-US" sz="2000" dirty="0"/>
              <a:t>传统的关系型数据库越来越无法满足大数据时代的需求</a:t>
            </a:r>
          </a:p>
        </p:txBody>
      </p:sp>
      <p:sp>
        <p:nvSpPr>
          <p:cNvPr id="8" name="右箭头 7"/>
          <p:cNvSpPr/>
          <p:nvPr/>
        </p:nvSpPr>
        <p:spPr bwMode="auto">
          <a:xfrm>
            <a:off x="4442368" y="2340697"/>
            <a:ext cx="708922" cy="91831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Tahoma" pitchFamily="34" charset="0"/>
            </a:endParaRPr>
          </a:p>
        </p:txBody>
      </p:sp>
      <p:sp>
        <p:nvSpPr>
          <p:cNvPr id="14" name="文本框 13"/>
          <p:cNvSpPr txBox="1"/>
          <p:nvPr/>
        </p:nvSpPr>
        <p:spPr>
          <a:xfrm>
            <a:off x="8813822" y="4989345"/>
            <a:ext cx="431529" cy="1015663"/>
          </a:xfrm>
          <a:prstGeom prst="rect">
            <a:avLst/>
          </a:prstGeom>
          <a:noFill/>
        </p:spPr>
        <p:txBody>
          <a:bodyPr wrap="square" rtlCol="0">
            <a:spAutoFit/>
          </a:bodyPr>
          <a:lstStyle/>
          <a:p>
            <a:r>
              <a:rPr lang="zh-CN" altLang="en-US" sz="2000" dirty="0"/>
              <a:t>分布式</a:t>
            </a:r>
          </a:p>
        </p:txBody>
      </p:sp>
      <p:sp>
        <p:nvSpPr>
          <p:cNvPr id="13" name="文本框 12"/>
          <p:cNvSpPr txBox="1"/>
          <p:nvPr/>
        </p:nvSpPr>
        <p:spPr>
          <a:xfrm>
            <a:off x="5318745" y="2157233"/>
            <a:ext cx="1978383" cy="1077218"/>
          </a:xfrm>
          <a:prstGeom prst="rect">
            <a:avLst/>
          </a:prstGeom>
          <a:noFill/>
        </p:spPr>
        <p:txBody>
          <a:bodyPr wrap="square" rtlCol="0">
            <a:spAutoFit/>
          </a:bodyPr>
          <a:lstStyle/>
          <a:p>
            <a:r>
              <a:rPr lang="zh-CN" altLang="en-US" sz="1600" dirty="0"/>
              <a:t>对数据库的存储能力要求越来越高：大容量存储、高速读写</a:t>
            </a:r>
            <a:endParaRPr lang="en-US" altLang="zh-CN" sz="1600" dirty="0"/>
          </a:p>
        </p:txBody>
      </p:sp>
      <p:sp>
        <p:nvSpPr>
          <p:cNvPr id="16" name="文本框 15"/>
          <p:cNvSpPr txBox="1"/>
          <p:nvPr/>
        </p:nvSpPr>
        <p:spPr>
          <a:xfrm>
            <a:off x="636882" y="3722960"/>
            <a:ext cx="3262432" cy="400110"/>
          </a:xfrm>
          <a:prstGeom prst="rect">
            <a:avLst/>
          </a:prstGeom>
          <a:noFill/>
        </p:spPr>
        <p:txBody>
          <a:bodyPr wrap="none" rtlCol="0">
            <a:spAutoFit/>
          </a:bodyPr>
          <a:lstStyle/>
          <a:p>
            <a:r>
              <a:rPr lang="zh-CN" altLang="en-US" sz="2000" b="1" dirty="0"/>
              <a:t>传统的关系型数据库特点：</a:t>
            </a:r>
          </a:p>
        </p:txBody>
      </p:sp>
      <p:sp>
        <p:nvSpPr>
          <p:cNvPr id="17" name="文本框 16"/>
          <p:cNvSpPr txBox="1"/>
          <p:nvPr/>
        </p:nvSpPr>
        <p:spPr>
          <a:xfrm>
            <a:off x="636882" y="1794678"/>
            <a:ext cx="1273105" cy="400110"/>
          </a:xfrm>
          <a:prstGeom prst="rect">
            <a:avLst/>
          </a:prstGeom>
          <a:noFill/>
        </p:spPr>
        <p:txBody>
          <a:bodyPr wrap="none" rtlCol="0">
            <a:spAutoFit/>
          </a:bodyPr>
          <a:lstStyle/>
          <a:p>
            <a:r>
              <a:rPr lang="zh-CN" altLang="en-US" sz="2000" b="1" dirty="0"/>
              <a:t>大数据</a:t>
            </a:r>
            <a:r>
              <a:rPr lang="en-US" altLang="zh-CN" sz="2000" b="1" dirty="0"/>
              <a:t>3V</a:t>
            </a:r>
            <a:endParaRPr lang="zh-CN" altLang="en-US" sz="2000" b="1" dirty="0"/>
          </a:p>
        </p:txBody>
      </p:sp>
      <p:sp>
        <p:nvSpPr>
          <p:cNvPr id="18" name="文本框 17"/>
          <p:cNvSpPr txBox="1"/>
          <p:nvPr/>
        </p:nvSpPr>
        <p:spPr>
          <a:xfrm>
            <a:off x="636882" y="4563996"/>
            <a:ext cx="4371710"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a:t>关系表以文件形式存储（一个文件一张表）</a:t>
            </a:r>
          </a:p>
        </p:txBody>
      </p:sp>
      <p:sp>
        <p:nvSpPr>
          <p:cNvPr id="19" name="文本框 18"/>
          <p:cNvSpPr txBox="1"/>
          <p:nvPr/>
        </p:nvSpPr>
        <p:spPr>
          <a:xfrm>
            <a:off x="636882" y="4169523"/>
            <a:ext cx="2730235"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a:t>计算耗时（查询效率低）</a:t>
            </a:r>
          </a:p>
        </p:txBody>
      </p:sp>
      <p:sp>
        <p:nvSpPr>
          <p:cNvPr id="20" name="文本框 19"/>
          <p:cNvSpPr txBox="1"/>
          <p:nvPr/>
        </p:nvSpPr>
        <p:spPr>
          <a:xfrm>
            <a:off x="955880" y="4913140"/>
            <a:ext cx="2542694" cy="954107"/>
          </a:xfrm>
          <a:prstGeom prst="rect">
            <a:avLst/>
          </a:prstGeom>
          <a:noFill/>
        </p:spPr>
        <p:txBody>
          <a:bodyPr wrap="square" rtlCol="0">
            <a:spAutoFit/>
          </a:bodyPr>
          <a:lstStyle/>
          <a:p>
            <a:pPr marL="171450" indent="-171450">
              <a:buFont typeface="Arial" panose="020B0604020202020204" pitchFamily="34" charset="0"/>
              <a:buChar char="•"/>
            </a:pPr>
            <a:r>
              <a:rPr lang="en-US" altLang="zh-CN" sz="1400" dirty="0"/>
              <a:t>NTFS</a:t>
            </a:r>
            <a:r>
              <a:rPr lang="zh-CN" altLang="en-US" sz="1400" dirty="0"/>
              <a:t>文件系统单个文件最大</a:t>
            </a:r>
            <a:r>
              <a:rPr lang="en-US" altLang="zh-CN" sz="1400" dirty="0"/>
              <a:t>2TB</a:t>
            </a:r>
          </a:p>
          <a:p>
            <a:pPr marL="171450" indent="-171450">
              <a:buFont typeface="Arial" panose="020B0604020202020204" pitchFamily="34" charset="0"/>
              <a:buChar char="•"/>
            </a:pPr>
            <a:r>
              <a:rPr lang="zh-CN" altLang="en-US" sz="1400" dirty="0"/>
              <a:t>磁盘单碟容量</a:t>
            </a:r>
            <a:r>
              <a:rPr lang="en-US" altLang="zh-CN" sz="1400" dirty="0"/>
              <a:t>20TB</a:t>
            </a:r>
            <a:r>
              <a:rPr lang="zh-CN" altLang="en-US" sz="1400" dirty="0"/>
              <a:t>（机械）或者</a:t>
            </a:r>
            <a:r>
              <a:rPr lang="en-US" altLang="zh-CN" sz="1400" dirty="0"/>
              <a:t>100TB</a:t>
            </a:r>
            <a:r>
              <a:rPr lang="zh-CN" altLang="en-US" sz="1400" dirty="0"/>
              <a:t>（固态硬盘）</a:t>
            </a:r>
          </a:p>
        </p:txBody>
      </p:sp>
      <p:sp>
        <p:nvSpPr>
          <p:cNvPr id="21" name="文本框 20"/>
          <p:cNvSpPr txBox="1"/>
          <p:nvPr/>
        </p:nvSpPr>
        <p:spPr>
          <a:xfrm>
            <a:off x="4541488" y="5005472"/>
            <a:ext cx="1554514" cy="523220"/>
          </a:xfrm>
          <a:prstGeom prst="rect">
            <a:avLst/>
          </a:prstGeom>
          <a:noFill/>
        </p:spPr>
        <p:txBody>
          <a:bodyPr wrap="square" rtlCol="0">
            <a:spAutoFit/>
          </a:bodyPr>
          <a:lstStyle/>
          <a:p>
            <a:pPr marL="171450" indent="-171450">
              <a:buFont typeface="Arial" panose="020B0604020202020204" pitchFamily="34" charset="0"/>
              <a:buChar char="•"/>
            </a:pPr>
            <a:r>
              <a:rPr lang="zh-CN" altLang="en-US" sz="1400" dirty="0"/>
              <a:t>动辄上</a:t>
            </a:r>
            <a:r>
              <a:rPr lang="en-US" altLang="zh-CN" sz="1400" dirty="0"/>
              <a:t>PB</a:t>
            </a:r>
            <a:r>
              <a:rPr lang="zh-CN" altLang="en-US" sz="1400" dirty="0"/>
              <a:t>甚至</a:t>
            </a:r>
            <a:r>
              <a:rPr lang="en-US" altLang="zh-CN" sz="1400" dirty="0"/>
              <a:t>ZB</a:t>
            </a:r>
            <a:r>
              <a:rPr lang="zh-CN" altLang="en-US" sz="1400" dirty="0"/>
              <a:t>的数据量</a:t>
            </a:r>
          </a:p>
        </p:txBody>
      </p:sp>
      <p:sp>
        <p:nvSpPr>
          <p:cNvPr id="22" name="左右箭头 21"/>
          <p:cNvSpPr/>
          <p:nvPr/>
        </p:nvSpPr>
        <p:spPr bwMode="auto">
          <a:xfrm>
            <a:off x="3515534" y="4975431"/>
            <a:ext cx="943794" cy="599637"/>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Tahoma" pitchFamily="34" charset="0"/>
              </a:rPr>
              <a:t>矛盾</a:t>
            </a:r>
          </a:p>
        </p:txBody>
      </p:sp>
      <p:sp>
        <p:nvSpPr>
          <p:cNvPr id="23" name="右箭头 22"/>
          <p:cNvSpPr/>
          <p:nvPr/>
        </p:nvSpPr>
        <p:spPr bwMode="auto">
          <a:xfrm>
            <a:off x="7239293" y="2083896"/>
            <a:ext cx="713399" cy="341328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Tahoma" pitchFamily="34" charset="0"/>
            </a:endParaRPr>
          </a:p>
        </p:txBody>
      </p:sp>
      <p:sp>
        <p:nvSpPr>
          <p:cNvPr id="24" name="下箭头 23"/>
          <p:cNvSpPr/>
          <p:nvPr/>
        </p:nvSpPr>
        <p:spPr bwMode="auto">
          <a:xfrm>
            <a:off x="8658901" y="4149083"/>
            <a:ext cx="1956021" cy="6402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Tahoma" pitchFamily="34" charset="0"/>
              </a:rPr>
              <a:t>解决方案</a:t>
            </a: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1417" y="4836930"/>
            <a:ext cx="1949773" cy="155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6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nodeType="withEffect">
                                  <p:stCondLst>
                                    <p:cond delay="0"/>
                                  </p:stCondLst>
                                  <p:childTnLst>
                                    <p:set>
                                      <p:cBhvr>
                                        <p:cTn id="65" dur="1" fill="hold">
                                          <p:stCondLst>
                                            <p:cond delay="0"/>
                                          </p:stCondLst>
                                        </p:cTn>
                                        <p:tgtEl>
                                          <p:spTgt spid="1026"/>
                                        </p:tgtEl>
                                        <p:attrNameLst>
                                          <p:attrName>style.visibility</p:attrName>
                                        </p:attrNameLst>
                                      </p:cBhvr>
                                      <p:to>
                                        <p:strVal val="visible"/>
                                      </p:to>
                                    </p:set>
                                    <p:animEffect transition="in" filter="fade">
                                      <p:cBhvr>
                                        <p:cTn id="6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8" grpId="0" animBg="1"/>
      <p:bldP spid="14" grpId="0"/>
      <p:bldP spid="13" grpId="0"/>
      <p:bldP spid="16" grpId="0"/>
      <p:bldP spid="18" grpId="0"/>
      <p:bldP spid="19" grpId="0"/>
      <p:bldP spid="20" grpId="0"/>
      <p:bldP spid="21" grpId="0"/>
      <p:bldP spid="22" grpId="0" animBg="1"/>
      <p:bldP spid="23" grpId="0" animBg="1"/>
      <p:bldP spid="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HDFS</a:t>
            </a:r>
            <a:endParaRPr lang="zh-CN" altLang="en-US" dirty="0"/>
          </a:p>
        </p:txBody>
      </p:sp>
      <p:sp>
        <p:nvSpPr>
          <p:cNvPr id="3" name="内容占位符 2"/>
          <p:cNvSpPr>
            <a:spLocks noGrp="1"/>
          </p:cNvSpPr>
          <p:nvPr>
            <p:ph idx="1"/>
          </p:nvPr>
        </p:nvSpPr>
        <p:spPr>
          <a:xfrm>
            <a:off x="334437" y="1196975"/>
            <a:ext cx="6554044" cy="5111750"/>
          </a:xfrm>
        </p:spPr>
        <p:txBody>
          <a:bodyPr/>
          <a:lstStyle/>
          <a:p>
            <a:r>
              <a:rPr lang="zh-CN" altLang="en-US" dirty="0"/>
              <a:t>分布式文件系统</a:t>
            </a:r>
            <a:endParaRPr lang="en-US" altLang="zh-CN" dirty="0"/>
          </a:p>
          <a:p>
            <a:pPr lvl="1"/>
            <a:r>
              <a:rPr lang="zh-CN" altLang="en-US" dirty="0"/>
              <a:t>分布式文件系统（</a:t>
            </a:r>
            <a:r>
              <a:rPr lang="en-US" altLang="zh-CN" dirty="0"/>
              <a:t>Distributed File System</a:t>
            </a:r>
            <a:r>
              <a:rPr lang="zh-CN" altLang="en-US" dirty="0"/>
              <a:t>）是指文件系统管理的物理存储资源不一定直接连接在本地节点上，而是通过计算机网络与节点</a:t>
            </a:r>
            <a:r>
              <a:rPr lang="en-US" altLang="zh-CN" dirty="0"/>
              <a:t>(</a:t>
            </a:r>
            <a:r>
              <a:rPr lang="zh-CN" altLang="en-US" dirty="0"/>
              <a:t>可简单的理解为一台计算机</a:t>
            </a:r>
            <a:r>
              <a:rPr lang="en-US" altLang="zh-CN" dirty="0"/>
              <a:t>)</a:t>
            </a:r>
            <a:r>
              <a:rPr lang="zh-CN" altLang="en-US" dirty="0"/>
              <a:t>相连</a:t>
            </a:r>
            <a:endParaRPr lang="en-US" altLang="zh-CN" dirty="0"/>
          </a:p>
          <a:p>
            <a:pPr lvl="2"/>
            <a:r>
              <a:rPr lang="zh-CN" altLang="en-US" dirty="0"/>
              <a:t>分布式文件系统有很多，比如</a:t>
            </a:r>
            <a:r>
              <a:rPr lang="en-US" altLang="zh-CN" dirty="0"/>
              <a:t>DFS</a:t>
            </a:r>
            <a:r>
              <a:rPr lang="zh-CN" altLang="en-US" dirty="0"/>
              <a:t>系统</a:t>
            </a:r>
            <a:endParaRPr lang="en-US" altLang="zh-CN" dirty="0"/>
          </a:p>
          <a:p>
            <a:pPr lvl="3"/>
            <a:r>
              <a:rPr lang="en-US" altLang="zh-CN" dirty="0"/>
              <a:t>DFS</a:t>
            </a:r>
            <a:r>
              <a:rPr lang="zh-CN" altLang="en-US" dirty="0"/>
              <a:t>为文件系统提供了单个访问点和一个逻辑树结构</a:t>
            </a:r>
            <a:endParaRPr lang="en-US" altLang="zh-CN" dirty="0"/>
          </a:p>
          <a:p>
            <a:pPr lvl="3"/>
            <a:r>
              <a:rPr lang="zh-CN" altLang="en-US" dirty="0"/>
              <a:t>通过</a:t>
            </a:r>
            <a:r>
              <a:rPr lang="en-US" altLang="zh-CN" dirty="0"/>
              <a:t>DFS</a:t>
            </a:r>
            <a:r>
              <a:rPr lang="zh-CN" altLang="en-US" dirty="0"/>
              <a:t>，可以将同一网络中的不同计算机上的共享文件夹组织起来，形成一个单独的、逻辑的、层次式的共享文件系统</a:t>
            </a:r>
            <a:endParaRPr lang="en-US" altLang="zh-CN" dirty="0"/>
          </a:p>
          <a:p>
            <a:pPr lvl="1"/>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48</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pic>
        <p:nvPicPr>
          <p:cNvPr id="8" name="图片 7"/>
          <p:cNvPicPr>
            <a:picLocks noChangeAspect="1"/>
          </p:cNvPicPr>
          <p:nvPr/>
        </p:nvPicPr>
        <p:blipFill>
          <a:blip r:embed="rId2"/>
          <a:stretch>
            <a:fillRect/>
          </a:stretch>
        </p:blipFill>
        <p:spPr>
          <a:xfrm>
            <a:off x="6888481" y="1982893"/>
            <a:ext cx="4806482" cy="3608628"/>
          </a:xfrm>
          <a:prstGeom prst="rect">
            <a:avLst/>
          </a:prstGeom>
        </p:spPr>
      </p:pic>
    </p:spTree>
    <p:extLst>
      <p:ext uri="{BB962C8B-B14F-4D97-AF65-F5344CB8AC3E}">
        <p14:creationId xmlns:p14="http://schemas.microsoft.com/office/powerpoint/2010/main" val="3664410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HDFS</a:t>
            </a:r>
            <a:endParaRPr lang="zh-CN" altLang="en-US" dirty="0"/>
          </a:p>
        </p:txBody>
      </p:sp>
      <p:sp>
        <p:nvSpPr>
          <p:cNvPr id="3" name="内容占位符 2"/>
          <p:cNvSpPr>
            <a:spLocks noGrp="1"/>
          </p:cNvSpPr>
          <p:nvPr>
            <p:ph idx="1"/>
          </p:nvPr>
        </p:nvSpPr>
        <p:spPr/>
        <p:txBody>
          <a:bodyPr/>
          <a:lstStyle/>
          <a:p>
            <a:r>
              <a:rPr lang="zh-CN" altLang="en-US" dirty="0"/>
              <a:t>分布式文件系统</a:t>
            </a:r>
            <a:endParaRPr lang="en-US" altLang="zh-CN" dirty="0"/>
          </a:p>
          <a:p>
            <a:pPr lvl="1"/>
            <a:r>
              <a:rPr lang="en-US" altLang="zh-CN" dirty="0"/>
              <a:t>GFS </a:t>
            </a:r>
            <a:r>
              <a:rPr lang="zh-CN" altLang="en-US" dirty="0"/>
              <a:t>（</a:t>
            </a:r>
            <a:r>
              <a:rPr lang="en-US" altLang="zh-CN" dirty="0"/>
              <a:t>Google </a:t>
            </a:r>
            <a:r>
              <a:rPr lang="zh-CN" altLang="en-US" dirty="0"/>
              <a:t>文件系统）</a:t>
            </a:r>
            <a:endParaRPr lang="en-US" altLang="zh-CN" dirty="0"/>
          </a:p>
          <a:p>
            <a:pPr lvl="2"/>
            <a:r>
              <a:rPr lang="en-US" altLang="zh-CN" dirty="0"/>
              <a:t>GFS </a:t>
            </a:r>
            <a:r>
              <a:rPr lang="zh-CN" altLang="en-US" dirty="0"/>
              <a:t>是 </a:t>
            </a:r>
            <a:r>
              <a:rPr lang="en-US" altLang="zh-CN" dirty="0"/>
              <a:t>Google</a:t>
            </a:r>
            <a:r>
              <a:rPr lang="zh-CN" altLang="en-US" dirty="0"/>
              <a:t>公司为了存储海量搜索数据而设计的专用文件系统</a:t>
            </a:r>
            <a:endParaRPr lang="en-US" altLang="zh-CN" dirty="0"/>
          </a:p>
          <a:p>
            <a:pPr lvl="3"/>
            <a:r>
              <a:rPr lang="en-US" altLang="zh-CN" dirty="0"/>
              <a:t>GFS</a:t>
            </a:r>
            <a:r>
              <a:rPr lang="zh-CN" altLang="en-US" dirty="0"/>
              <a:t>是一个可扩展的分布式文件系统，用于大型的、分布式的、对大量数据进行访问的应用</a:t>
            </a:r>
            <a:endParaRPr lang="en-US" altLang="zh-CN" dirty="0"/>
          </a:p>
          <a:p>
            <a:pPr lvl="3"/>
            <a:r>
              <a:rPr lang="zh-CN" altLang="en-US" dirty="0"/>
              <a:t>它运行于廉价的普通硬件上，并提供容错功能</a:t>
            </a:r>
            <a:endParaRPr lang="en-US" altLang="zh-CN" dirty="0"/>
          </a:p>
          <a:p>
            <a:pPr lvl="3"/>
            <a:r>
              <a:rPr lang="zh-CN" altLang="en-US" dirty="0"/>
              <a:t>它可以给大量的用户提供总体性能较高的服务</a:t>
            </a:r>
            <a:endParaRPr lang="en-US" altLang="zh-CN" dirty="0"/>
          </a:p>
          <a:p>
            <a:pPr lvl="2"/>
            <a:r>
              <a:rPr lang="zh-CN" altLang="en-US" dirty="0"/>
              <a:t>但是</a:t>
            </a:r>
            <a:r>
              <a:rPr lang="en-US" altLang="zh-CN" dirty="0"/>
              <a:t>GFS</a:t>
            </a:r>
            <a:r>
              <a:rPr lang="zh-CN" altLang="en-US" dirty="0"/>
              <a:t>是</a:t>
            </a:r>
            <a:r>
              <a:rPr lang="en-US" altLang="zh-CN" dirty="0"/>
              <a:t>Google</a:t>
            </a:r>
            <a:r>
              <a:rPr lang="zh-CN" altLang="en-US" dirty="0"/>
              <a:t>内部的文件系统，并不公开</a:t>
            </a:r>
            <a:endParaRPr lang="en-US" altLang="zh-CN" dirty="0"/>
          </a:p>
          <a:p>
            <a:pPr lvl="1"/>
            <a:r>
              <a:rPr lang="en-US" altLang="zh-CN" dirty="0"/>
              <a:t>HDFS</a:t>
            </a:r>
            <a:r>
              <a:rPr lang="zh-CN" altLang="en-US" dirty="0"/>
              <a:t>（</a:t>
            </a:r>
            <a:r>
              <a:rPr lang="en-US" altLang="zh-CN" dirty="0"/>
              <a:t>Hadoop DFS</a:t>
            </a:r>
            <a:r>
              <a:rPr lang="zh-CN" altLang="en-US" dirty="0"/>
              <a:t>）</a:t>
            </a:r>
            <a:endParaRPr lang="en-US" altLang="zh-CN" dirty="0"/>
          </a:p>
          <a:p>
            <a:pPr lvl="2"/>
            <a:r>
              <a:rPr lang="en-US" altLang="zh-CN" dirty="0"/>
              <a:t>HDFS</a:t>
            </a:r>
            <a:r>
              <a:rPr lang="zh-CN" altLang="en-US" dirty="0"/>
              <a:t>是实现了</a:t>
            </a:r>
            <a:r>
              <a:rPr lang="en-US" altLang="zh-CN" dirty="0"/>
              <a:t>GFS</a:t>
            </a:r>
            <a:r>
              <a:rPr lang="zh-CN" altLang="en-US" dirty="0"/>
              <a:t> </a:t>
            </a:r>
            <a:r>
              <a:rPr lang="en-US" altLang="zh-CN" dirty="0" err="1"/>
              <a:t>MapReduce</a:t>
            </a:r>
            <a:r>
              <a:rPr lang="zh-CN" altLang="en-US" dirty="0"/>
              <a:t>框架模型的一个开源的分布式文件系统</a:t>
            </a:r>
            <a:endParaRPr lang="en-US" altLang="zh-CN" dirty="0"/>
          </a:p>
          <a:p>
            <a:pPr lvl="3"/>
            <a:r>
              <a:rPr lang="en-US" altLang="zh-CN" dirty="0"/>
              <a:t>Hadoop</a:t>
            </a:r>
            <a:r>
              <a:rPr lang="zh-CN" altLang="en-US" dirty="0"/>
              <a:t>可以使用户在不了解分布式底层的情况下充分利用集群的威力，开发分布式程序，实现高速运算和存储</a:t>
            </a:r>
            <a:endParaRPr lang="en-US" altLang="zh-CN" dirty="0"/>
          </a:p>
          <a:p>
            <a:pPr lvl="3"/>
            <a:r>
              <a:rPr lang="zh-CN" altLang="en-US" dirty="0"/>
              <a:t>理论上对集群中的节点（每一台计算机）硬件能力没有特别要求</a:t>
            </a:r>
            <a:endParaRPr lang="en-US" altLang="zh-CN" dirty="0"/>
          </a:p>
          <a:p>
            <a:pPr lvl="2"/>
            <a:r>
              <a:rPr lang="en-US" altLang="zh-CN" dirty="0"/>
              <a:t>HDFS</a:t>
            </a:r>
            <a:r>
              <a:rPr lang="zh-CN" altLang="en-US" dirty="0"/>
              <a:t>具有高容错高可靠性、高可扩展性、高获得性、高吞吐率等优点</a:t>
            </a:r>
            <a:endParaRPr lang="en-US" altLang="zh-CN" dirty="0"/>
          </a:p>
          <a:p>
            <a:pPr lvl="3"/>
            <a:r>
              <a:rPr lang="en-US" altLang="zh-CN" dirty="0"/>
              <a:t>2008</a:t>
            </a:r>
            <a:r>
              <a:rPr lang="zh-CN" altLang="en-US" dirty="0"/>
              <a:t>年</a:t>
            </a:r>
            <a:r>
              <a:rPr lang="en-US" altLang="zh-CN" dirty="0"/>
              <a:t>4</a:t>
            </a:r>
            <a:r>
              <a:rPr lang="zh-CN" altLang="en-US" dirty="0"/>
              <a:t>月依托拥有</a:t>
            </a:r>
            <a:r>
              <a:rPr lang="en-US" altLang="zh-CN" dirty="0"/>
              <a:t>910</a:t>
            </a:r>
            <a:r>
              <a:rPr lang="zh-CN" altLang="en-US" dirty="0"/>
              <a:t>个节点的集群，</a:t>
            </a:r>
            <a:r>
              <a:rPr lang="en-US" altLang="zh-CN" dirty="0"/>
              <a:t>209</a:t>
            </a:r>
            <a:r>
              <a:rPr lang="zh-CN" altLang="en-US" dirty="0"/>
              <a:t>秒内完成了对</a:t>
            </a:r>
            <a:r>
              <a:rPr lang="en-US" altLang="zh-CN" dirty="0"/>
              <a:t>1TB</a:t>
            </a:r>
            <a:r>
              <a:rPr lang="zh-CN" altLang="en-US" dirty="0"/>
              <a:t>数据的排序，击败了前年的冠军</a:t>
            </a:r>
            <a:r>
              <a:rPr lang="en-US" altLang="zh-CN" dirty="0"/>
              <a:t>297</a:t>
            </a:r>
            <a:r>
              <a:rPr lang="zh-CN" altLang="en-US" dirty="0"/>
              <a:t>秒</a:t>
            </a:r>
            <a:endParaRPr lang="en-US" altLang="zh-CN" dirty="0"/>
          </a:p>
          <a:p>
            <a:pPr lvl="3"/>
            <a:r>
              <a:rPr lang="en-US" altLang="zh-CN" dirty="0"/>
              <a:t>2009</a:t>
            </a:r>
            <a:r>
              <a:rPr lang="zh-CN" altLang="en-US" dirty="0"/>
              <a:t>年</a:t>
            </a:r>
            <a:r>
              <a:rPr lang="en-US" altLang="zh-CN" dirty="0"/>
              <a:t>4</a:t>
            </a:r>
            <a:r>
              <a:rPr lang="zh-CN" altLang="en-US" dirty="0"/>
              <a:t>月，在</a:t>
            </a:r>
            <a:r>
              <a:rPr lang="en-US" altLang="zh-CN" dirty="0"/>
              <a:t>1400</a:t>
            </a:r>
            <a:r>
              <a:rPr lang="zh-CN" altLang="en-US" dirty="0"/>
              <a:t>个节点的集群上对</a:t>
            </a:r>
            <a:r>
              <a:rPr lang="en-US" altLang="zh-CN" dirty="0"/>
              <a:t>500G</a:t>
            </a:r>
            <a:r>
              <a:rPr lang="zh-CN" altLang="en-US" dirty="0"/>
              <a:t>数据排序仅用了</a:t>
            </a:r>
            <a:r>
              <a:rPr lang="en-US" altLang="zh-CN" dirty="0"/>
              <a:t>59</a:t>
            </a:r>
            <a:r>
              <a:rPr lang="zh-CN" altLang="en-US" dirty="0"/>
              <a:t>秒</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49</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pic>
        <p:nvPicPr>
          <p:cNvPr id="7"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3717" y="2975529"/>
            <a:ext cx="2637414" cy="138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43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数据库基本概念</a:t>
            </a:r>
          </a:p>
        </p:txBody>
      </p:sp>
      <p:sp>
        <p:nvSpPr>
          <p:cNvPr id="3" name="内容占位符 2"/>
          <p:cNvSpPr>
            <a:spLocks noGrp="1"/>
          </p:cNvSpPr>
          <p:nvPr>
            <p:ph idx="1"/>
          </p:nvPr>
        </p:nvSpPr>
        <p:spPr/>
        <p:txBody>
          <a:bodyPr/>
          <a:lstStyle/>
          <a:p>
            <a:r>
              <a:rPr lang="zh-CN" altLang="en-US" dirty="0"/>
              <a:t>数据库和</a:t>
            </a:r>
            <a:r>
              <a:rPr lang="en-US" altLang="zh-CN" dirty="0"/>
              <a:t>DBMS</a:t>
            </a:r>
            <a:r>
              <a:rPr lang="zh-CN" altLang="en-US" dirty="0"/>
              <a:t>的关系</a:t>
            </a:r>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5</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grpSp>
        <p:nvGrpSpPr>
          <p:cNvPr id="34" name="组合 33"/>
          <p:cNvGrpSpPr/>
          <p:nvPr/>
        </p:nvGrpSpPr>
        <p:grpSpPr>
          <a:xfrm>
            <a:off x="2034694" y="1825134"/>
            <a:ext cx="7987238" cy="4446792"/>
            <a:chOff x="0" y="1810616"/>
            <a:chExt cx="8991600" cy="5005958"/>
          </a:xfrm>
        </p:grpSpPr>
        <p:sp>
          <p:nvSpPr>
            <p:cNvPr id="35" name="AutoShape 2"/>
            <p:cNvSpPr>
              <a:spLocks noChangeArrowheads="1"/>
            </p:cNvSpPr>
            <p:nvPr/>
          </p:nvSpPr>
          <p:spPr bwMode="auto">
            <a:xfrm>
              <a:off x="8077200" y="3639416"/>
              <a:ext cx="914400" cy="1295400"/>
            </a:xfrm>
            <a:prstGeom prst="can">
              <a:avLst>
                <a:gd name="adj" fmla="val 35417"/>
              </a:avLst>
            </a:prstGeom>
            <a:solidFill>
              <a:srgbClr val="FFFFCC">
                <a:alpha val="50195"/>
              </a:srgbClr>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1600" b="0" i="0" u="none" strike="noStrike" kern="0" cap="none" spc="0" normalizeH="0" baseline="0" noProof="0">
                  <a:ln>
                    <a:noFill/>
                  </a:ln>
                  <a:solidFill>
                    <a:srgbClr val="000000"/>
                  </a:solidFill>
                  <a:effectLst/>
                  <a:uLnTx/>
                  <a:uFillTx/>
                  <a:latin typeface="Arial"/>
                  <a:ea typeface="微软雅黑"/>
                </a:rPr>
                <a:t>数据库</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a:ln>
                    <a:noFill/>
                  </a:ln>
                  <a:solidFill>
                    <a:srgbClr val="000000"/>
                  </a:solidFill>
                  <a:effectLst/>
                  <a:uLnTx/>
                  <a:uFillTx/>
                  <a:latin typeface="Arial"/>
                  <a:ea typeface="微软雅黑"/>
                </a:rPr>
                <a:t>DB</a:t>
              </a:r>
              <a:endParaRPr kumimoji="1" lang="en-US" altLang="zh-CN" sz="1400" b="0" i="0" u="none" strike="noStrike" kern="0" cap="none" spc="0" normalizeH="0" baseline="0" noProof="0">
                <a:ln>
                  <a:noFill/>
                </a:ln>
                <a:solidFill>
                  <a:srgbClr val="000000"/>
                </a:solidFill>
                <a:effectLst/>
                <a:uLnTx/>
                <a:uFillTx/>
                <a:latin typeface="Arial"/>
                <a:ea typeface="微软雅黑"/>
              </a:endParaRPr>
            </a:p>
          </p:txBody>
        </p:sp>
        <p:sp>
          <p:nvSpPr>
            <p:cNvPr id="36" name="Rectangle 3"/>
            <p:cNvSpPr>
              <a:spLocks noChangeArrowheads="1"/>
            </p:cNvSpPr>
            <p:nvPr/>
          </p:nvSpPr>
          <p:spPr bwMode="auto">
            <a:xfrm>
              <a:off x="6172200" y="3029816"/>
              <a:ext cx="1143000" cy="2514600"/>
            </a:xfrm>
            <a:prstGeom prst="rect">
              <a:avLst/>
            </a:prstGeom>
            <a:solidFill>
              <a:srgbClr val="CCFFFF"/>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1600" b="0" i="0" u="none" strike="noStrike" kern="0" cap="none" spc="0" normalizeH="0" baseline="0" noProof="0">
                  <a:ln>
                    <a:noFill/>
                  </a:ln>
                  <a:solidFill>
                    <a:srgbClr val="000000"/>
                  </a:solidFill>
                  <a:effectLst/>
                  <a:uLnTx/>
                  <a:uFillTx/>
                  <a:latin typeface="Arial"/>
                  <a:ea typeface="微软雅黑"/>
                </a:rPr>
                <a:t>数据库</a:t>
              </a:r>
            </a:p>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1600" b="0" i="0" u="none" strike="noStrike" kern="0" cap="none" spc="0" normalizeH="0" baseline="0" noProof="0">
                  <a:ln>
                    <a:noFill/>
                  </a:ln>
                  <a:solidFill>
                    <a:srgbClr val="000000"/>
                  </a:solidFill>
                  <a:effectLst/>
                  <a:uLnTx/>
                  <a:uFillTx/>
                  <a:latin typeface="Arial"/>
                  <a:ea typeface="微软雅黑"/>
                </a:rPr>
                <a:t>管理系统</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a:ln>
                    <a:noFill/>
                  </a:ln>
                  <a:solidFill>
                    <a:srgbClr val="000000"/>
                  </a:solidFill>
                  <a:effectLst/>
                  <a:uLnTx/>
                  <a:uFillTx/>
                  <a:latin typeface="Arial"/>
                  <a:ea typeface="微软雅黑"/>
                </a:rPr>
                <a:t>DBMS</a:t>
              </a:r>
              <a:endParaRPr kumimoji="1" lang="en-US" altLang="zh-CN" sz="1400" b="0" i="0" u="none" strike="noStrike" kern="0" cap="none" spc="0" normalizeH="0" baseline="0" noProof="0">
                <a:ln>
                  <a:noFill/>
                </a:ln>
                <a:solidFill>
                  <a:srgbClr val="000000"/>
                </a:solidFill>
                <a:effectLst/>
                <a:uLnTx/>
                <a:uFillTx/>
                <a:latin typeface="Arial"/>
                <a:ea typeface="微软雅黑"/>
              </a:endParaRPr>
            </a:p>
          </p:txBody>
        </p:sp>
        <p:sp>
          <p:nvSpPr>
            <p:cNvPr id="37" name="Line 4"/>
            <p:cNvSpPr>
              <a:spLocks noChangeShapeType="1"/>
            </p:cNvSpPr>
            <p:nvPr/>
          </p:nvSpPr>
          <p:spPr bwMode="auto">
            <a:xfrm>
              <a:off x="7315200" y="4325216"/>
              <a:ext cx="685800" cy="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微软雅黑"/>
              </a:endParaRPr>
            </a:p>
          </p:txBody>
        </p:sp>
        <p:sp>
          <p:nvSpPr>
            <p:cNvPr id="38" name="Rectangle 5"/>
            <p:cNvSpPr>
              <a:spLocks noChangeArrowheads="1"/>
            </p:cNvSpPr>
            <p:nvPr/>
          </p:nvSpPr>
          <p:spPr bwMode="auto">
            <a:xfrm>
              <a:off x="1524000" y="3944216"/>
              <a:ext cx="3962400" cy="533400"/>
            </a:xfrm>
            <a:prstGeom prst="rect">
              <a:avLst/>
            </a:prstGeom>
            <a:solidFill>
              <a:srgbClr val="C0C0C0"/>
            </a:solidFill>
            <a:ln>
              <a:noFill/>
            </a:ln>
            <a:effectLst>
              <a:prstShdw prst="shdw17" dist="81320" dir="2319588">
                <a:srgbClr val="737373">
                  <a:alpha val="74997"/>
                </a:srgbClr>
              </a:prst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1600" b="0" i="0" u="none" strike="noStrike" kern="0" cap="none" spc="0" normalizeH="0" baseline="0" noProof="0">
                  <a:ln>
                    <a:noFill/>
                  </a:ln>
                  <a:solidFill>
                    <a:srgbClr val="000000"/>
                  </a:solidFill>
                  <a:effectLst/>
                  <a:uLnTx/>
                  <a:uFillTx/>
                  <a:latin typeface="Arial"/>
                  <a:ea typeface="微软雅黑"/>
                </a:rPr>
                <a:t>建立并修改数据库的逻辑结构</a:t>
              </a:r>
              <a:endParaRPr kumimoji="1" lang="zh-CN" altLang="en-US" sz="1400" b="0" i="0" u="none" strike="noStrike" kern="0" cap="none" spc="0" normalizeH="0" baseline="0" noProof="0">
                <a:ln>
                  <a:noFill/>
                </a:ln>
                <a:solidFill>
                  <a:srgbClr val="000000"/>
                </a:solidFill>
                <a:effectLst/>
                <a:uLnTx/>
                <a:uFillTx/>
                <a:latin typeface="Arial"/>
                <a:ea typeface="微软雅黑"/>
              </a:endParaRPr>
            </a:p>
          </p:txBody>
        </p:sp>
        <p:sp>
          <p:nvSpPr>
            <p:cNvPr id="39" name="Rectangle 6"/>
            <p:cNvSpPr>
              <a:spLocks noChangeArrowheads="1"/>
            </p:cNvSpPr>
            <p:nvPr/>
          </p:nvSpPr>
          <p:spPr bwMode="auto">
            <a:xfrm>
              <a:off x="1524000" y="5087216"/>
              <a:ext cx="3962400" cy="533400"/>
            </a:xfrm>
            <a:prstGeom prst="rect">
              <a:avLst/>
            </a:prstGeom>
            <a:solidFill>
              <a:srgbClr val="C0C0C0"/>
            </a:solidFill>
            <a:ln>
              <a:noFill/>
            </a:ln>
            <a:effectLst>
              <a:prstShdw prst="shdw17" dist="81320" dir="2319588">
                <a:srgbClr val="737373">
                  <a:alpha val="74997"/>
                </a:srgbClr>
              </a:prst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1600" b="0" i="0" u="none" strike="noStrike" kern="0" cap="none" spc="0" normalizeH="0" baseline="0" noProof="0">
                  <a:ln>
                    <a:noFill/>
                  </a:ln>
                  <a:solidFill>
                    <a:srgbClr val="000000"/>
                  </a:solidFill>
                  <a:effectLst/>
                  <a:uLnTx/>
                  <a:uFillTx/>
                  <a:latin typeface="Arial"/>
                  <a:ea typeface="微软雅黑"/>
                </a:rPr>
                <a:t>浏览、增加、修改、删除信息</a:t>
              </a:r>
              <a:endParaRPr kumimoji="1" lang="zh-CN" altLang="en-US" sz="1400" b="0" i="0" u="none" strike="noStrike" kern="0" cap="none" spc="0" normalizeH="0" baseline="0" noProof="0">
                <a:ln>
                  <a:noFill/>
                </a:ln>
                <a:solidFill>
                  <a:srgbClr val="000000"/>
                </a:solidFill>
                <a:effectLst/>
                <a:uLnTx/>
                <a:uFillTx/>
                <a:latin typeface="Arial"/>
                <a:ea typeface="微软雅黑"/>
              </a:endParaRPr>
            </a:p>
          </p:txBody>
        </p:sp>
        <p:sp>
          <p:nvSpPr>
            <p:cNvPr id="40" name="Rectangle 7"/>
            <p:cNvSpPr>
              <a:spLocks noChangeArrowheads="1"/>
            </p:cNvSpPr>
            <p:nvPr/>
          </p:nvSpPr>
          <p:spPr bwMode="auto">
            <a:xfrm>
              <a:off x="1524000" y="5849216"/>
              <a:ext cx="3937000" cy="533400"/>
            </a:xfrm>
            <a:prstGeom prst="rect">
              <a:avLst/>
            </a:prstGeom>
            <a:solidFill>
              <a:srgbClr val="C0C0C0"/>
            </a:solidFill>
            <a:ln>
              <a:noFill/>
            </a:ln>
            <a:effectLst>
              <a:prstShdw prst="shdw17" dist="81320" dir="2319588">
                <a:srgbClr val="737373">
                  <a:alpha val="74997"/>
                </a:srgbClr>
              </a:prst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1600" b="0" i="0" u="none" strike="noStrike" kern="0" cap="none" spc="0" normalizeH="0" baseline="0" noProof="0">
                  <a:ln>
                    <a:noFill/>
                  </a:ln>
                  <a:solidFill>
                    <a:srgbClr val="000000"/>
                  </a:solidFill>
                  <a:effectLst/>
                  <a:uLnTx/>
                  <a:uFillTx/>
                  <a:latin typeface="Arial"/>
                  <a:ea typeface="微软雅黑"/>
                </a:rPr>
                <a:t>查询、生成报表</a:t>
              </a:r>
              <a:endParaRPr kumimoji="1" lang="zh-CN" altLang="en-US" sz="1400" b="0" i="0" u="none" strike="noStrike" kern="0" cap="none" spc="0" normalizeH="0" baseline="0" noProof="0">
                <a:ln>
                  <a:noFill/>
                </a:ln>
                <a:solidFill>
                  <a:srgbClr val="000000"/>
                </a:solidFill>
                <a:effectLst/>
                <a:uLnTx/>
                <a:uFillTx/>
                <a:latin typeface="Arial"/>
                <a:ea typeface="微软雅黑"/>
              </a:endParaRPr>
            </a:p>
          </p:txBody>
        </p:sp>
        <p:sp>
          <p:nvSpPr>
            <p:cNvPr id="41" name="Rectangle 8"/>
            <p:cNvSpPr>
              <a:spLocks noChangeArrowheads="1"/>
            </p:cNvSpPr>
            <p:nvPr/>
          </p:nvSpPr>
          <p:spPr bwMode="auto">
            <a:xfrm>
              <a:off x="1524000" y="3182216"/>
              <a:ext cx="4038600" cy="533400"/>
            </a:xfrm>
            <a:prstGeom prst="rect">
              <a:avLst/>
            </a:prstGeom>
            <a:solidFill>
              <a:srgbClr val="C0C0C0"/>
            </a:solidFill>
            <a:ln>
              <a:noFill/>
            </a:ln>
            <a:effectLst>
              <a:prstShdw prst="shdw17" dist="81320" dir="2319588">
                <a:srgbClr val="737373">
                  <a:alpha val="74997"/>
                </a:srgbClr>
              </a:prst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1600" b="0" i="0" u="none" strike="noStrike" kern="0" cap="none" spc="0" normalizeH="0" baseline="0" noProof="0">
                  <a:ln>
                    <a:noFill/>
                  </a:ln>
                  <a:solidFill>
                    <a:srgbClr val="000000"/>
                  </a:solidFill>
                  <a:effectLst/>
                  <a:uLnTx/>
                  <a:uFillTx/>
                  <a:latin typeface="Arial"/>
                  <a:ea typeface="微软雅黑"/>
                </a:rPr>
                <a:t>备份与恢复、安全控制、系统优化</a:t>
              </a:r>
              <a:endParaRPr kumimoji="1" lang="zh-CN" altLang="en-US" sz="1400" b="0" i="0" u="none" strike="noStrike" kern="0" cap="none" spc="0" normalizeH="0" baseline="0" noProof="0">
                <a:ln>
                  <a:noFill/>
                </a:ln>
                <a:solidFill>
                  <a:srgbClr val="000000"/>
                </a:solidFill>
                <a:effectLst/>
                <a:uLnTx/>
                <a:uFillTx/>
                <a:latin typeface="Arial"/>
                <a:ea typeface="微软雅黑"/>
              </a:endParaRPr>
            </a:p>
          </p:txBody>
        </p:sp>
        <p:sp>
          <p:nvSpPr>
            <p:cNvPr id="42" name="Rectangle 9"/>
            <p:cNvSpPr>
              <a:spLocks noChangeArrowheads="1"/>
            </p:cNvSpPr>
            <p:nvPr/>
          </p:nvSpPr>
          <p:spPr bwMode="auto">
            <a:xfrm>
              <a:off x="1524000" y="2039216"/>
              <a:ext cx="4038600" cy="533400"/>
            </a:xfrm>
            <a:prstGeom prst="rect">
              <a:avLst/>
            </a:prstGeom>
            <a:solidFill>
              <a:srgbClr val="C0C0C0"/>
            </a:solidFill>
            <a:ln>
              <a:noFill/>
            </a:ln>
            <a:effectLst>
              <a:prstShdw prst="shdw17" dist="81320" dir="2319588">
                <a:srgbClr val="737373">
                  <a:alpha val="74997"/>
                </a:srgbClr>
              </a:prst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1600" b="0" i="0" u="none" strike="noStrike" kern="0" cap="none" spc="0" normalizeH="0" baseline="0" noProof="0" dirty="0">
                  <a:ln>
                    <a:noFill/>
                  </a:ln>
                  <a:solidFill>
                    <a:srgbClr val="000000"/>
                  </a:solidFill>
                  <a:effectLst/>
                  <a:uLnTx/>
                  <a:uFillTx/>
                  <a:latin typeface="Arial"/>
                  <a:ea typeface="微软雅黑"/>
                </a:rPr>
                <a:t>应用程序开发</a:t>
              </a:r>
              <a:endParaRPr kumimoji="1" lang="zh-CN" altLang="en-US" sz="1400" b="0" i="0" u="none" strike="noStrike" kern="0" cap="none" spc="0" normalizeH="0" baseline="0" noProof="0" dirty="0">
                <a:ln>
                  <a:noFill/>
                </a:ln>
                <a:solidFill>
                  <a:srgbClr val="000000"/>
                </a:solidFill>
                <a:effectLst/>
                <a:uLnTx/>
                <a:uFillTx/>
                <a:latin typeface="Arial"/>
                <a:ea typeface="微软雅黑"/>
              </a:endParaRPr>
            </a:p>
          </p:txBody>
        </p:sp>
        <p:pic>
          <p:nvPicPr>
            <p:cNvPr id="43" name="Picture 10" descr="计算机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810616"/>
              <a:ext cx="9906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 name="Line 11"/>
            <p:cNvSpPr>
              <a:spLocks noChangeShapeType="1"/>
            </p:cNvSpPr>
            <p:nvPr/>
          </p:nvSpPr>
          <p:spPr bwMode="auto">
            <a:xfrm>
              <a:off x="1066800" y="2267816"/>
              <a:ext cx="457200" cy="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微软雅黑"/>
              </a:endParaRPr>
            </a:p>
          </p:txBody>
        </p:sp>
        <p:pic>
          <p:nvPicPr>
            <p:cNvPr id="45" name="Picture 12" descr="计算机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63216"/>
              <a:ext cx="9906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Picture 13" descr="计算机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15816"/>
              <a:ext cx="9906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 name="Text Box 14"/>
            <p:cNvSpPr txBox="1">
              <a:spLocks noChangeArrowheads="1"/>
            </p:cNvSpPr>
            <p:nvPr/>
          </p:nvSpPr>
          <p:spPr bwMode="auto">
            <a:xfrm>
              <a:off x="0" y="6214341"/>
              <a:ext cx="1131828" cy="381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宋体" charset="0"/>
                  <a:cs typeface="宋体" charset="0"/>
                </a:defRPr>
              </a:lvl1pPr>
              <a:lvl2pPr marL="742950" indent="-285750">
                <a:defRPr sz="2400">
                  <a:solidFill>
                    <a:schemeClr val="tx1"/>
                  </a:solidFill>
                  <a:latin typeface="Times New Roman" charset="0"/>
                  <a:ea typeface="宋体" charset="0"/>
                  <a:cs typeface="宋体" charset="0"/>
                </a:defRPr>
              </a:lvl2pPr>
              <a:lvl3pPr marL="1143000" indent="-228600">
                <a:defRPr sz="2400">
                  <a:solidFill>
                    <a:schemeClr val="tx1"/>
                  </a:solidFill>
                  <a:latin typeface="Times New Roman" charset="0"/>
                  <a:ea typeface="宋体" charset="0"/>
                  <a:cs typeface="宋体" charset="0"/>
                </a:defRPr>
              </a:lvl3pPr>
              <a:lvl4pPr marL="1600200" indent="-228600">
                <a:defRPr sz="2400">
                  <a:solidFill>
                    <a:schemeClr val="tx1"/>
                  </a:solidFill>
                  <a:latin typeface="Times New Roman" charset="0"/>
                  <a:ea typeface="宋体" charset="0"/>
                  <a:cs typeface="宋体" charset="0"/>
                </a:defRPr>
              </a:lvl4pPr>
              <a:lvl5pPr marL="2057400" indent="-228600">
                <a:defRPr sz="2400">
                  <a:solidFill>
                    <a:schemeClr val="tx1"/>
                  </a:solidFill>
                  <a:latin typeface="Times New Roman" charset="0"/>
                  <a:ea typeface="宋体" charset="0"/>
                  <a:cs typeface="宋体" charset="0"/>
                </a:defRPr>
              </a:lvl5pPr>
              <a:lvl6pPr marL="2514600" indent="-228600" algn="ctr" eaLnBrk="0" fontAlgn="base" hangingPunct="0">
                <a:spcBef>
                  <a:spcPct val="0"/>
                </a:spcBef>
                <a:spcAft>
                  <a:spcPct val="0"/>
                </a:spcAft>
                <a:defRPr sz="2400">
                  <a:solidFill>
                    <a:schemeClr val="tx1"/>
                  </a:solidFill>
                  <a:latin typeface="Times New Roman" charset="0"/>
                  <a:ea typeface="宋体" charset="0"/>
                  <a:cs typeface="宋体" charset="0"/>
                </a:defRPr>
              </a:lvl6pPr>
              <a:lvl7pPr marL="2971800" indent="-228600" algn="ctr" eaLnBrk="0" fontAlgn="base" hangingPunct="0">
                <a:spcBef>
                  <a:spcPct val="0"/>
                </a:spcBef>
                <a:spcAft>
                  <a:spcPct val="0"/>
                </a:spcAft>
                <a:defRPr sz="2400">
                  <a:solidFill>
                    <a:schemeClr val="tx1"/>
                  </a:solidFill>
                  <a:latin typeface="Times New Roman" charset="0"/>
                  <a:ea typeface="宋体" charset="0"/>
                  <a:cs typeface="宋体" charset="0"/>
                </a:defRPr>
              </a:lvl7pPr>
              <a:lvl8pPr marL="3429000" indent="-228600" algn="ctr" eaLnBrk="0" fontAlgn="base" hangingPunct="0">
                <a:spcBef>
                  <a:spcPct val="0"/>
                </a:spcBef>
                <a:spcAft>
                  <a:spcPct val="0"/>
                </a:spcAft>
                <a:defRPr sz="2400">
                  <a:solidFill>
                    <a:schemeClr val="tx1"/>
                  </a:solidFill>
                  <a:latin typeface="Times New Roman" charset="0"/>
                  <a:ea typeface="宋体" charset="0"/>
                  <a:cs typeface="宋体" charset="0"/>
                </a:defRPr>
              </a:lvl8pPr>
              <a:lvl9pPr marL="3886200" indent="-228600" algn="ctr" eaLnBrk="0" fontAlgn="base" hangingPunct="0">
                <a:spcBef>
                  <a:spcPct val="0"/>
                </a:spcBef>
                <a:spcAft>
                  <a:spcPct val="0"/>
                </a:spcAft>
                <a:defRPr sz="2400">
                  <a:solidFill>
                    <a:schemeClr val="tx1"/>
                  </a:solidFill>
                  <a:latin typeface="Times New Roman" charset="0"/>
                  <a:ea typeface="宋体" charset="0"/>
                  <a:cs typeface="宋体"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1600" b="0" i="0" u="none" strike="noStrike" kern="0" cap="none" spc="0" normalizeH="0" baseline="0" noProof="0">
                  <a:ln>
                    <a:noFill/>
                  </a:ln>
                  <a:solidFill>
                    <a:srgbClr val="000000"/>
                  </a:solidFill>
                  <a:effectLst/>
                  <a:uLnTx/>
                  <a:uFillTx/>
                  <a:latin typeface="Arial"/>
                  <a:ea typeface="微软雅黑"/>
                </a:rPr>
                <a:t>知识员工</a:t>
              </a:r>
            </a:p>
          </p:txBody>
        </p:sp>
        <p:sp>
          <p:nvSpPr>
            <p:cNvPr id="48" name="Text Box 15"/>
            <p:cNvSpPr txBox="1">
              <a:spLocks noChangeArrowheads="1"/>
            </p:cNvSpPr>
            <p:nvPr/>
          </p:nvSpPr>
          <p:spPr bwMode="auto">
            <a:xfrm>
              <a:off x="0" y="4477616"/>
              <a:ext cx="1362814" cy="381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宋体" charset="0"/>
                  <a:cs typeface="宋体" charset="0"/>
                </a:defRPr>
              </a:lvl1pPr>
              <a:lvl2pPr marL="742950" indent="-285750">
                <a:defRPr sz="2400">
                  <a:solidFill>
                    <a:schemeClr val="tx1"/>
                  </a:solidFill>
                  <a:latin typeface="Times New Roman" charset="0"/>
                  <a:ea typeface="宋体" charset="0"/>
                  <a:cs typeface="宋体" charset="0"/>
                </a:defRPr>
              </a:lvl2pPr>
              <a:lvl3pPr marL="1143000" indent="-228600">
                <a:defRPr sz="2400">
                  <a:solidFill>
                    <a:schemeClr val="tx1"/>
                  </a:solidFill>
                  <a:latin typeface="Times New Roman" charset="0"/>
                  <a:ea typeface="宋体" charset="0"/>
                  <a:cs typeface="宋体" charset="0"/>
                </a:defRPr>
              </a:lvl3pPr>
              <a:lvl4pPr marL="1600200" indent="-228600">
                <a:defRPr sz="2400">
                  <a:solidFill>
                    <a:schemeClr val="tx1"/>
                  </a:solidFill>
                  <a:latin typeface="Times New Roman" charset="0"/>
                  <a:ea typeface="宋体" charset="0"/>
                  <a:cs typeface="宋体" charset="0"/>
                </a:defRPr>
              </a:lvl4pPr>
              <a:lvl5pPr marL="2057400" indent="-228600">
                <a:defRPr sz="2400">
                  <a:solidFill>
                    <a:schemeClr val="tx1"/>
                  </a:solidFill>
                  <a:latin typeface="Times New Roman" charset="0"/>
                  <a:ea typeface="宋体" charset="0"/>
                  <a:cs typeface="宋体" charset="0"/>
                </a:defRPr>
              </a:lvl5pPr>
              <a:lvl6pPr marL="2514600" indent="-228600" algn="ctr" eaLnBrk="0" fontAlgn="base" hangingPunct="0">
                <a:spcBef>
                  <a:spcPct val="0"/>
                </a:spcBef>
                <a:spcAft>
                  <a:spcPct val="0"/>
                </a:spcAft>
                <a:defRPr sz="2400">
                  <a:solidFill>
                    <a:schemeClr val="tx1"/>
                  </a:solidFill>
                  <a:latin typeface="Times New Roman" charset="0"/>
                  <a:ea typeface="宋体" charset="0"/>
                  <a:cs typeface="宋体" charset="0"/>
                </a:defRPr>
              </a:lvl6pPr>
              <a:lvl7pPr marL="2971800" indent="-228600" algn="ctr" eaLnBrk="0" fontAlgn="base" hangingPunct="0">
                <a:spcBef>
                  <a:spcPct val="0"/>
                </a:spcBef>
                <a:spcAft>
                  <a:spcPct val="0"/>
                </a:spcAft>
                <a:defRPr sz="2400">
                  <a:solidFill>
                    <a:schemeClr val="tx1"/>
                  </a:solidFill>
                  <a:latin typeface="Times New Roman" charset="0"/>
                  <a:ea typeface="宋体" charset="0"/>
                  <a:cs typeface="宋体" charset="0"/>
                </a:defRPr>
              </a:lvl7pPr>
              <a:lvl8pPr marL="3429000" indent="-228600" algn="ctr" eaLnBrk="0" fontAlgn="base" hangingPunct="0">
                <a:spcBef>
                  <a:spcPct val="0"/>
                </a:spcBef>
                <a:spcAft>
                  <a:spcPct val="0"/>
                </a:spcAft>
                <a:defRPr sz="2400">
                  <a:solidFill>
                    <a:schemeClr val="tx1"/>
                  </a:solidFill>
                  <a:latin typeface="Times New Roman" charset="0"/>
                  <a:ea typeface="宋体" charset="0"/>
                  <a:cs typeface="宋体" charset="0"/>
                </a:defRPr>
              </a:lvl8pPr>
              <a:lvl9pPr marL="3886200" indent="-228600" algn="ctr" eaLnBrk="0" fontAlgn="base" hangingPunct="0">
                <a:spcBef>
                  <a:spcPct val="0"/>
                </a:spcBef>
                <a:spcAft>
                  <a:spcPct val="0"/>
                </a:spcAft>
                <a:defRPr sz="2400">
                  <a:solidFill>
                    <a:schemeClr val="tx1"/>
                  </a:solidFill>
                  <a:latin typeface="Times New Roman" charset="0"/>
                  <a:ea typeface="宋体" charset="0"/>
                  <a:cs typeface="宋体"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1600" b="0" i="0" u="none" strike="noStrike" kern="0" cap="none" spc="0" normalizeH="0" baseline="0" noProof="0">
                  <a:ln>
                    <a:noFill/>
                  </a:ln>
                  <a:solidFill>
                    <a:srgbClr val="000000"/>
                  </a:solidFill>
                  <a:effectLst/>
                  <a:uLnTx/>
                  <a:uFillTx/>
                  <a:latin typeface="Arial"/>
                  <a:ea typeface="微软雅黑"/>
                </a:rPr>
                <a:t>系统管理员</a:t>
              </a:r>
            </a:p>
          </p:txBody>
        </p:sp>
        <p:sp>
          <p:nvSpPr>
            <p:cNvPr id="49" name="Text Box 16"/>
            <p:cNvSpPr txBox="1">
              <a:spLocks noChangeArrowheads="1"/>
            </p:cNvSpPr>
            <p:nvPr/>
          </p:nvSpPr>
          <p:spPr bwMode="auto">
            <a:xfrm>
              <a:off x="120650" y="2725015"/>
              <a:ext cx="900843" cy="381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宋体" charset="0"/>
                  <a:cs typeface="宋体" charset="0"/>
                </a:defRPr>
              </a:lvl1pPr>
              <a:lvl2pPr marL="742950" indent="-285750">
                <a:defRPr sz="2400">
                  <a:solidFill>
                    <a:schemeClr val="tx1"/>
                  </a:solidFill>
                  <a:latin typeface="Times New Roman" charset="0"/>
                  <a:ea typeface="宋体" charset="0"/>
                  <a:cs typeface="宋体" charset="0"/>
                </a:defRPr>
              </a:lvl2pPr>
              <a:lvl3pPr marL="1143000" indent="-228600">
                <a:defRPr sz="2400">
                  <a:solidFill>
                    <a:schemeClr val="tx1"/>
                  </a:solidFill>
                  <a:latin typeface="Times New Roman" charset="0"/>
                  <a:ea typeface="宋体" charset="0"/>
                  <a:cs typeface="宋体" charset="0"/>
                </a:defRPr>
              </a:lvl3pPr>
              <a:lvl4pPr marL="1600200" indent="-228600">
                <a:defRPr sz="2400">
                  <a:solidFill>
                    <a:schemeClr val="tx1"/>
                  </a:solidFill>
                  <a:latin typeface="Times New Roman" charset="0"/>
                  <a:ea typeface="宋体" charset="0"/>
                  <a:cs typeface="宋体" charset="0"/>
                </a:defRPr>
              </a:lvl4pPr>
              <a:lvl5pPr marL="2057400" indent="-228600">
                <a:defRPr sz="2400">
                  <a:solidFill>
                    <a:schemeClr val="tx1"/>
                  </a:solidFill>
                  <a:latin typeface="Times New Roman" charset="0"/>
                  <a:ea typeface="宋体" charset="0"/>
                  <a:cs typeface="宋体" charset="0"/>
                </a:defRPr>
              </a:lvl5pPr>
              <a:lvl6pPr marL="2514600" indent="-228600" algn="ctr" eaLnBrk="0" fontAlgn="base" hangingPunct="0">
                <a:spcBef>
                  <a:spcPct val="0"/>
                </a:spcBef>
                <a:spcAft>
                  <a:spcPct val="0"/>
                </a:spcAft>
                <a:defRPr sz="2400">
                  <a:solidFill>
                    <a:schemeClr val="tx1"/>
                  </a:solidFill>
                  <a:latin typeface="Times New Roman" charset="0"/>
                  <a:ea typeface="宋体" charset="0"/>
                  <a:cs typeface="宋体" charset="0"/>
                </a:defRPr>
              </a:lvl6pPr>
              <a:lvl7pPr marL="2971800" indent="-228600" algn="ctr" eaLnBrk="0" fontAlgn="base" hangingPunct="0">
                <a:spcBef>
                  <a:spcPct val="0"/>
                </a:spcBef>
                <a:spcAft>
                  <a:spcPct val="0"/>
                </a:spcAft>
                <a:defRPr sz="2400">
                  <a:solidFill>
                    <a:schemeClr val="tx1"/>
                  </a:solidFill>
                  <a:latin typeface="Times New Roman" charset="0"/>
                  <a:ea typeface="宋体" charset="0"/>
                  <a:cs typeface="宋体" charset="0"/>
                </a:defRPr>
              </a:lvl7pPr>
              <a:lvl8pPr marL="3429000" indent="-228600" algn="ctr" eaLnBrk="0" fontAlgn="base" hangingPunct="0">
                <a:spcBef>
                  <a:spcPct val="0"/>
                </a:spcBef>
                <a:spcAft>
                  <a:spcPct val="0"/>
                </a:spcAft>
                <a:defRPr sz="2400">
                  <a:solidFill>
                    <a:schemeClr val="tx1"/>
                  </a:solidFill>
                  <a:latin typeface="Times New Roman" charset="0"/>
                  <a:ea typeface="宋体" charset="0"/>
                  <a:cs typeface="宋体" charset="0"/>
                </a:defRPr>
              </a:lvl8pPr>
              <a:lvl9pPr marL="3886200" indent="-228600" algn="ctr" eaLnBrk="0" fontAlgn="base" hangingPunct="0">
                <a:spcBef>
                  <a:spcPct val="0"/>
                </a:spcBef>
                <a:spcAft>
                  <a:spcPct val="0"/>
                </a:spcAft>
                <a:defRPr sz="2400">
                  <a:solidFill>
                    <a:schemeClr val="tx1"/>
                  </a:solidFill>
                  <a:latin typeface="Times New Roman" charset="0"/>
                  <a:ea typeface="宋体" charset="0"/>
                  <a:cs typeface="宋体"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1600" b="0" i="0" u="none" strike="noStrike" kern="0" cap="none" spc="0" normalizeH="0" baseline="0" noProof="0">
                  <a:ln>
                    <a:noFill/>
                  </a:ln>
                  <a:solidFill>
                    <a:srgbClr val="000000"/>
                  </a:solidFill>
                  <a:effectLst/>
                  <a:uLnTx/>
                  <a:uFillTx/>
                  <a:latin typeface="Arial"/>
                  <a:ea typeface="微软雅黑"/>
                </a:rPr>
                <a:t>程序员</a:t>
              </a:r>
            </a:p>
          </p:txBody>
        </p:sp>
        <p:sp>
          <p:nvSpPr>
            <p:cNvPr id="50" name="Line 17"/>
            <p:cNvSpPr>
              <a:spLocks noChangeShapeType="1"/>
            </p:cNvSpPr>
            <p:nvPr/>
          </p:nvSpPr>
          <p:spPr bwMode="auto">
            <a:xfrm flipV="1">
              <a:off x="1066800" y="3639416"/>
              <a:ext cx="381000" cy="22860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微软雅黑"/>
              </a:endParaRPr>
            </a:p>
          </p:txBody>
        </p:sp>
        <p:sp>
          <p:nvSpPr>
            <p:cNvPr id="51" name="Line 18"/>
            <p:cNvSpPr>
              <a:spLocks noChangeShapeType="1"/>
            </p:cNvSpPr>
            <p:nvPr/>
          </p:nvSpPr>
          <p:spPr bwMode="auto">
            <a:xfrm>
              <a:off x="1066800" y="4020416"/>
              <a:ext cx="381000" cy="15240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微软雅黑"/>
              </a:endParaRPr>
            </a:p>
          </p:txBody>
        </p:sp>
        <p:sp>
          <p:nvSpPr>
            <p:cNvPr id="52" name="Line 19"/>
            <p:cNvSpPr>
              <a:spLocks noChangeShapeType="1"/>
            </p:cNvSpPr>
            <p:nvPr/>
          </p:nvSpPr>
          <p:spPr bwMode="auto">
            <a:xfrm flipV="1">
              <a:off x="990600" y="5468216"/>
              <a:ext cx="381000" cy="22860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微软雅黑"/>
              </a:endParaRPr>
            </a:p>
          </p:txBody>
        </p:sp>
        <p:sp>
          <p:nvSpPr>
            <p:cNvPr id="53" name="Line 20"/>
            <p:cNvSpPr>
              <a:spLocks noChangeShapeType="1"/>
            </p:cNvSpPr>
            <p:nvPr/>
          </p:nvSpPr>
          <p:spPr bwMode="auto">
            <a:xfrm>
              <a:off x="990600" y="5849216"/>
              <a:ext cx="457200" cy="15240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微软雅黑"/>
              </a:endParaRPr>
            </a:p>
          </p:txBody>
        </p:sp>
        <p:sp>
          <p:nvSpPr>
            <p:cNvPr id="54" name="Line 21"/>
            <p:cNvSpPr>
              <a:spLocks noChangeShapeType="1"/>
            </p:cNvSpPr>
            <p:nvPr/>
          </p:nvSpPr>
          <p:spPr bwMode="auto">
            <a:xfrm>
              <a:off x="5638800" y="2420216"/>
              <a:ext cx="533400" cy="160020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微软雅黑"/>
              </a:endParaRPr>
            </a:p>
          </p:txBody>
        </p:sp>
        <p:sp>
          <p:nvSpPr>
            <p:cNvPr id="55" name="Line 22"/>
            <p:cNvSpPr>
              <a:spLocks noChangeShapeType="1"/>
            </p:cNvSpPr>
            <p:nvPr/>
          </p:nvSpPr>
          <p:spPr bwMode="auto">
            <a:xfrm>
              <a:off x="5638800" y="3410816"/>
              <a:ext cx="457200" cy="76200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微软雅黑"/>
              </a:endParaRPr>
            </a:p>
          </p:txBody>
        </p:sp>
        <p:sp>
          <p:nvSpPr>
            <p:cNvPr id="56" name="Line 23"/>
            <p:cNvSpPr>
              <a:spLocks noChangeShapeType="1"/>
            </p:cNvSpPr>
            <p:nvPr/>
          </p:nvSpPr>
          <p:spPr bwMode="auto">
            <a:xfrm flipV="1">
              <a:off x="5486400" y="5011016"/>
              <a:ext cx="685800" cy="106680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微软雅黑"/>
              </a:endParaRPr>
            </a:p>
          </p:txBody>
        </p:sp>
        <p:sp>
          <p:nvSpPr>
            <p:cNvPr id="57" name="Line 24"/>
            <p:cNvSpPr>
              <a:spLocks noChangeShapeType="1"/>
            </p:cNvSpPr>
            <p:nvPr/>
          </p:nvSpPr>
          <p:spPr bwMode="auto">
            <a:xfrm flipV="1">
              <a:off x="5486400" y="4553816"/>
              <a:ext cx="685800" cy="76200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微软雅黑"/>
              </a:endParaRPr>
            </a:p>
          </p:txBody>
        </p:sp>
        <p:sp>
          <p:nvSpPr>
            <p:cNvPr id="58" name="Line 25"/>
            <p:cNvSpPr>
              <a:spLocks noChangeShapeType="1"/>
            </p:cNvSpPr>
            <p:nvPr/>
          </p:nvSpPr>
          <p:spPr bwMode="auto">
            <a:xfrm>
              <a:off x="5638800" y="4325216"/>
              <a:ext cx="457200" cy="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微软雅黑"/>
              </a:endParaRPr>
            </a:p>
          </p:txBody>
        </p:sp>
        <p:sp>
          <p:nvSpPr>
            <p:cNvPr id="59" name="Text Box 26"/>
            <p:cNvSpPr txBox="1">
              <a:spLocks noChangeArrowheads="1"/>
            </p:cNvSpPr>
            <p:nvPr/>
          </p:nvSpPr>
          <p:spPr bwMode="auto">
            <a:xfrm>
              <a:off x="2803525" y="6400800"/>
              <a:ext cx="1247322" cy="415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宋体" charset="0"/>
                  <a:cs typeface="宋体" charset="0"/>
                </a:defRPr>
              </a:lvl1pPr>
              <a:lvl2pPr marL="742950" indent="-285750">
                <a:defRPr sz="2400">
                  <a:solidFill>
                    <a:schemeClr val="tx1"/>
                  </a:solidFill>
                  <a:latin typeface="Times New Roman" charset="0"/>
                  <a:ea typeface="宋体" charset="0"/>
                  <a:cs typeface="宋体" charset="0"/>
                </a:defRPr>
              </a:lvl2pPr>
              <a:lvl3pPr marL="1143000" indent="-228600">
                <a:defRPr sz="2400">
                  <a:solidFill>
                    <a:schemeClr val="tx1"/>
                  </a:solidFill>
                  <a:latin typeface="Times New Roman" charset="0"/>
                  <a:ea typeface="宋体" charset="0"/>
                  <a:cs typeface="宋体" charset="0"/>
                </a:defRPr>
              </a:lvl3pPr>
              <a:lvl4pPr marL="1600200" indent="-228600">
                <a:defRPr sz="2400">
                  <a:solidFill>
                    <a:schemeClr val="tx1"/>
                  </a:solidFill>
                  <a:latin typeface="Times New Roman" charset="0"/>
                  <a:ea typeface="宋体" charset="0"/>
                  <a:cs typeface="宋体" charset="0"/>
                </a:defRPr>
              </a:lvl4pPr>
              <a:lvl5pPr marL="2057400" indent="-228600">
                <a:defRPr sz="2400">
                  <a:solidFill>
                    <a:schemeClr val="tx1"/>
                  </a:solidFill>
                  <a:latin typeface="Times New Roman" charset="0"/>
                  <a:ea typeface="宋体" charset="0"/>
                  <a:cs typeface="宋体" charset="0"/>
                </a:defRPr>
              </a:lvl5pPr>
              <a:lvl6pPr marL="2514600" indent="-228600" algn="ctr" eaLnBrk="0" fontAlgn="base" hangingPunct="0">
                <a:spcBef>
                  <a:spcPct val="0"/>
                </a:spcBef>
                <a:spcAft>
                  <a:spcPct val="0"/>
                </a:spcAft>
                <a:defRPr sz="2400">
                  <a:solidFill>
                    <a:schemeClr val="tx1"/>
                  </a:solidFill>
                  <a:latin typeface="Times New Roman" charset="0"/>
                  <a:ea typeface="宋体" charset="0"/>
                  <a:cs typeface="宋体" charset="0"/>
                </a:defRPr>
              </a:lvl6pPr>
              <a:lvl7pPr marL="2971800" indent="-228600" algn="ctr" eaLnBrk="0" fontAlgn="base" hangingPunct="0">
                <a:spcBef>
                  <a:spcPct val="0"/>
                </a:spcBef>
                <a:spcAft>
                  <a:spcPct val="0"/>
                </a:spcAft>
                <a:defRPr sz="2400">
                  <a:solidFill>
                    <a:schemeClr val="tx1"/>
                  </a:solidFill>
                  <a:latin typeface="Times New Roman" charset="0"/>
                  <a:ea typeface="宋体" charset="0"/>
                  <a:cs typeface="宋体" charset="0"/>
                </a:defRPr>
              </a:lvl7pPr>
              <a:lvl8pPr marL="3429000" indent="-228600" algn="ctr" eaLnBrk="0" fontAlgn="base" hangingPunct="0">
                <a:spcBef>
                  <a:spcPct val="0"/>
                </a:spcBef>
                <a:spcAft>
                  <a:spcPct val="0"/>
                </a:spcAft>
                <a:defRPr sz="2400">
                  <a:solidFill>
                    <a:schemeClr val="tx1"/>
                  </a:solidFill>
                  <a:latin typeface="Times New Roman" charset="0"/>
                  <a:ea typeface="宋体" charset="0"/>
                  <a:cs typeface="宋体" charset="0"/>
                </a:defRPr>
              </a:lvl8pPr>
              <a:lvl9pPr marL="3886200" indent="-228600" algn="ctr" eaLnBrk="0" fontAlgn="base" hangingPunct="0">
                <a:spcBef>
                  <a:spcPct val="0"/>
                </a:spcBef>
                <a:spcAft>
                  <a:spcPct val="0"/>
                </a:spcAft>
                <a:defRPr sz="2400">
                  <a:solidFill>
                    <a:schemeClr val="tx1"/>
                  </a:solidFill>
                  <a:latin typeface="Times New Roman" charset="0"/>
                  <a:ea typeface="宋体" charset="0"/>
                  <a:cs typeface="宋体"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1800" b="0" i="0" u="none" strike="noStrike" kern="0" cap="none" spc="0" normalizeH="0" baseline="0" noProof="0" dirty="0">
                  <a:ln>
                    <a:noFill/>
                  </a:ln>
                  <a:solidFill>
                    <a:srgbClr val="000000"/>
                  </a:solidFill>
                  <a:effectLst/>
                  <a:uLnTx/>
                  <a:uFillTx/>
                  <a:latin typeface="Arial"/>
                  <a:ea typeface="微软雅黑"/>
                </a:rPr>
                <a:t>逻辑结构</a:t>
              </a:r>
            </a:p>
          </p:txBody>
        </p:sp>
        <p:sp>
          <p:nvSpPr>
            <p:cNvPr id="60" name="Text Box 27"/>
            <p:cNvSpPr txBox="1">
              <a:spLocks noChangeArrowheads="1"/>
            </p:cNvSpPr>
            <p:nvPr/>
          </p:nvSpPr>
          <p:spPr bwMode="auto">
            <a:xfrm>
              <a:off x="7740650" y="5773017"/>
              <a:ext cx="1247322" cy="415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宋体" charset="0"/>
                  <a:cs typeface="宋体" charset="0"/>
                </a:defRPr>
              </a:lvl1pPr>
              <a:lvl2pPr marL="742950" indent="-285750">
                <a:defRPr sz="2400">
                  <a:solidFill>
                    <a:schemeClr val="tx1"/>
                  </a:solidFill>
                  <a:latin typeface="Times New Roman" charset="0"/>
                  <a:ea typeface="宋体" charset="0"/>
                  <a:cs typeface="宋体" charset="0"/>
                </a:defRPr>
              </a:lvl2pPr>
              <a:lvl3pPr marL="1143000" indent="-228600">
                <a:defRPr sz="2400">
                  <a:solidFill>
                    <a:schemeClr val="tx1"/>
                  </a:solidFill>
                  <a:latin typeface="Times New Roman" charset="0"/>
                  <a:ea typeface="宋体" charset="0"/>
                  <a:cs typeface="宋体" charset="0"/>
                </a:defRPr>
              </a:lvl3pPr>
              <a:lvl4pPr marL="1600200" indent="-228600">
                <a:defRPr sz="2400">
                  <a:solidFill>
                    <a:schemeClr val="tx1"/>
                  </a:solidFill>
                  <a:latin typeface="Times New Roman" charset="0"/>
                  <a:ea typeface="宋体" charset="0"/>
                  <a:cs typeface="宋体" charset="0"/>
                </a:defRPr>
              </a:lvl4pPr>
              <a:lvl5pPr marL="2057400" indent="-228600">
                <a:defRPr sz="2400">
                  <a:solidFill>
                    <a:schemeClr val="tx1"/>
                  </a:solidFill>
                  <a:latin typeface="Times New Roman" charset="0"/>
                  <a:ea typeface="宋体" charset="0"/>
                  <a:cs typeface="宋体" charset="0"/>
                </a:defRPr>
              </a:lvl5pPr>
              <a:lvl6pPr marL="2514600" indent="-228600" algn="ctr" eaLnBrk="0" fontAlgn="base" hangingPunct="0">
                <a:spcBef>
                  <a:spcPct val="0"/>
                </a:spcBef>
                <a:spcAft>
                  <a:spcPct val="0"/>
                </a:spcAft>
                <a:defRPr sz="2400">
                  <a:solidFill>
                    <a:schemeClr val="tx1"/>
                  </a:solidFill>
                  <a:latin typeface="Times New Roman" charset="0"/>
                  <a:ea typeface="宋体" charset="0"/>
                  <a:cs typeface="宋体" charset="0"/>
                </a:defRPr>
              </a:lvl6pPr>
              <a:lvl7pPr marL="2971800" indent="-228600" algn="ctr" eaLnBrk="0" fontAlgn="base" hangingPunct="0">
                <a:spcBef>
                  <a:spcPct val="0"/>
                </a:spcBef>
                <a:spcAft>
                  <a:spcPct val="0"/>
                </a:spcAft>
                <a:defRPr sz="2400">
                  <a:solidFill>
                    <a:schemeClr val="tx1"/>
                  </a:solidFill>
                  <a:latin typeface="Times New Roman" charset="0"/>
                  <a:ea typeface="宋体" charset="0"/>
                  <a:cs typeface="宋体" charset="0"/>
                </a:defRPr>
              </a:lvl7pPr>
              <a:lvl8pPr marL="3429000" indent="-228600" algn="ctr" eaLnBrk="0" fontAlgn="base" hangingPunct="0">
                <a:spcBef>
                  <a:spcPct val="0"/>
                </a:spcBef>
                <a:spcAft>
                  <a:spcPct val="0"/>
                </a:spcAft>
                <a:defRPr sz="2400">
                  <a:solidFill>
                    <a:schemeClr val="tx1"/>
                  </a:solidFill>
                  <a:latin typeface="Times New Roman" charset="0"/>
                  <a:ea typeface="宋体" charset="0"/>
                  <a:cs typeface="宋体" charset="0"/>
                </a:defRPr>
              </a:lvl8pPr>
              <a:lvl9pPr marL="3886200" indent="-228600" algn="ctr" eaLnBrk="0" fontAlgn="base" hangingPunct="0">
                <a:spcBef>
                  <a:spcPct val="0"/>
                </a:spcBef>
                <a:spcAft>
                  <a:spcPct val="0"/>
                </a:spcAft>
                <a:defRPr sz="2400">
                  <a:solidFill>
                    <a:schemeClr val="tx1"/>
                  </a:solidFill>
                  <a:latin typeface="Times New Roman" charset="0"/>
                  <a:ea typeface="宋体" charset="0"/>
                  <a:cs typeface="宋体"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1800" b="0" i="0" u="none" strike="noStrike" kern="0" cap="none" spc="0" normalizeH="0" baseline="0" noProof="0">
                  <a:ln>
                    <a:noFill/>
                  </a:ln>
                  <a:solidFill>
                    <a:srgbClr val="000000"/>
                  </a:solidFill>
                  <a:effectLst/>
                  <a:uLnTx/>
                  <a:uFillTx/>
                  <a:latin typeface="Arial"/>
                  <a:ea typeface="微软雅黑"/>
                </a:rPr>
                <a:t>物理结构</a:t>
              </a:r>
            </a:p>
          </p:txBody>
        </p:sp>
      </p:grpSp>
    </p:spTree>
    <p:extLst>
      <p:ext uri="{BB962C8B-B14F-4D97-AF65-F5344CB8AC3E}">
        <p14:creationId xmlns:p14="http://schemas.microsoft.com/office/powerpoint/2010/main" val="232161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HDFS</a:t>
            </a:r>
            <a:endParaRPr lang="zh-CN" altLang="en-US" dirty="0"/>
          </a:p>
        </p:txBody>
      </p:sp>
      <p:sp>
        <p:nvSpPr>
          <p:cNvPr id="3" name="内容占位符 2"/>
          <p:cNvSpPr>
            <a:spLocks noGrp="1"/>
          </p:cNvSpPr>
          <p:nvPr>
            <p:ph idx="1"/>
          </p:nvPr>
        </p:nvSpPr>
        <p:spPr/>
        <p:txBody>
          <a:bodyPr/>
          <a:lstStyle/>
          <a:p>
            <a:r>
              <a:rPr lang="en-US" altLang="zh-CN" sz="2400" dirty="0"/>
              <a:t>Hadoop/GFS</a:t>
            </a:r>
            <a:r>
              <a:rPr lang="zh-CN" altLang="en-US" sz="2400" dirty="0"/>
              <a:t>设计目标</a:t>
            </a:r>
            <a:endParaRPr lang="en-US" altLang="zh-CN" sz="2400" dirty="0"/>
          </a:p>
          <a:p>
            <a:pPr lvl="1"/>
            <a:r>
              <a:rPr lang="zh-CN" altLang="en-US" sz="2000" dirty="0"/>
              <a:t>硬件错误是常态而非异常</a:t>
            </a:r>
            <a:endParaRPr lang="en-US" altLang="zh-CN" sz="2000" dirty="0"/>
          </a:p>
          <a:p>
            <a:pPr lvl="2"/>
            <a:r>
              <a:rPr lang="en-US" altLang="zh-CN" sz="1600" dirty="0"/>
              <a:t>HDFS</a:t>
            </a:r>
            <a:r>
              <a:rPr lang="zh-CN" altLang="en-US" sz="1600" dirty="0"/>
              <a:t>被设计为运行在普通硬件上，所以硬件故障很正常</a:t>
            </a:r>
            <a:endParaRPr lang="en-US" altLang="zh-CN" sz="1600" dirty="0"/>
          </a:p>
          <a:p>
            <a:pPr lvl="2"/>
            <a:r>
              <a:rPr lang="zh-CN" altLang="en-US" sz="1600" dirty="0"/>
              <a:t>一个集群可能存在着成百上千的节点，每个节点上都有文件系统的部分数据，每个组件都有可能出现故障</a:t>
            </a:r>
            <a:endParaRPr lang="en-US" altLang="zh-CN" sz="1600" dirty="0"/>
          </a:p>
          <a:p>
            <a:pPr lvl="2"/>
            <a:r>
              <a:rPr lang="zh-CN" altLang="en-US" sz="1600" dirty="0"/>
              <a:t>因此，错误检测并快速自动恢复是</a:t>
            </a:r>
            <a:r>
              <a:rPr lang="en-US" altLang="zh-CN" sz="1600" dirty="0"/>
              <a:t>HDFS</a:t>
            </a:r>
            <a:r>
              <a:rPr lang="zh-CN" altLang="en-US" sz="1600" dirty="0"/>
              <a:t>的最核心设计</a:t>
            </a:r>
            <a:endParaRPr lang="en-US" altLang="zh-CN" sz="1600" dirty="0"/>
          </a:p>
          <a:p>
            <a:pPr lvl="1"/>
            <a:r>
              <a:rPr lang="zh-CN" altLang="en-US" sz="2000" dirty="0"/>
              <a:t>流式数据访问</a:t>
            </a:r>
            <a:endParaRPr lang="en-US" altLang="zh-CN" sz="2000" dirty="0"/>
          </a:p>
          <a:p>
            <a:pPr lvl="2"/>
            <a:r>
              <a:rPr lang="en-US" altLang="zh-CN" sz="1600" dirty="0"/>
              <a:t>HDFS</a:t>
            </a:r>
            <a:r>
              <a:rPr lang="zh-CN" altLang="en-US" sz="1600" dirty="0"/>
              <a:t>上的应用主要是以流式数据读取为主，做批量处理而非用户交互处理</a:t>
            </a:r>
            <a:endParaRPr lang="en-US" altLang="zh-CN" sz="1600" dirty="0"/>
          </a:p>
          <a:p>
            <a:pPr lvl="2"/>
            <a:r>
              <a:rPr lang="zh-CN" altLang="en-US" sz="1600" dirty="0"/>
              <a:t>数据是一点点传输过来的，一边传输一边处理，而非全部传输后再统一处理，这样不需要占用大量的内存空间</a:t>
            </a:r>
            <a:endParaRPr lang="en-US" altLang="zh-CN" sz="1600" dirty="0"/>
          </a:p>
          <a:p>
            <a:pPr lvl="1"/>
            <a:r>
              <a:rPr lang="zh-CN" altLang="en-US" sz="2000" dirty="0"/>
              <a:t>大规模数据集</a:t>
            </a:r>
            <a:endParaRPr lang="en-US" altLang="zh-CN" sz="2000" dirty="0"/>
          </a:p>
          <a:p>
            <a:pPr lvl="2"/>
            <a:r>
              <a:rPr lang="zh-CN" altLang="en-US" sz="1600" dirty="0"/>
              <a:t>典型文件大小为</a:t>
            </a:r>
            <a:r>
              <a:rPr lang="en-US" altLang="zh-CN" sz="1600" dirty="0"/>
              <a:t>GB</a:t>
            </a:r>
            <a:r>
              <a:rPr lang="zh-CN" altLang="en-US" sz="1600" dirty="0"/>
              <a:t>甚至</a:t>
            </a:r>
            <a:r>
              <a:rPr lang="en-US" altLang="zh-CN" sz="1600" dirty="0"/>
              <a:t>TB</a:t>
            </a:r>
            <a:r>
              <a:rPr lang="zh-CN" altLang="en-US" sz="1600" dirty="0"/>
              <a:t>，因此支持大文件存储</a:t>
            </a:r>
            <a:endParaRPr lang="en-US" altLang="zh-CN" sz="1600" dirty="0"/>
          </a:p>
          <a:p>
            <a:pPr lvl="1"/>
            <a:r>
              <a:rPr lang="zh-CN" altLang="en-US" sz="2000" dirty="0"/>
              <a:t>简单一致性模型</a:t>
            </a:r>
            <a:endParaRPr lang="en-US" altLang="zh-CN" sz="2000" dirty="0"/>
          </a:p>
          <a:p>
            <a:pPr lvl="2"/>
            <a:r>
              <a:rPr lang="zh-CN" altLang="en-US" sz="1600" dirty="0"/>
              <a:t>对文件一次性写入、多次读取，文件一经写入后就不需要再更改了，这样的假定简化了数据一致性问题</a:t>
            </a:r>
            <a:endParaRPr lang="en-US" altLang="zh-CN" sz="1600" dirty="0"/>
          </a:p>
          <a:p>
            <a:pPr lvl="1"/>
            <a:r>
              <a:rPr lang="zh-CN" altLang="en-US" sz="2000" dirty="0"/>
              <a:t>移动计算比移动数据更划算</a:t>
            </a:r>
            <a:endParaRPr lang="en-US" altLang="zh-CN" sz="2000" dirty="0"/>
          </a:p>
          <a:p>
            <a:pPr lvl="2"/>
            <a:r>
              <a:rPr lang="zh-CN" altLang="en-US" sz="1600" dirty="0"/>
              <a:t>对于大文件而言，再数据旁执行操作会比将数据移动到计算应用附近更高效</a:t>
            </a:r>
            <a:endParaRPr lang="en-US" altLang="zh-CN" sz="1600" dirty="0"/>
          </a:p>
          <a:p>
            <a:pPr lvl="2"/>
            <a:r>
              <a:rPr lang="en-US" altLang="zh-CN" sz="1600" dirty="0"/>
              <a:t>HDFS</a:t>
            </a:r>
            <a:r>
              <a:rPr lang="zh-CN" altLang="en-US" sz="1600" dirty="0"/>
              <a:t>提供了接口，以便让程序将自己移动到数据存储的地方执行</a:t>
            </a:r>
            <a:endParaRPr lang="en-US" altLang="zh-CN" sz="1600"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50</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2010388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HDFS</a:t>
            </a:r>
            <a:endParaRPr lang="zh-CN" altLang="en-US" dirty="0"/>
          </a:p>
        </p:txBody>
      </p:sp>
      <p:sp>
        <p:nvSpPr>
          <p:cNvPr id="3" name="内容占位符 2"/>
          <p:cNvSpPr>
            <a:spLocks noGrp="1"/>
          </p:cNvSpPr>
          <p:nvPr>
            <p:ph idx="1"/>
          </p:nvPr>
        </p:nvSpPr>
        <p:spPr>
          <a:xfrm>
            <a:off x="334436" y="1196975"/>
            <a:ext cx="6770175" cy="5111750"/>
          </a:xfrm>
        </p:spPr>
        <p:txBody>
          <a:bodyPr/>
          <a:lstStyle/>
          <a:p>
            <a:r>
              <a:rPr lang="zh-CN" altLang="en-US" sz="2400" dirty="0"/>
              <a:t>主</a:t>
            </a:r>
            <a:r>
              <a:rPr lang="en-US" altLang="zh-CN" sz="2400" dirty="0"/>
              <a:t>/</a:t>
            </a:r>
            <a:r>
              <a:rPr lang="zh-CN" altLang="en-US" sz="2400" dirty="0"/>
              <a:t>从（</a:t>
            </a:r>
            <a:r>
              <a:rPr lang="en-US" altLang="zh-CN" sz="2400" dirty="0"/>
              <a:t>Master/Slave</a:t>
            </a:r>
            <a:r>
              <a:rPr lang="zh-CN" altLang="en-US" sz="2400" dirty="0"/>
              <a:t>）体系结构</a:t>
            </a:r>
            <a:endParaRPr lang="en-US" altLang="zh-CN" sz="2400" dirty="0"/>
          </a:p>
          <a:p>
            <a:pPr lvl="1"/>
            <a:r>
              <a:rPr lang="zh-CN" altLang="en-US" sz="2000" dirty="0"/>
              <a:t>一个主节点、多个从节点</a:t>
            </a:r>
            <a:endParaRPr lang="en-US" altLang="zh-CN" sz="2000" dirty="0"/>
          </a:p>
          <a:p>
            <a:pPr lvl="1"/>
            <a:r>
              <a:rPr lang="en-US" altLang="zh-CN" sz="2000" dirty="0" err="1"/>
              <a:t>MapReduce</a:t>
            </a:r>
            <a:r>
              <a:rPr lang="zh-CN" altLang="en-US" sz="2000" dirty="0"/>
              <a:t>能够将一个应用程序分割成许多小的工作单元以便在各个节点上执行</a:t>
            </a:r>
            <a:endParaRPr lang="en-US" altLang="zh-CN" sz="2000" dirty="0"/>
          </a:p>
          <a:p>
            <a:pPr lvl="2"/>
            <a:r>
              <a:rPr lang="zh-CN" altLang="en-US" sz="1800" dirty="0"/>
              <a:t>其中这个应用程序叫“作业（</a:t>
            </a:r>
            <a:r>
              <a:rPr lang="en-US" altLang="zh-CN" sz="1800" dirty="0"/>
              <a:t>job</a:t>
            </a:r>
            <a:r>
              <a:rPr lang="zh-CN" altLang="en-US" sz="1800" dirty="0"/>
              <a:t>）”，分割出来的工作单元叫“任务（</a:t>
            </a:r>
            <a:r>
              <a:rPr lang="en-US" altLang="zh-CN" sz="1800" dirty="0"/>
              <a:t>task</a:t>
            </a:r>
            <a:r>
              <a:rPr lang="zh-CN" altLang="en-US" sz="1800" dirty="0"/>
              <a:t>）”</a:t>
            </a:r>
            <a:endParaRPr lang="en-US" altLang="zh-CN" sz="1800" dirty="0"/>
          </a:p>
          <a:p>
            <a:pPr lvl="2"/>
            <a:r>
              <a:rPr lang="en-US" altLang="zh-CN" sz="1800" dirty="0"/>
              <a:t>Hadoop</a:t>
            </a:r>
            <a:r>
              <a:rPr lang="zh-CN" altLang="en-US" sz="1800" dirty="0"/>
              <a:t>集群中运行了一系列的后台程序</a:t>
            </a:r>
            <a:endParaRPr lang="en-US" altLang="zh-CN" sz="1800" dirty="0"/>
          </a:p>
          <a:p>
            <a:pPr lvl="3"/>
            <a:r>
              <a:rPr lang="en-US" altLang="zh-CN" sz="1400" dirty="0" err="1"/>
              <a:t>NameNode</a:t>
            </a:r>
            <a:r>
              <a:rPr lang="zh-CN" altLang="en-US" sz="1400" dirty="0"/>
              <a:t>（仅有一个）：</a:t>
            </a:r>
            <a:r>
              <a:rPr lang="en-US" altLang="zh-CN" sz="1400" dirty="0"/>
              <a:t>HDFS</a:t>
            </a:r>
            <a:r>
              <a:rPr lang="zh-CN" altLang="en-US" sz="1400" dirty="0"/>
              <a:t>的守护程序，负责记录文件是如何被分割成数据块的，以及这些数据块分别存储在哪些数据节点上（元数据）；一旦</a:t>
            </a:r>
            <a:r>
              <a:rPr lang="en-US" altLang="zh-CN" sz="1400" dirty="0" err="1"/>
              <a:t>NameNode</a:t>
            </a:r>
            <a:r>
              <a:rPr lang="zh-CN" altLang="en-US" sz="1400" dirty="0"/>
              <a:t>宕机，整个系统将无法运行</a:t>
            </a:r>
            <a:endParaRPr lang="en-US" altLang="zh-CN" sz="1400" dirty="0"/>
          </a:p>
          <a:p>
            <a:pPr lvl="3"/>
            <a:r>
              <a:rPr lang="en-US" altLang="zh-CN" sz="1400" dirty="0" err="1"/>
              <a:t>DataNode</a:t>
            </a:r>
            <a:r>
              <a:rPr lang="zh-CN" altLang="en-US" sz="1400" dirty="0"/>
              <a:t>：负责具体的读写操作</a:t>
            </a:r>
            <a:endParaRPr lang="en-US" altLang="zh-CN" sz="1400" dirty="0"/>
          </a:p>
          <a:p>
            <a:pPr lvl="3"/>
            <a:r>
              <a:rPr lang="en-US" altLang="zh-CN" sz="1400" dirty="0"/>
              <a:t>Secondary </a:t>
            </a:r>
            <a:r>
              <a:rPr lang="en-US" altLang="zh-CN" sz="1400" dirty="0" err="1"/>
              <a:t>NameNode</a:t>
            </a:r>
            <a:r>
              <a:rPr lang="zh-CN" altLang="en-US" sz="1400" dirty="0"/>
              <a:t>：用来监控</a:t>
            </a:r>
            <a:r>
              <a:rPr lang="en-US" altLang="zh-CN" sz="1400" dirty="0" err="1"/>
              <a:t>NameNode</a:t>
            </a:r>
            <a:r>
              <a:rPr lang="zh-CN" altLang="en-US" sz="1400" dirty="0"/>
              <a:t>的辅助程序，并定期保存元数据快照</a:t>
            </a:r>
            <a:endParaRPr lang="en-US" altLang="zh-CN" sz="1400" dirty="0"/>
          </a:p>
          <a:p>
            <a:pPr lvl="3"/>
            <a:r>
              <a:rPr lang="en-US" altLang="zh-CN" sz="1400" dirty="0" err="1"/>
              <a:t>JobTracker</a:t>
            </a:r>
            <a:r>
              <a:rPr lang="zh-CN" altLang="en-US" sz="1400"/>
              <a:t>：决定哪个</a:t>
            </a:r>
            <a:r>
              <a:rPr lang="zh-CN" altLang="en-US" sz="1400" dirty="0"/>
              <a:t>文件被处理，并为不同的任务分配节点</a:t>
            </a:r>
            <a:endParaRPr lang="en-US" altLang="zh-CN" sz="1400" dirty="0"/>
          </a:p>
          <a:p>
            <a:pPr lvl="3"/>
            <a:r>
              <a:rPr lang="en-US" altLang="zh-CN" sz="1400" dirty="0" err="1"/>
              <a:t>TaskTracker</a:t>
            </a:r>
            <a:r>
              <a:rPr lang="zh-CN" altLang="en-US" sz="1400" dirty="0"/>
              <a:t>：与负责存储数据的</a:t>
            </a:r>
            <a:r>
              <a:rPr lang="en-US" altLang="zh-CN" sz="1400" dirty="0" err="1"/>
              <a:t>DataNode</a:t>
            </a:r>
            <a:r>
              <a:rPr lang="zh-CN" altLang="en-US" sz="1400" dirty="0"/>
              <a:t>结合，管理节点中的任务；与</a:t>
            </a:r>
            <a:r>
              <a:rPr lang="en-US" altLang="zh-CN" sz="1400" dirty="0" err="1"/>
              <a:t>JobTracker</a:t>
            </a:r>
            <a:r>
              <a:rPr lang="zh-CN" altLang="en-US" sz="1400" dirty="0"/>
              <a:t>交互，一旦</a:t>
            </a:r>
            <a:r>
              <a:rPr lang="en-US" altLang="zh-CN" sz="1400" dirty="0" err="1"/>
              <a:t>JobTracker</a:t>
            </a:r>
            <a:r>
              <a:rPr lang="zh-CN" altLang="en-US" sz="1400" dirty="0"/>
              <a:t>无法获取</a:t>
            </a:r>
            <a:r>
              <a:rPr lang="en-US" altLang="zh-CN" sz="1400" dirty="0" err="1"/>
              <a:t>TaskTracker</a:t>
            </a:r>
            <a:r>
              <a:rPr lang="zh-CN" altLang="en-US" sz="1400" dirty="0"/>
              <a:t>的响应，则判定崩溃</a:t>
            </a:r>
            <a:endParaRPr lang="en-US" altLang="zh-CN" sz="1400" dirty="0"/>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51</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pic>
        <p:nvPicPr>
          <p:cNvPr id="8" name="图片 7"/>
          <p:cNvPicPr>
            <a:picLocks noChangeAspect="1"/>
          </p:cNvPicPr>
          <p:nvPr/>
        </p:nvPicPr>
        <p:blipFill>
          <a:blip r:embed="rId2"/>
          <a:stretch>
            <a:fillRect/>
          </a:stretch>
        </p:blipFill>
        <p:spPr>
          <a:xfrm>
            <a:off x="7052797" y="2266604"/>
            <a:ext cx="5072701" cy="2536351"/>
          </a:xfrm>
          <a:prstGeom prst="rect">
            <a:avLst/>
          </a:prstGeom>
        </p:spPr>
      </p:pic>
    </p:spTree>
    <p:extLst>
      <p:ext uri="{BB962C8B-B14F-4D97-AF65-F5344CB8AC3E}">
        <p14:creationId xmlns:p14="http://schemas.microsoft.com/office/powerpoint/2010/main" val="3847236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HDFS</a:t>
            </a:r>
            <a:endParaRPr lang="zh-CN" altLang="en-US" dirty="0"/>
          </a:p>
        </p:txBody>
      </p:sp>
      <p:sp>
        <p:nvSpPr>
          <p:cNvPr id="3" name="内容占位符 2"/>
          <p:cNvSpPr>
            <a:spLocks noGrp="1"/>
          </p:cNvSpPr>
          <p:nvPr>
            <p:ph idx="1"/>
          </p:nvPr>
        </p:nvSpPr>
        <p:spPr>
          <a:xfrm>
            <a:off x="334436" y="1196975"/>
            <a:ext cx="7260121" cy="5111750"/>
          </a:xfrm>
        </p:spPr>
        <p:txBody>
          <a:bodyPr/>
          <a:lstStyle/>
          <a:p>
            <a:r>
              <a:rPr lang="en-US" altLang="zh-CN" sz="2400" dirty="0"/>
              <a:t>HDFS</a:t>
            </a:r>
            <a:r>
              <a:rPr lang="zh-CN" altLang="en-US" sz="2400" dirty="0"/>
              <a:t>体系结构</a:t>
            </a:r>
            <a:endParaRPr lang="en-US" altLang="zh-CN" sz="2400" dirty="0"/>
          </a:p>
          <a:p>
            <a:pPr lvl="1"/>
            <a:r>
              <a:rPr lang="en-US" altLang="zh-CN" sz="1800" dirty="0"/>
              <a:t>HDFS</a:t>
            </a:r>
            <a:r>
              <a:rPr lang="zh-CN" altLang="en-US" sz="1800" dirty="0"/>
              <a:t>的文件通常按照</a:t>
            </a:r>
            <a:r>
              <a:rPr lang="en-US" altLang="zh-CN" sz="1800" dirty="0"/>
              <a:t>64MB</a:t>
            </a:r>
            <a:r>
              <a:rPr lang="zh-CN" altLang="en-US" sz="1800" dirty="0"/>
              <a:t>被切分成不同的数据块（</a:t>
            </a:r>
            <a:r>
              <a:rPr lang="en-US" altLang="zh-CN" sz="1800" dirty="0"/>
              <a:t>Block</a:t>
            </a:r>
            <a:r>
              <a:rPr lang="zh-CN" altLang="en-US" sz="1800" dirty="0"/>
              <a:t>），每个数据块尽可能地分散存储于不同的</a:t>
            </a:r>
            <a:r>
              <a:rPr lang="en-US" altLang="zh-CN" sz="1800" dirty="0" err="1"/>
              <a:t>DataNode</a:t>
            </a:r>
            <a:r>
              <a:rPr lang="zh-CN" altLang="en-US" sz="1800" dirty="0"/>
              <a:t>中</a:t>
            </a:r>
            <a:endParaRPr lang="en-US" altLang="zh-CN" sz="1800" dirty="0"/>
          </a:p>
          <a:p>
            <a:pPr lvl="1"/>
            <a:r>
              <a:rPr lang="en-US" altLang="zh-CN" sz="1800" dirty="0" err="1"/>
              <a:t>NameNode</a:t>
            </a:r>
            <a:r>
              <a:rPr lang="zh-CN" altLang="en-US" sz="1800" dirty="0"/>
              <a:t>管理文件系统的元数据，</a:t>
            </a:r>
            <a:r>
              <a:rPr lang="en-US" altLang="zh-CN" sz="1800" dirty="0" err="1"/>
              <a:t>DataNode</a:t>
            </a:r>
            <a:r>
              <a:rPr lang="zh-CN" altLang="en-US" sz="1800" dirty="0"/>
              <a:t>存储实际数据</a:t>
            </a:r>
            <a:endParaRPr lang="en-US" altLang="zh-CN" sz="1800" dirty="0"/>
          </a:p>
          <a:p>
            <a:pPr lvl="1"/>
            <a:r>
              <a:rPr lang="zh-CN" altLang="en-US" sz="1800" dirty="0"/>
              <a:t>客户端通过同</a:t>
            </a:r>
            <a:r>
              <a:rPr lang="en-US" altLang="zh-CN" sz="1800" dirty="0" err="1"/>
              <a:t>NameNode</a:t>
            </a:r>
            <a:r>
              <a:rPr lang="zh-CN" altLang="en-US" sz="1800" dirty="0"/>
              <a:t>和</a:t>
            </a:r>
            <a:r>
              <a:rPr lang="en-US" altLang="zh-CN" sz="1800" dirty="0" err="1"/>
              <a:t>DataNode</a:t>
            </a:r>
            <a:r>
              <a:rPr lang="zh-CN" altLang="en-US" sz="1800" dirty="0"/>
              <a:t>的交互访问文件系统；联系</a:t>
            </a:r>
            <a:r>
              <a:rPr lang="en-US" altLang="zh-CN" sz="1800" dirty="0" err="1"/>
              <a:t>NameNode</a:t>
            </a:r>
            <a:r>
              <a:rPr lang="zh-CN" altLang="en-US" sz="1800" dirty="0"/>
              <a:t>以获取文件的元数据，而真正的文件</a:t>
            </a:r>
            <a:r>
              <a:rPr lang="en-US" altLang="zh-CN" sz="1800" dirty="0"/>
              <a:t>I/O</a:t>
            </a:r>
            <a:r>
              <a:rPr lang="zh-CN" altLang="en-US" sz="1800" dirty="0"/>
              <a:t>操作则是直接和</a:t>
            </a:r>
            <a:r>
              <a:rPr lang="en-US" altLang="zh-CN" sz="1800" dirty="0" err="1"/>
              <a:t>DataNode</a:t>
            </a:r>
            <a:r>
              <a:rPr lang="zh-CN" altLang="en-US" sz="1800" dirty="0"/>
              <a:t>交互</a:t>
            </a:r>
            <a:endParaRPr lang="en-US" altLang="zh-CN" sz="1800" dirty="0"/>
          </a:p>
          <a:p>
            <a:pPr lvl="1"/>
            <a:r>
              <a:rPr lang="en-US" altLang="zh-CN" sz="1800" dirty="0" err="1"/>
              <a:t>NameNode</a:t>
            </a:r>
            <a:r>
              <a:rPr lang="zh-CN" altLang="en-US" sz="1800" dirty="0"/>
              <a:t>使用事务日志（</a:t>
            </a:r>
            <a:r>
              <a:rPr lang="en-US" altLang="zh-CN" sz="1800" dirty="0" err="1"/>
              <a:t>EditLog</a:t>
            </a:r>
            <a:r>
              <a:rPr lang="zh-CN" altLang="en-US" sz="1800" dirty="0"/>
              <a:t>）来记录元数据的变化，使用映像文件（</a:t>
            </a:r>
            <a:r>
              <a:rPr lang="en-US" altLang="zh-CN" sz="1800" dirty="0" err="1"/>
              <a:t>FsImage</a:t>
            </a:r>
            <a:r>
              <a:rPr lang="zh-CN" altLang="en-US" sz="1800" dirty="0"/>
              <a:t>）存储文件系统的命名空间，包含文件的映射、文件的属性信息等；</a:t>
            </a:r>
            <a:r>
              <a:rPr lang="en-US" altLang="zh-CN" sz="1800" dirty="0" err="1"/>
              <a:t>NameNode</a:t>
            </a:r>
            <a:r>
              <a:rPr lang="zh-CN" altLang="en-US" sz="1800" dirty="0"/>
              <a:t>启动的时候合并映像文件和事务日志</a:t>
            </a:r>
            <a:endParaRPr lang="en-US" altLang="zh-CN" sz="1800" dirty="0"/>
          </a:p>
          <a:p>
            <a:pPr lvl="1"/>
            <a:r>
              <a:rPr lang="en-US" altLang="zh-CN" sz="1800" dirty="0"/>
              <a:t>Secondary </a:t>
            </a:r>
            <a:r>
              <a:rPr lang="en-US" altLang="zh-CN" sz="1800" dirty="0" err="1"/>
              <a:t>NameNode</a:t>
            </a:r>
            <a:r>
              <a:rPr lang="zh-CN" altLang="en-US" sz="1800" dirty="0"/>
              <a:t>辅助</a:t>
            </a:r>
            <a:r>
              <a:rPr lang="en-US" altLang="zh-CN" sz="1800" dirty="0" err="1"/>
              <a:t>NameNode</a:t>
            </a:r>
            <a:r>
              <a:rPr lang="zh-CN" altLang="en-US" sz="1800" dirty="0"/>
              <a:t>处理映像文件和事务日志；周期性从</a:t>
            </a:r>
            <a:r>
              <a:rPr lang="en-US" altLang="zh-CN" sz="1800" dirty="0" err="1"/>
              <a:t>NameNode</a:t>
            </a:r>
            <a:r>
              <a:rPr lang="zh-CN" altLang="en-US" sz="1800" dirty="0"/>
              <a:t>复制映像文件和事务日志到临时目录，合并后上传到</a:t>
            </a:r>
            <a:r>
              <a:rPr lang="en-US" altLang="zh-CN" sz="1800" dirty="0" err="1"/>
              <a:t>NameNode</a:t>
            </a:r>
            <a:r>
              <a:rPr lang="zh-CN" altLang="en-US" sz="1800" dirty="0"/>
              <a:t>，</a:t>
            </a:r>
            <a:r>
              <a:rPr lang="en-US" altLang="zh-CN" sz="1800" dirty="0" err="1"/>
              <a:t>NameNode</a:t>
            </a:r>
            <a:r>
              <a:rPr lang="zh-CN" altLang="en-US" sz="1800" dirty="0"/>
              <a:t>更新映像文件并清理事务日志，使得日志大小始终控制在可配置的限度下</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52</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pic>
        <p:nvPicPr>
          <p:cNvPr id="7" name="图片 6"/>
          <p:cNvPicPr>
            <a:picLocks noChangeAspect="1"/>
          </p:cNvPicPr>
          <p:nvPr/>
        </p:nvPicPr>
        <p:blipFill>
          <a:blip r:embed="rId2"/>
          <a:stretch>
            <a:fillRect/>
          </a:stretch>
        </p:blipFill>
        <p:spPr>
          <a:xfrm>
            <a:off x="7594557" y="1196975"/>
            <a:ext cx="4395776" cy="2439447"/>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2939" y="3772446"/>
            <a:ext cx="1559011" cy="2107332"/>
          </a:xfrm>
          <a:prstGeom prst="rect">
            <a:avLst/>
          </a:prstGeom>
        </p:spPr>
      </p:pic>
    </p:spTree>
    <p:extLst>
      <p:ext uri="{BB962C8B-B14F-4D97-AF65-F5344CB8AC3E}">
        <p14:creationId xmlns:p14="http://schemas.microsoft.com/office/powerpoint/2010/main" val="24385941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HDFS</a:t>
            </a:r>
            <a:endParaRPr lang="zh-CN" altLang="en-US" dirty="0"/>
          </a:p>
        </p:txBody>
      </p:sp>
      <p:sp>
        <p:nvSpPr>
          <p:cNvPr id="3" name="内容占位符 2"/>
          <p:cNvSpPr>
            <a:spLocks noGrp="1"/>
          </p:cNvSpPr>
          <p:nvPr>
            <p:ph idx="1"/>
          </p:nvPr>
        </p:nvSpPr>
        <p:spPr/>
        <p:txBody>
          <a:bodyPr/>
          <a:lstStyle/>
          <a:p>
            <a:r>
              <a:rPr lang="zh-CN" altLang="en-US" sz="2400" dirty="0"/>
              <a:t>保障</a:t>
            </a:r>
            <a:r>
              <a:rPr lang="en-US" altLang="zh-CN" sz="2400" dirty="0"/>
              <a:t>HDFS</a:t>
            </a:r>
            <a:r>
              <a:rPr lang="zh-CN" altLang="en-US" sz="2400" dirty="0"/>
              <a:t>可靠性的措施</a:t>
            </a:r>
            <a:endParaRPr lang="en-US" altLang="zh-CN" sz="2400" dirty="0"/>
          </a:p>
          <a:p>
            <a:pPr lvl="1"/>
            <a:r>
              <a:rPr lang="zh-CN" altLang="en-US" sz="2000" dirty="0"/>
              <a:t>冗余备份</a:t>
            </a:r>
            <a:endParaRPr lang="en-US" altLang="zh-CN" sz="2000" dirty="0"/>
          </a:p>
          <a:p>
            <a:pPr lvl="2"/>
            <a:r>
              <a:rPr lang="zh-CN" altLang="en-US" sz="1600" dirty="0"/>
              <a:t>文件的所有数据块都会有副本（副本数量即复制因子，可配置）</a:t>
            </a:r>
            <a:endParaRPr lang="en-US" altLang="zh-CN" sz="1600" dirty="0"/>
          </a:p>
          <a:p>
            <a:pPr lvl="2"/>
            <a:r>
              <a:rPr lang="en-US" altLang="zh-CN" sz="1600" dirty="0"/>
              <a:t>HDFS</a:t>
            </a:r>
            <a:r>
              <a:rPr lang="zh-CN" altLang="en-US" sz="1600" dirty="0"/>
              <a:t>的文件都是一次性写入，并且严格限制为任何时候都只能有一个用户进行写操作</a:t>
            </a:r>
            <a:endParaRPr lang="en-US" altLang="zh-CN" sz="1600" dirty="0"/>
          </a:p>
          <a:p>
            <a:pPr lvl="2"/>
            <a:r>
              <a:rPr lang="en-US" altLang="zh-CN" sz="1600" dirty="0" err="1"/>
              <a:t>DataNode</a:t>
            </a:r>
            <a:r>
              <a:rPr lang="zh-CN" altLang="en-US" sz="1600" dirty="0"/>
              <a:t>使用本地文件系统来存储</a:t>
            </a:r>
            <a:r>
              <a:rPr lang="en-US" altLang="zh-CN" sz="1600" dirty="0"/>
              <a:t>HDFS</a:t>
            </a:r>
            <a:r>
              <a:rPr lang="zh-CN" altLang="en-US" sz="1600" dirty="0"/>
              <a:t>数据，但是对</a:t>
            </a:r>
            <a:r>
              <a:rPr lang="en-US" altLang="zh-CN" sz="1600" dirty="0"/>
              <a:t>HDFS</a:t>
            </a:r>
            <a:r>
              <a:rPr lang="zh-CN" altLang="en-US" sz="1600" dirty="0"/>
              <a:t>的文件一无所知</a:t>
            </a:r>
            <a:endParaRPr lang="en-US" altLang="zh-CN" sz="1600" dirty="0"/>
          </a:p>
          <a:p>
            <a:pPr lvl="2"/>
            <a:r>
              <a:rPr lang="en-US" altLang="zh-CN" sz="1600" dirty="0" err="1"/>
              <a:t>DataNode</a:t>
            </a:r>
            <a:r>
              <a:rPr lang="zh-CN" altLang="en-US" sz="1600" dirty="0"/>
              <a:t>启动时遍历产生一份数据块和本地文件对应关系列表（块报告，</a:t>
            </a:r>
            <a:r>
              <a:rPr lang="en-US" altLang="zh-CN" sz="1600" dirty="0" err="1"/>
              <a:t>Blockreport</a:t>
            </a:r>
            <a:r>
              <a:rPr lang="zh-CN" altLang="en-US" sz="1600" dirty="0"/>
              <a:t>），并发给</a:t>
            </a:r>
            <a:r>
              <a:rPr lang="en-US" altLang="zh-CN" sz="1600" dirty="0" err="1"/>
              <a:t>NameNode</a:t>
            </a:r>
            <a:endParaRPr lang="en-US" altLang="zh-CN" sz="1600" dirty="0"/>
          </a:p>
          <a:p>
            <a:pPr lvl="1"/>
            <a:r>
              <a:rPr lang="zh-CN" altLang="en-US" sz="2000" dirty="0"/>
              <a:t>副本存放</a:t>
            </a:r>
            <a:endParaRPr lang="en-US" altLang="zh-CN" sz="2000" dirty="0"/>
          </a:p>
          <a:p>
            <a:pPr lvl="2"/>
            <a:r>
              <a:rPr lang="en-US" altLang="zh-CN" sz="1600" dirty="0"/>
              <a:t>HDFS</a:t>
            </a:r>
            <a:r>
              <a:rPr lang="zh-CN" altLang="en-US" sz="1600" dirty="0"/>
              <a:t>一般运行在多个机架上，采用机架感知的策略来改进数据的可靠性、可用性和网络带宽的利用率</a:t>
            </a:r>
            <a:endParaRPr lang="en-US" altLang="zh-CN" sz="1600" dirty="0"/>
          </a:p>
          <a:p>
            <a:pPr lvl="2"/>
            <a:r>
              <a:rPr lang="zh-CN" altLang="en-US" sz="1600" dirty="0"/>
              <a:t>通过机架感知，</a:t>
            </a:r>
            <a:r>
              <a:rPr lang="en-US" altLang="zh-CN" sz="1600" dirty="0" err="1"/>
              <a:t>NameNode</a:t>
            </a:r>
            <a:r>
              <a:rPr lang="zh-CN" altLang="en-US" sz="1600" dirty="0"/>
              <a:t>可以确定每个</a:t>
            </a:r>
            <a:r>
              <a:rPr lang="en-US" altLang="zh-CN" sz="1600" dirty="0" err="1"/>
              <a:t>DataNode</a:t>
            </a:r>
            <a:r>
              <a:rPr lang="zh-CN" altLang="en-US" sz="1600" dirty="0"/>
              <a:t>所属机架的</a:t>
            </a:r>
            <a:r>
              <a:rPr lang="en-US" altLang="zh-CN" sz="1600" dirty="0"/>
              <a:t>ID</a:t>
            </a:r>
          </a:p>
          <a:p>
            <a:pPr lvl="2"/>
            <a:r>
              <a:rPr lang="zh-CN" altLang="en-US" sz="1600" dirty="0"/>
              <a:t>一般情况下，复制因子为</a:t>
            </a:r>
            <a:r>
              <a:rPr lang="en-US" altLang="zh-CN" sz="1600" dirty="0"/>
              <a:t>3</a:t>
            </a:r>
            <a:r>
              <a:rPr lang="zh-CN" altLang="en-US" sz="1600" dirty="0"/>
              <a:t>时，</a:t>
            </a:r>
            <a:r>
              <a:rPr lang="en-US" altLang="zh-CN" sz="1600" dirty="0"/>
              <a:t>HDFS</a:t>
            </a:r>
            <a:r>
              <a:rPr lang="zh-CN" altLang="en-US" sz="1600" dirty="0"/>
              <a:t>部署策略为一个副本在本地节点，一个副本在同一机架的另一个节点，最后一个放在不同机架上的节点；由于机架错误远比节点错误少，因此可以保证数据的可靠性和可用性，同时保证性能</a:t>
            </a:r>
            <a:endParaRPr lang="en-US" altLang="zh-CN" sz="1600" dirty="0"/>
          </a:p>
          <a:p>
            <a:pPr lvl="1"/>
            <a:r>
              <a:rPr lang="zh-CN" altLang="en-US" sz="2000" dirty="0"/>
              <a:t>心跳检测</a:t>
            </a:r>
            <a:endParaRPr lang="en-US" altLang="zh-CN" sz="2000" dirty="0"/>
          </a:p>
          <a:p>
            <a:pPr lvl="2"/>
            <a:r>
              <a:rPr lang="en-US" altLang="zh-CN" sz="1600" dirty="0" err="1"/>
              <a:t>NameNode</a:t>
            </a:r>
            <a:r>
              <a:rPr lang="zh-CN" altLang="en-US" sz="1600" dirty="0"/>
              <a:t>周期性地从集群中每个</a:t>
            </a:r>
            <a:r>
              <a:rPr lang="en-US" altLang="zh-CN" sz="1600" dirty="0" err="1"/>
              <a:t>DataNode</a:t>
            </a:r>
            <a:r>
              <a:rPr lang="zh-CN" altLang="en-US" sz="1600" dirty="0"/>
              <a:t>接受心跳包和块报告，如果没收到则判断为宕机，不再发送新的</a:t>
            </a:r>
            <a:r>
              <a:rPr lang="en-US" altLang="zh-CN" sz="1600" dirty="0"/>
              <a:t>I/O</a:t>
            </a:r>
            <a:r>
              <a:rPr lang="zh-CN" altLang="en-US" sz="1600" dirty="0"/>
              <a:t>请求</a:t>
            </a:r>
            <a:endParaRPr lang="en-US" altLang="zh-CN" sz="1600" dirty="0"/>
          </a:p>
          <a:p>
            <a:pPr lvl="1"/>
            <a:r>
              <a:rPr lang="zh-CN" altLang="en-US" sz="2000" dirty="0"/>
              <a:t>安全模式</a:t>
            </a:r>
            <a:endParaRPr lang="en-US" altLang="zh-CN" sz="2000" dirty="0"/>
          </a:p>
          <a:p>
            <a:pPr lvl="2"/>
            <a:r>
              <a:rPr lang="zh-CN" altLang="en-US" sz="1600" dirty="0"/>
              <a:t>系统启动时</a:t>
            </a:r>
            <a:r>
              <a:rPr lang="en-US" altLang="zh-CN" sz="1600" dirty="0" err="1"/>
              <a:t>NameNode</a:t>
            </a:r>
            <a:r>
              <a:rPr lang="zh-CN" altLang="en-US" sz="1600" dirty="0"/>
              <a:t>会进入安全模式，此时不进行数据块的写操作。</a:t>
            </a:r>
            <a:r>
              <a:rPr lang="en-US" altLang="zh-CN" sz="1600" dirty="0" err="1"/>
              <a:t>NameNode</a:t>
            </a:r>
            <a:r>
              <a:rPr lang="zh-CN" altLang="en-US" sz="1600" dirty="0"/>
              <a:t>接受</a:t>
            </a:r>
            <a:r>
              <a:rPr lang="en-US" altLang="zh-CN" sz="1600" dirty="0" err="1"/>
              <a:t>Blockreports</a:t>
            </a:r>
            <a:r>
              <a:rPr lang="zh-CN" altLang="en-US" sz="1600" dirty="0"/>
              <a:t>来确认安全，达到足够比例就退出安全模式</a:t>
            </a:r>
            <a:endParaRPr lang="en-US" altLang="zh-CN" sz="1600"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53</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971229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HDFS</a:t>
            </a:r>
            <a:endParaRPr lang="zh-CN" altLang="en-US" dirty="0"/>
          </a:p>
        </p:txBody>
      </p:sp>
      <p:sp>
        <p:nvSpPr>
          <p:cNvPr id="3" name="内容占位符 2"/>
          <p:cNvSpPr>
            <a:spLocks noGrp="1"/>
          </p:cNvSpPr>
          <p:nvPr>
            <p:ph idx="1"/>
          </p:nvPr>
        </p:nvSpPr>
        <p:spPr/>
        <p:txBody>
          <a:bodyPr/>
          <a:lstStyle/>
          <a:p>
            <a:r>
              <a:rPr lang="zh-CN" altLang="en-US" sz="2400" dirty="0"/>
              <a:t>保障</a:t>
            </a:r>
            <a:r>
              <a:rPr lang="en-US" altLang="zh-CN" sz="2400" dirty="0"/>
              <a:t>HDFS</a:t>
            </a:r>
            <a:r>
              <a:rPr lang="zh-CN" altLang="en-US" sz="2400" dirty="0"/>
              <a:t>可靠性的措施</a:t>
            </a:r>
            <a:endParaRPr lang="en-US" altLang="zh-CN" sz="2400" dirty="0"/>
          </a:p>
          <a:p>
            <a:pPr lvl="1"/>
            <a:r>
              <a:rPr lang="zh-CN" altLang="en-US" sz="2000" dirty="0"/>
              <a:t>数据完整性检测</a:t>
            </a:r>
            <a:endParaRPr lang="en-US" altLang="zh-CN" sz="2000" dirty="0"/>
          </a:p>
          <a:p>
            <a:pPr lvl="2"/>
            <a:r>
              <a:rPr lang="zh-CN" altLang="en-US" sz="1600" dirty="0"/>
              <a:t>文件创建时会计算每个数据块的校验和，并将校验和作为一个单独的隐藏文件保存在命名空间下</a:t>
            </a:r>
            <a:endParaRPr lang="en-US" altLang="zh-CN" sz="1600" dirty="0"/>
          </a:p>
          <a:p>
            <a:pPr lvl="2"/>
            <a:r>
              <a:rPr lang="zh-CN" altLang="en-US" sz="1600" dirty="0"/>
              <a:t>客户端获取文件后会比对校验和，如果不同则认为数据损坏，从其它</a:t>
            </a:r>
            <a:r>
              <a:rPr lang="en-US" altLang="zh-CN" sz="1600" dirty="0" err="1"/>
              <a:t>DataNode</a:t>
            </a:r>
            <a:r>
              <a:rPr lang="zh-CN" altLang="en-US" sz="1600" dirty="0"/>
              <a:t>获取副本</a:t>
            </a:r>
            <a:endParaRPr lang="en-US" altLang="zh-CN" sz="1600" dirty="0"/>
          </a:p>
          <a:p>
            <a:pPr lvl="1"/>
            <a:r>
              <a:rPr lang="zh-CN" altLang="en-US" sz="2000" dirty="0"/>
              <a:t>空间回收</a:t>
            </a:r>
            <a:endParaRPr lang="en-US" altLang="zh-CN" sz="2000" dirty="0"/>
          </a:p>
          <a:p>
            <a:pPr lvl="2"/>
            <a:r>
              <a:rPr lang="zh-CN" altLang="en-US" sz="1600" dirty="0"/>
              <a:t>文件被用户或者应用程序删除时不会立刻从</a:t>
            </a:r>
            <a:r>
              <a:rPr lang="en-US" altLang="zh-CN" sz="1600" dirty="0"/>
              <a:t>HDFS</a:t>
            </a:r>
            <a:r>
              <a:rPr lang="zh-CN" altLang="en-US" sz="1600" dirty="0"/>
              <a:t>移走，而是进入到</a:t>
            </a:r>
            <a:r>
              <a:rPr lang="en-US" altLang="zh-CN" sz="1600" dirty="0"/>
              <a:t>/trash</a:t>
            </a:r>
            <a:r>
              <a:rPr lang="zh-CN" altLang="en-US" sz="1600" dirty="0"/>
              <a:t>目录，可以随时恢复</a:t>
            </a:r>
            <a:endParaRPr lang="en-US" altLang="zh-CN" sz="1600" dirty="0"/>
          </a:p>
          <a:p>
            <a:pPr lvl="2"/>
            <a:r>
              <a:rPr lang="zh-CN" altLang="en-US" sz="1600" dirty="0"/>
              <a:t>一定时间后才会被删除</a:t>
            </a:r>
            <a:endParaRPr lang="en-US" altLang="zh-CN" sz="1600" dirty="0"/>
          </a:p>
          <a:p>
            <a:pPr lvl="1"/>
            <a:r>
              <a:rPr lang="zh-CN" altLang="en-US" sz="2000" dirty="0"/>
              <a:t>元数据磁盘失效</a:t>
            </a:r>
            <a:endParaRPr lang="en-US" altLang="zh-CN" sz="2000" dirty="0"/>
          </a:p>
          <a:p>
            <a:pPr lvl="2"/>
            <a:r>
              <a:rPr lang="en-US" altLang="zh-CN" sz="1600" dirty="0" err="1"/>
              <a:t>NameNode</a:t>
            </a:r>
            <a:r>
              <a:rPr lang="zh-CN" altLang="en-US" sz="1600" dirty="0"/>
              <a:t>可以配置为支持维护映像文件和事务日志的多个副本，任何修改都将同步到副本</a:t>
            </a:r>
            <a:endParaRPr lang="en-US" altLang="zh-CN" sz="1600" dirty="0"/>
          </a:p>
          <a:p>
            <a:pPr lvl="2"/>
            <a:r>
              <a:rPr lang="en-US" altLang="zh-CN" sz="1600" dirty="0" err="1"/>
              <a:t>NameNode</a:t>
            </a:r>
            <a:r>
              <a:rPr lang="zh-CN" altLang="en-US" sz="1600" dirty="0"/>
              <a:t>重启时总会选择最新的一致的映像文件和事务日志</a:t>
            </a:r>
            <a:endParaRPr lang="en-US" altLang="zh-CN" sz="1600" dirty="0"/>
          </a:p>
          <a:p>
            <a:pPr lvl="1"/>
            <a:r>
              <a:rPr lang="zh-CN" altLang="en-US" sz="2000" dirty="0"/>
              <a:t>快照</a:t>
            </a:r>
            <a:endParaRPr lang="en-US" altLang="zh-CN" sz="2000" dirty="0"/>
          </a:p>
          <a:p>
            <a:pPr lvl="2"/>
            <a:r>
              <a:rPr lang="en-US" altLang="zh-CN" sz="1600" dirty="0"/>
              <a:t>HDFS</a:t>
            </a:r>
            <a:r>
              <a:rPr lang="zh-CN" altLang="en-US" sz="1600" dirty="0"/>
              <a:t>目前还不支持快照</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54</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461484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MapReduce</a:t>
            </a:r>
            <a:endParaRPr lang="zh-CN" altLang="en-US" dirty="0"/>
          </a:p>
        </p:txBody>
      </p:sp>
      <p:sp>
        <p:nvSpPr>
          <p:cNvPr id="3" name="内容占位符 2"/>
          <p:cNvSpPr>
            <a:spLocks noGrp="1"/>
          </p:cNvSpPr>
          <p:nvPr>
            <p:ph idx="1"/>
          </p:nvPr>
        </p:nvSpPr>
        <p:spPr/>
        <p:txBody>
          <a:bodyPr/>
          <a:lstStyle/>
          <a:p>
            <a:r>
              <a:rPr lang="en-US" altLang="zh-CN" sz="2400" dirty="0" err="1"/>
              <a:t>MapReduce</a:t>
            </a:r>
            <a:r>
              <a:rPr lang="en-US" altLang="zh-CN" sz="2400" dirty="0"/>
              <a:t>——HDFS</a:t>
            </a:r>
            <a:r>
              <a:rPr lang="zh-CN" altLang="en-US" sz="2400" dirty="0"/>
              <a:t>的核心</a:t>
            </a:r>
            <a:endParaRPr lang="en-US" altLang="zh-CN" sz="2400" dirty="0"/>
          </a:p>
          <a:p>
            <a:pPr lvl="1"/>
            <a:r>
              <a:rPr lang="en-US" altLang="zh-CN" sz="2000" dirty="0" err="1"/>
              <a:t>MapReduce</a:t>
            </a:r>
            <a:r>
              <a:rPr lang="zh-CN" altLang="en-US" sz="2000" dirty="0"/>
              <a:t>采用“分而治之”的思想，把对大规模数据集的操作分发给一个主节点管理下的各个分节点共同完成，然后通过整合各个分节点的中间结果得到最终结果</a:t>
            </a:r>
            <a:endParaRPr lang="en-US" altLang="zh-CN" sz="2000" dirty="0"/>
          </a:p>
          <a:p>
            <a:pPr lvl="1"/>
            <a:r>
              <a:rPr lang="en-US" altLang="zh-CN" sz="2000" dirty="0" err="1"/>
              <a:t>MapReduce</a:t>
            </a:r>
            <a:r>
              <a:rPr lang="zh-CN" altLang="en-US" sz="2000" dirty="0"/>
              <a:t>有两个阶段组成：</a:t>
            </a:r>
            <a:r>
              <a:rPr lang="en-US" altLang="zh-CN" sz="2000" dirty="0"/>
              <a:t>Map</a:t>
            </a:r>
            <a:r>
              <a:rPr lang="zh-CN" altLang="en-US" sz="2000" dirty="0"/>
              <a:t>（映射）和</a:t>
            </a:r>
            <a:r>
              <a:rPr lang="en-US" altLang="zh-CN" sz="2000" dirty="0"/>
              <a:t>Reduce</a:t>
            </a:r>
            <a:r>
              <a:rPr lang="zh-CN" altLang="en-US" sz="2000" dirty="0"/>
              <a:t>（归约），用户只需实现</a:t>
            </a:r>
            <a:r>
              <a:rPr lang="en-US" altLang="zh-CN" sz="2000" dirty="0"/>
              <a:t>map()</a:t>
            </a:r>
            <a:r>
              <a:rPr lang="zh-CN" altLang="en-US" sz="2000" dirty="0"/>
              <a:t>和</a:t>
            </a:r>
            <a:r>
              <a:rPr lang="en-US" altLang="zh-CN" sz="2000" dirty="0"/>
              <a:t>reduce()</a:t>
            </a:r>
            <a:r>
              <a:rPr lang="zh-CN" altLang="en-US" sz="2000" dirty="0"/>
              <a:t>两个函数，即可实现分布式计算</a:t>
            </a:r>
            <a:endParaRPr lang="en-US" altLang="zh-CN" sz="2000" dirty="0"/>
          </a:p>
          <a:p>
            <a:pPr lvl="2"/>
            <a:r>
              <a:rPr lang="en-US" altLang="zh-CN" sz="1600" dirty="0"/>
              <a:t>Map</a:t>
            </a:r>
            <a:r>
              <a:rPr lang="zh-CN" altLang="en-US" sz="1600" dirty="0"/>
              <a:t>负责把任务分解成多个任务</a:t>
            </a:r>
            <a:endParaRPr lang="en-US" altLang="zh-CN" sz="1600" dirty="0"/>
          </a:p>
          <a:p>
            <a:pPr lvl="2"/>
            <a:r>
              <a:rPr lang="en-US" altLang="zh-CN" sz="1600" dirty="0"/>
              <a:t>Reduce</a:t>
            </a:r>
            <a:r>
              <a:rPr lang="zh-CN" altLang="en-US" sz="1600" dirty="0"/>
              <a:t>负责把分解后的多任务处理结果汇总</a:t>
            </a:r>
            <a:endParaRPr lang="en-US" altLang="zh-CN" sz="1600" dirty="0"/>
          </a:p>
          <a:p>
            <a:pPr lvl="2"/>
            <a:r>
              <a:rPr lang="zh-CN" altLang="en-US" sz="1600" dirty="0"/>
              <a:t>其它的比如分布式存储、调度、负载均衡等均由框架负责处理</a:t>
            </a:r>
            <a:endParaRPr lang="en-US" altLang="zh-CN" sz="1600" dirty="0"/>
          </a:p>
          <a:p>
            <a:pPr lvl="2"/>
            <a:r>
              <a:rPr lang="zh-CN" altLang="en-US" sz="1600" dirty="0"/>
              <a:t>需要注意的是，使用</a:t>
            </a:r>
            <a:r>
              <a:rPr lang="en-US" altLang="zh-CN" sz="1600" dirty="0" err="1"/>
              <a:t>MapReduce</a:t>
            </a:r>
            <a:r>
              <a:rPr lang="zh-CN" altLang="en-US" sz="1600" dirty="0"/>
              <a:t>来处理的数据或者任务必须</a:t>
            </a:r>
            <a:endParaRPr lang="en-US" altLang="zh-CN" sz="1600" dirty="0"/>
          </a:p>
          <a:p>
            <a:pPr lvl="3"/>
            <a:r>
              <a:rPr lang="zh-CN" altLang="en-US" sz="1400" dirty="0"/>
              <a:t>可以分解成许多小的数据集</a:t>
            </a:r>
            <a:endParaRPr lang="en-US" altLang="zh-CN" sz="1400" dirty="0"/>
          </a:p>
          <a:p>
            <a:pPr lvl="3"/>
            <a:r>
              <a:rPr lang="zh-CN" altLang="en-US" sz="1400" dirty="0"/>
              <a:t>每个小数据集都可以完全并行地处理</a:t>
            </a:r>
            <a:endParaRPr lang="en-US" altLang="zh-CN" sz="1400"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55</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pic>
        <p:nvPicPr>
          <p:cNvPr id="7" name="图片 6"/>
          <p:cNvPicPr>
            <a:picLocks noChangeAspect="1"/>
          </p:cNvPicPr>
          <p:nvPr/>
        </p:nvPicPr>
        <p:blipFill>
          <a:blip r:embed="rId2"/>
          <a:stretch>
            <a:fillRect/>
          </a:stretch>
        </p:blipFill>
        <p:spPr>
          <a:xfrm>
            <a:off x="6899564" y="3067561"/>
            <a:ext cx="5118718" cy="2354611"/>
          </a:xfrm>
          <a:prstGeom prst="rect">
            <a:avLst/>
          </a:prstGeom>
        </p:spPr>
      </p:pic>
    </p:spTree>
    <p:extLst>
      <p:ext uri="{BB962C8B-B14F-4D97-AF65-F5344CB8AC3E}">
        <p14:creationId xmlns:p14="http://schemas.microsoft.com/office/powerpoint/2010/main" val="12629837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MapReduce</a:t>
            </a:r>
            <a:endParaRPr lang="zh-CN" altLang="en-US" dirty="0"/>
          </a:p>
        </p:txBody>
      </p:sp>
      <p:sp>
        <p:nvSpPr>
          <p:cNvPr id="3" name="内容占位符 2"/>
          <p:cNvSpPr>
            <a:spLocks noGrp="1"/>
          </p:cNvSpPr>
          <p:nvPr>
            <p:ph idx="1"/>
          </p:nvPr>
        </p:nvSpPr>
        <p:spPr>
          <a:xfrm>
            <a:off x="334437" y="1196975"/>
            <a:ext cx="5949986" cy="5111750"/>
          </a:xfrm>
        </p:spPr>
        <p:txBody>
          <a:bodyPr/>
          <a:lstStyle/>
          <a:p>
            <a:r>
              <a:rPr lang="en-US" altLang="zh-CN" sz="2400" dirty="0" err="1"/>
              <a:t>MapReduce</a:t>
            </a:r>
            <a:r>
              <a:rPr lang="zh-CN" altLang="en-US" sz="2400" dirty="0"/>
              <a:t>基本流程</a:t>
            </a:r>
            <a:endParaRPr lang="en-US" altLang="zh-CN" sz="2400" dirty="0"/>
          </a:p>
          <a:p>
            <a:pPr lvl="1"/>
            <a:r>
              <a:rPr lang="en-US" altLang="zh-CN" sz="2000" dirty="0"/>
              <a:t>1. </a:t>
            </a:r>
            <a:r>
              <a:rPr lang="zh-CN" altLang="en-US" sz="2000" dirty="0"/>
              <a:t>输入数据分割为固定大小的片（</a:t>
            </a:r>
            <a:r>
              <a:rPr lang="en-US" altLang="zh-CN" sz="2000" dirty="0"/>
              <a:t>split</a:t>
            </a:r>
            <a:r>
              <a:rPr lang="zh-CN" altLang="en-US" sz="2000" dirty="0"/>
              <a:t>）</a:t>
            </a:r>
            <a:endParaRPr lang="en-US" altLang="zh-CN" sz="2000" dirty="0"/>
          </a:p>
          <a:p>
            <a:pPr lvl="1"/>
            <a:r>
              <a:rPr lang="en-US" altLang="zh-CN" sz="2000" dirty="0"/>
              <a:t>2. </a:t>
            </a:r>
            <a:r>
              <a:rPr lang="zh-CN" altLang="en-US" sz="2000" dirty="0"/>
              <a:t>每个</a:t>
            </a:r>
            <a:r>
              <a:rPr lang="en-US" altLang="zh-CN" sz="2000" dirty="0"/>
              <a:t>split</a:t>
            </a:r>
            <a:r>
              <a:rPr lang="zh-CN" altLang="en-US" sz="2000" dirty="0"/>
              <a:t>进一步分解成一批键值对</a:t>
            </a:r>
            <a:r>
              <a:rPr lang="en-US" altLang="zh-CN" sz="2000" dirty="0"/>
              <a:t>[&lt;K1,V1&gt;]</a:t>
            </a:r>
          </a:p>
          <a:p>
            <a:pPr lvl="1"/>
            <a:r>
              <a:rPr lang="en-US" altLang="zh-CN" sz="2000" dirty="0"/>
              <a:t>3. </a:t>
            </a:r>
            <a:r>
              <a:rPr lang="zh-CN" altLang="en-US" sz="2000" dirty="0"/>
              <a:t>为每个</a:t>
            </a:r>
            <a:r>
              <a:rPr lang="en-US" altLang="zh-CN" sz="2000" dirty="0"/>
              <a:t>split</a:t>
            </a:r>
            <a:r>
              <a:rPr lang="zh-CN" altLang="en-US" sz="2000" dirty="0"/>
              <a:t>创建一个</a:t>
            </a:r>
            <a:r>
              <a:rPr lang="en-US" altLang="zh-CN" sz="2000" dirty="0"/>
              <a:t>Map</a:t>
            </a:r>
            <a:r>
              <a:rPr lang="zh-CN" altLang="en-US" sz="2000" dirty="0"/>
              <a:t>任务用于执行用户自定义的</a:t>
            </a:r>
            <a:r>
              <a:rPr lang="en-US" altLang="zh-CN" sz="2000" dirty="0"/>
              <a:t>map</a:t>
            </a:r>
            <a:r>
              <a:rPr lang="zh-CN" altLang="en-US" sz="2000" dirty="0"/>
              <a:t>函数，以</a:t>
            </a:r>
            <a:r>
              <a:rPr lang="en-US" altLang="zh-CN" sz="2000" dirty="0"/>
              <a:t>[&lt;K1, V1&gt;]</a:t>
            </a:r>
            <a:r>
              <a:rPr lang="zh-CN" altLang="en-US" sz="2000" dirty="0"/>
              <a:t>为输入，得到计算的中间结果</a:t>
            </a:r>
            <a:r>
              <a:rPr lang="en-US" altLang="zh-CN" sz="2000" dirty="0"/>
              <a:t>[&lt;K2, V2&gt;]</a:t>
            </a:r>
          </a:p>
          <a:p>
            <a:pPr lvl="1"/>
            <a:r>
              <a:rPr lang="en-US" altLang="zh-CN" sz="2000" dirty="0"/>
              <a:t>4. </a:t>
            </a:r>
            <a:r>
              <a:rPr lang="zh-CN" altLang="en-US" sz="2000" dirty="0"/>
              <a:t>（</a:t>
            </a:r>
            <a:r>
              <a:rPr lang="en-US" altLang="zh-CN" sz="2000" dirty="0"/>
              <a:t>Shuffle</a:t>
            </a:r>
            <a:r>
              <a:rPr lang="zh-CN" altLang="en-US" sz="2000" dirty="0"/>
              <a:t>过程）根据</a:t>
            </a:r>
            <a:r>
              <a:rPr lang="en-US" altLang="zh-CN" sz="2000" dirty="0"/>
              <a:t>K2</a:t>
            </a:r>
            <a:r>
              <a:rPr lang="zh-CN" altLang="en-US" sz="2000" dirty="0"/>
              <a:t>的范围进行分组对应到不同的</a:t>
            </a:r>
            <a:r>
              <a:rPr lang="en-US" altLang="zh-CN" sz="2000" dirty="0"/>
              <a:t>Reduce</a:t>
            </a:r>
            <a:r>
              <a:rPr lang="zh-CN" altLang="en-US" sz="2000" dirty="0"/>
              <a:t>任务（</a:t>
            </a:r>
            <a:r>
              <a:rPr lang="en-US" altLang="zh-CN" sz="2000" dirty="0"/>
              <a:t>reducer</a:t>
            </a:r>
            <a:r>
              <a:rPr lang="zh-CN" altLang="en-US" sz="2000" dirty="0"/>
              <a:t>）</a:t>
            </a:r>
            <a:endParaRPr lang="en-US" altLang="zh-CN" sz="2000" dirty="0"/>
          </a:p>
          <a:p>
            <a:pPr lvl="1"/>
            <a:r>
              <a:rPr lang="en-US" altLang="zh-CN" sz="2000" dirty="0"/>
              <a:t>5. Reducer</a:t>
            </a:r>
            <a:r>
              <a:rPr lang="zh-CN" altLang="en-US" sz="2000" dirty="0"/>
              <a:t>把接收到的数据整合在一起排序，调用用户自定义</a:t>
            </a:r>
            <a:r>
              <a:rPr lang="en-US" altLang="zh-CN" sz="2000" dirty="0"/>
              <a:t>reduce</a:t>
            </a:r>
            <a:r>
              <a:rPr lang="zh-CN" altLang="en-US" sz="2000" dirty="0"/>
              <a:t>函数，对</a:t>
            </a:r>
            <a:r>
              <a:rPr lang="en-US" altLang="zh-CN" sz="2000" dirty="0"/>
              <a:t>[&lt;K2, V2&gt;]</a:t>
            </a:r>
            <a:r>
              <a:rPr lang="zh-CN" altLang="en-US" sz="2000" dirty="0"/>
              <a:t>进行处理，得到</a:t>
            </a:r>
            <a:r>
              <a:rPr lang="en-US" altLang="zh-CN" sz="2000" dirty="0"/>
              <a:t>[&lt;K3, V3&gt;]</a:t>
            </a:r>
            <a:r>
              <a:rPr lang="zh-CN" altLang="en-US" sz="2000" dirty="0"/>
              <a:t>并输出</a:t>
            </a:r>
            <a:endParaRPr lang="en-US" altLang="zh-CN" sz="2000" dirty="0"/>
          </a:p>
          <a:p>
            <a:pPr lvl="1"/>
            <a:r>
              <a:rPr lang="zh-CN" altLang="en-US" sz="2000" dirty="0"/>
              <a:t>注意：</a:t>
            </a:r>
            <a:r>
              <a:rPr lang="en-US" altLang="zh-CN" sz="2000" dirty="0"/>
              <a:t>mapper</a:t>
            </a:r>
            <a:r>
              <a:rPr lang="zh-CN" altLang="en-US" sz="2000" dirty="0"/>
              <a:t>数量由框架决定，但是</a:t>
            </a:r>
            <a:r>
              <a:rPr lang="en-US" altLang="zh-CN" sz="2000" dirty="0"/>
              <a:t>reducer</a:t>
            </a:r>
            <a:r>
              <a:rPr lang="zh-CN" altLang="en-US" sz="2000" dirty="0"/>
              <a:t>数量由用户自定义决定</a:t>
            </a:r>
            <a:endParaRPr lang="en-US" altLang="zh-CN" sz="2000" dirty="0"/>
          </a:p>
          <a:p>
            <a:pPr lvl="1"/>
            <a:endParaRPr lang="en-US" altLang="zh-CN" sz="2000" dirty="0"/>
          </a:p>
          <a:p>
            <a:pPr lvl="1"/>
            <a:endParaRPr lang="zh-CN" altLang="en-US" sz="2000"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56</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pic>
        <p:nvPicPr>
          <p:cNvPr id="7" name="图片 6"/>
          <p:cNvPicPr>
            <a:picLocks noChangeAspect="1"/>
          </p:cNvPicPr>
          <p:nvPr/>
        </p:nvPicPr>
        <p:blipFill>
          <a:blip r:embed="rId2"/>
          <a:stretch>
            <a:fillRect/>
          </a:stretch>
        </p:blipFill>
        <p:spPr>
          <a:xfrm>
            <a:off x="6352025" y="2173646"/>
            <a:ext cx="5756847" cy="3158407"/>
          </a:xfrm>
          <a:prstGeom prst="rect">
            <a:avLst/>
          </a:prstGeom>
        </p:spPr>
      </p:pic>
    </p:spTree>
    <p:extLst>
      <p:ext uri="{BB962C8B-B14F-4D97-AF65-F5344CB8AC3E}">
        <p14:creationId xmlns:p14="http://schemas.microsoft.com/office/powerpoint/2010/main" val="13573848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MapReduce</a:t>
            </a:r>
            <a:r>
              <a:rPr lang="zh-CN" altLang="en-US" dirty="0"/>
              <a:t>经典算例</a:t>
            </a:r>
          </a:p>
        </p:txBody>
      </p:sp>
      <p:sp>
        <p:nvSpPr>
          <p:cNvPr id="3" name="内容占位符 2"/>
          <p:cNvSpPr>
            <a:spLocks noGrp="1"/>
          </p:cNvSpPr>
          <p:nvPr>
            <p:ph idx="1"/>
          </p:nvPr>
        </p:nvSpPr>
        <p:spPr/>
        <p:txBody>
          <a:bodyPr/>
          <a:lstStyle/>
          <a:p>
            <a:r>
              <a:rPr lang="en-US" altLang="zh-CN" sz="2400" dirty="0" err="1"/>
              <a:t>WordCount</a:t>
            </a:r>
            <a:endParaRPr lang="en-US" altLang="zh-CN" sz="2400" dirty="0"/>
          </a:p>
          <a:p>
            <a:pPr lvl="1"/>
            <a:r>
              <a:rPr lang="zh-CN" altLang="en-US" sz="2000" dirty="0"/>
              <a:t>主要功能是统计一系列文本文件中每个单词的出现次数</a:t>
            </a:r>
            <a:endParaRPr lang="en-US" altLang="zh-CN" sz="2000" dirty="0"/>
          </a:p>
          <a:p>
            <a:pPr lvl="1"/>
            <a:r>
              <a:rPr lang="zh-CN" altLang="en-US" sz="2000" dirty="0"/>
              <a:t>是最简单也是最能体现</a:t>
            </a:r>
            <a:r>
              <a:rPr lang="en-US" altLang="zh-CN" sz="2000" dirty="0" err="1"/>
              <a:t>MapReduce</a:t>
            </a:r>
            <a:r>
              <a:rPr lang="zh-CN" altLang="en-US" sz="2000" dirty="0"/>
              <a:t>思想的程序之一</a:t>
            </a:r>
            <a:endParaRPr lang="en-US" altLang="zh-CN" sz="2000" dirty="0"/>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57</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
        <p:nvSpPr>
          <p:cNvPr id="7" name="竖卷形 6"/>
          <p:cNvSpPr/>
          <p:nvPr/>
        </p:nvSpPr>
        <p:spPr bwMode="auto">
          <a:xfrm>
            <a:off x="592975" y="3679765"/>
            <a:ext cx="1429789" cy="615142"/>
          </a:xfrm>
          <a:prstGeom prst="vertic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ahoma" pitchFamily="34" charset="0"/>
              </a:rPr>
              <a:t>Hello World</a:t>
            </a:r>
          </a:p>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Bye World</a:t>
            </a:r>
            <a:endParaRPr kumimoji="0" lang="zh-CN" altLang="en-US" sz="1400" b="0" i="0" u="none" strike="noStrike" cap="none" normalizeH="0" baseline="0" dirty="0">
              <a:ln>
                <a:noFill/>
              </a:ln>
              <a:solidFill>
                <a:schemeClr val="tx1"/>
              </a:solidFill>
              <a:effectLst/>
              <a:latin typeface="Tahoma" pitchFamily="34" charset="0"/>
            </a:endParaRPr>
          </a:p>
        </p:txBody>
      </p:sp>
      <p:sp>
        <p:nvSpPr>
          <p:cNvPr id="8" name="竖卷形 7"/>
          <p:cNvSpPr/>
          <p:nvPr/>
        </p:nvSpPr>
        <p:spPr bwMode="auto">
          <a:xfrm>
            <a:off x="592975" y="4596936"/>
            <a:ext cx="1429789" cy="615142"/>
          </a:xfrm>
          <a:prstGeom prst="vertic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ahoma" pitchFamily="34" charset="0"/>
              </a:rPr>
              <a:t>Hello Hadoop</a:t>
            </a:r>
          </a:p>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Bye Hadoop</a:t>
            </a:r>
            <a:endParaRPr kumimoji="0" lang="zh-CN" altLang="en-US" sz="1400" b="0" i="0" u="none" strike="noStrike" cap="none" normalizeH="0" baseline="0" dirty="0">
              <a:ln>
                <a:noFill/>
              </a:ln>
              <a:solidFill>
                <a:schemeClr val="tx1"/>
              </a:solidFill>
              <a:effectLst/>
              <a:latin typeface="Tahoma" pitchFamily="34" charset="0"/>
            </a:endParaRPr>
          </a:p>
        </p:txBody>
      </p:sp>
      <p:sp>
        <p:nvSpPr>
          <p:cNvPr id="9" name="文本框 8"/>
          <p:cNvSpPr txBox="1"/>
          <p:nvPr/>
        </p:nvSpPr>
        <p:spPr>
          <a:xfrm>
            <a:off x="770481" y="2902022"/>
            <a:ext cx="1005403" cy="338554"/>
          </a:xfrm>
          <a:prstGeom prst="rect">
            <a:avLst/>
          </a:prstGeom>
          <a:noFill/>
        </p:spPr>
        <p:txBody>
          <a:bodyPr wrap="square" rtlCol="0">
            <a:spAutoFit/>
          </a:bodyPr>
          <a:lstStyle/>
          <a:p>
            <a:r>
              <a:rPr lang="zh-CN" altLang="en-US" sz="1600" dirty="0"/>
              <a:t>输入数据</a:t>
            </a:r>
          </a:p>
        </p:txBody>
      </p:sp>
      <p:grpSp>
        <p:nvGrpSpPr>
          <p:cNvPr id="16" name="组合 15"/>
          <p:cNvGrpSpPr/>
          <p:nvPr/>
        </p:nvGrpSpPr>
        <p:grpSpPr>
          <a:xfrm>
            <a:off x="7197397" y="1044478"/>
            <a:ext cx="4467554" cy="1466389"/>
            <a:chOff x="7390015" y="1149350"/>
            <a:chExt cx="4467554" cy="1466389"/>
          </a:xfrm>
        </p:grpSpPr>
        <p:sp>
          <p:nvSpPr>
            <p:cNvPr id="10" name="竖卷形 9"/>
            <p:cNvSpPr/>
            <p:nvPr/>
          </p:nvSpPr>
          <p:spPr bwMode="auto">
            <a:xfrm>
              <a:off x="7390015" y="1638918"/>
              <a:ext cx="1429789" cy="400471"/>
            </a:xfrm>
            <a:prstGeom prst="vertic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ahoma" pitchFamily="34" charset="0"/>
                </a:rPr>
                <a:t>Hello World</a:t>
              </a:r>
            </a:p>
          </p:txBody>
        </p:sp>
        <p:sp>
          <p:nvSpPr>
            <p:cNvPr id="11" name="竖卷形 10"/>
            <p:cNvSpPr/>
            <p:nvPr/>
          </p:nvSpPr>
          <p:spPr bwMode="auto">
            <a:xfrm>
              <a:off x="7390015" y="2190403"/>
              <a:ext cx="1429789" cy="381075"/>
            </a:xfrm>
            <a:prstGeom prst="vertic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ahoma" pitchFamily="34" charset="0"/>
                </a:rPr>
                <a:t>Hello Hadoop</a:t>
              </a:r>
            </a:p>
          </p:txBody>
        </p:sp>
        <p:sp>
          <p:nvSpPr>
            <p:cNvPr id="12" name="文本框 11"/>
            <p:cNvSpPr txBox="1"/>
            <p:nvPr/>
          </p:nvSpPr>
          <p:spPr>
            <a:xfrm>
              <a:off x="7567521" y="1149350"/>
              <a:ext cx="1005403" cy="338554"/>
            </a:xfrm>
            <a:prstGeom prst="rect">
              <a:avLst/>
            </a:prstGeom>
            <a:noFill/>
          </p:spPr>
          <p:txBody>
            <a:bodyPr wrap="square" rtlCol="0">
              <a:spAutoFit/>
            </a:bodyPr>
            <a:lstStyle/>
            <a:p>
              <a:r>
                <a:rPr lang="zh-CN" altLang="en-US" sz="1600" dirty="0"/>
                <a:t>输入数据</a:t>
              </a:r>
            </a:p>
          </p:txBody>
        </p:sp>
        <p:sp>
          <p:nvSpPr>
            <p:cNvPr id="13" name="文本框 12"/>
            <p:cNvSpPr txBox="1"/>
            <p:nvPr/>
          </p:nvSpPr>
          <p:spPr>
            <a:xfrm>
              <a:off x="10496372" y="1202191"/>
              <a:ext cx="1005403" cy="338554"/>
            </a:xfrm>
            <a:prstGeom prst="rect">
              <a:avLst/>
            </a:prstGeom>
            <a:noFill/>
          </p:spPr>
          <p:txBody>
            <a:bodyPr wrap="square" rtlCol="0">
              <a:spAutoFit/>
            </a:bodyPr>
            <a:lstStyle/>
            <a:p>
              <a:r>
                <a:rPr lang="zh-CN" altLang="en-US" sz="1600" dirty="0"/>
                <a:t>输出数据</a:t>
              </a:r>
            </a:p>
          </p:txBody>
        </p:sp>
        <p:sp>
          <p:nvSpPr>
            <p:cNvPr id="14" name="横卷形 13"/>
            <p:cNvSpPr/>
            <p:nvPr/>
          </p:nvSpPr>
          <p:spPr bwMode="auto">
            <a:xfrm>
              <a:off x="10440785" y="1487905"/>
              <a:ext cx="1416784" cy="1127834"/>
            </a:xfrm>
            <a:prstGeom prst="horizont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ahoma" pitchFamily="34" charset="0"/>
                </a:rPr>
                <a:t>Hello	2</a:t>
              </a:r>
            </a:p>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World	1</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ahoma" pitchFamily="34" charset="0"/>
                </a:rPr>
                <a:t>Hadoop	1</a:t>
              </a:r>
              <a:endParaRPr kumimoji="0" lang="zh-CN" altLang="en-US" sz="1400" b="0" i="0" u="none" strike="noStrike" cap="none" normalizeH="0" baseline="0" dirty="0">
                <a:ln>
                  <a:noFill/>
                </a:ln>
                <a:solidFill>
                  <a:schemeClr val="tx1"/>
                </a:solidFill>
                <a:effectLst/>
                <a:latin typeface="Tahoma" pitchFamily="34" charset="0"/>
              </a:endParaRPr>
            </a:p>
          </p:txBody>
        </p:sp>
        <p:sp>
          <p:nvSpPr>
            <p:cNvPr id="15" name="虚尾箭头 14"/>
            <p:cNvSpPr/>
            <p:nvPr/>
          </p:nvSpPr>
          <p:spPr bwMode="auto">
            <a:xfrm>
              <a:off x="8938953" y="1745674"/>
              <a:ext cx="1413163" cy="648392"/>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err="1">
                  <a:ln>
                    <a:noFill/>
                  </a:ln>
                  <a:solidFill>
                    <a:schemeClr val="tx1"/>
                  </a:solidFill>
                  <a:effectLst/>
                  <a:latin typeface="Tahoma" pitchFamily="34" charset="0"/>
                </a:rPr>
                <a:t>MapReduce</a:t>
              </a:r>
              <a:endParaRPr kumimoji="0" lang="zh-CN" altLang="en-US" sz="1400" b="0" i="0" u="none" strike="noStrike" cap="none" normalizeH="0" baseline="0" dirty="0">
                <a:ln>
                  <a:noFill/>
                </a:ln>
                <a:solidFill>
                  <a:schemeClr val="tx1"/>
                </a:solidFill>
                <a:effectLst/>
                <a:latin typeface="Tahoma" pitchFamily="34" charset="0"/>
              </a:endParaRPr>
            </a:p>
          </p:txBody>
        </p:sp>
      </p:grpSp>
      <p:sp>
        <p:nvSpPr>
          <p:cNvPr id="17" name="右箭头 16"/>
          <p:cNvSpPr/>
          <p:nvPr/>
        </p:nvSpPr>
        <p:spPr bwMode="auto">
          <a:xfrm>
            <a:off x="2281303" y="3710245"/>
            <a:ext cx="681643" cy="55418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sz="1400" dirty="0">
                <a:latin typeface="Tahoma" pitchFamily="34" charset="0"/>
              </a:rPr>
              <a:t>分割</a:t>
            </a:r>
            <a:endParaRPr kumimoji="0" lang="zh-CN" altLang="en-US" sz="1400" b="0" i="0" u="none" strike="noStrike" cap="none" normalizeH="0" baseline="0" dirty="0">
              <a:ln>
                <a:noFill/>
              </a:ln>
              <a:solidFill>
                <a:schemeClr val="tx1"/>
              </a:solidFill>
              <a:effectLst/>
              <a:latin typeface="Tahoma" pitchFamily="34" charset="0"/>
            </a:endParaRPr>
          </a:p>
        </p:txBody>
      </p:sp>
      <p:sp>
        <p:nvSpPr>
          <p:cNvPr id="18" name="右箭头 17"/>
          <p:cNvSpPr/>
          <p:nvPr/>
        </p:nvSpPr>
        <p:spPr bwMode="auto">
          <a:xfrm>
            <a:off x="2281303" y="4621556"/>
            <a:ext cx="681643" cy="55418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sz="1400" dirty="0">
                <a:latin typeface="Tahoma" pitchFamily="34" charset="0"/>
              </a:rPr>
              <a:t>分割</a:t>
            </a:r>
            <a:endParaRPr kumimoji="0" lang="zh-CN" altLang="en-US" sz="1400" b="0" i="0" u="none" strike="noStrike" cap="none" normalizeH="0" baseline="0" dirty="0">
              <a:ln>
                <a:noFill/>
              </a:ln>
              <a:solidFill>
                <a:schemeClr val="tx1"/>
              </a:solidFill>
              <a:effectLst/>
              <a:latin typeface="Tahoma" pitchFamily="34" charset="0"/>
            </a:endParaRPr>
          </a:p>
        </p:txBody>
      </p:sp>
      <p:sp>
        <p:nvSpPr>
          <p:cNvPr id="20" name="矩形 19"/>
          <p:cNvSpPr/>
          <p:nvPr/>
        </p:nvSpPr>
        <p:spPr bwMode="auto">
          <a:xfrm>
            <a:off x="3114502" y="3607722"/>
            <a:ext cx="1790007" cy="75368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&lt;0, ’Hello World’&gt;</a:t>
            </a:r>
          </a:p>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&lt;12, ’Bye World’&gt;</a:t>
            </a:r>
            <a:endParaRPr kumimoji="0" lang="zh-CN" altLang="en-US" sz="1400" b="0" i="0" u="none" strike="noStrike" cap="none" normalizeH="0" baseline="0" dirty="0">
              <a:ln>
                <a:noFill/>
              </a:ln>
              <a:solidFill>
                <a:schemeClr val="tx1"/>
              </a:solidFill>
              <a:effectLst/>
              <a:latin typeface="Tahoma" pitchFamily="34" charset="0"/>
            </a:endParaRPr>
          </a:p>
        </p:txBody>
      </p:sp>
      <p:sp>
        <p:nvSpPr>
          <p:cNvPr id="21" name="矩形 20"/>
          <p:cNvSpPr/>
          <p:nvPr/>
        </p:nvSpPr>
        <p:spPr bwMode="auto">
          <a:xfrm>
            <a:off x="3114501" y="4521803"/>
            <a:ext cx="1790008" cy="75368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&lt;0, ’Hello Hadoop’&gt;</a:t>
            </a:r>
          </a:p>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&lt;13, ’Bye Hadoop’&gt;</a:t>
            </a:r>
            <a:endParaRPr kumimoji="0" lang="zh-CN" altLang="en-US" sz="1400" b="0" i="0" u="none" strike="noStrike" cap="none" normalizeH="0" baseline="0" dirty="0">
              <a:ln>
                <a:noFill/>
              </a:ln>
              <a:solidFill>
                <a:schemeClr val="tx1"/>
              </a:solidFill>
              <a:effectLst/>
              <a:latin typeface="Tahoma" pitchFamily="34" charset="0"/>
            </a:endParaRPr>
          </a:p>
        </p:txBody>
      </p:sp>
      <p:sp>
        <p:nvSpPr>
          <p:cNvPr id="22" name="矩形 21"/>
          <p:cNvSpPr/>
          <p:nvPr/>
        </p:nvSpPr>
        <p:spPr bwMode="auto">
          <a:xfrm>
            <a:off x="6155039" y="3450175"/>
            <a:ext cx="1406545" cy="9140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&lt;Hello, 1&gt;</a:t>
            </a:r>
          </a:p>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&lt;World, 1&gt;</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ahoma" pitchFamily="34" charset="0"/>
              </a:rPr>
              <a:t>&lt;Bye,</a:t>
            </a:r>
            <a:r>
              <a:rPr kumimoji="0" lang="en-US" altLang="zh-CN" sz="1400" b="0" i="0" u="none" strike="noStrike" cap="none" normalizeH="0" dirty="0">
                <a:ln>
                  <a:noFill/>
                </a:ln>
                <a:solidFill>
                  <a:schemeClr val="tx1"/>
                </a:solidFill>
                <a:effectLst/>
                <a:latin typeface="Tahoma" pitchFamily="34" charset="0"/>
              </a:rPr>
              <a:t> 1</a:t>
            </a:r>
            <a:r>
              <a:rPr kumimoji="0" lang="en-US" altLang="zh-CN" sz="1400" b="0" i="0" u="none" strike="noStrike" cap="none" normalizeH="0" baseline="0" dirty="0">
                <a:ln>
                  <a:noFill/>
                </a:ln>
                <a:solidFill>
                  <a:schemeClr val="tx1"/>
                </a:solidFill>
                <a:effectLst/>
                <a:latin typeface="Tahoma" pitchFamily="34" charset="0"/>
              </a:rPr>
              <a:t>&gt;</a:t>
            </a:r>
          </a:p>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&lt;World, 1&gt;</a:t>
            </a:r>
            <a:endParaRPr kumimoji="0" lang="zh-CN" altLang="en-US" sz="1400" b="0" i="0" u="none" strike="noStrike" cap="none" normalizeH="0" baseline="0" dirty="0">
              <a:ln>
                <a:noFill/>
              </a:ln>
              <a:solidFill>
                <a:schemeClr val="tx1"/>
              </a:solidFill>
              <a:effectLst/>
              <a:latin typeface="Tahoma" pitchFamily="34" charset="0"/>
            </a:endParaRPr>
          </a:p>
        </p:txBody>
      </p:sp>
      <p:sp>
        <p:nvSpPr>
          <p:cNvPr id="23" name="矩形 22"/>
          <p:cNvSpPr/>
          <p:nvPr/>
        </p:nvSpPr>
        <p:spPr bwMode="auto">
          <a:xfrm>
            <a:off x="6166660" y="4521803"/>
            <a:ext cx="1406545" cy="9140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&lt;Hello, 1&gt;</a:t>
            </a:r>
          </a:p>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&lt;Hadoop, 1&gt;</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ahoma" pitchFamily="34" charset="0"/>
              </a:rPr>
              <a:t>&lt;Bye,</a:t>
            </a:r>
            <a:r>
              <a:rPr kumimoji="0" lang="en-US" altLang="zh-CN" sz="1400" b="0" i="0" u="none" strike="noStrike" cap="none" normalizeH="0" dirty="0">
                <a:ln>
                  <a:noFill/>
                </a:ln>
                <a:solidFill>
                  <a:schemeClr val="tx1"/>
                </a:solidFill>
                <a:effectLst/>
                <a:latin typeface="Tahoma" pitchFamily="34" charset="0"/>
              </a:rPr>
              <a:t> 1</a:t>
            </a:r>
            <a:r>
              <a:rPr kumimoji="0" lang="en-US" altLang="zh-CN" sz="1400" b="0" i="0" u="none" strike="noStrike" cap="none" normalizeH="0" baseline="0" dirty="0">
                <a:ln>
                  <a:noFill/>
                </a:ln>
                <a:solidFill>
                  <a:schemeClr val="tx1"/>
                </a:solidFill>
                <a:effectLst/>
                <a:latin typeface="Tahoma" pitchFamily="34" charset="0"/>
              </a:rPr>
              <a:t>&gt;</a:t>
            </a:r>
          </a:p>
          <a:p>
            <a:pPr eaLnBrk="0" fontAlgn="base" hangingPunct="0">
              <a:spcBef>
                <a:spcPct val="0"/>
              </a:spcBef>
              <a:spcAft>
                <a:spcPct val="0"/>
              </a:spcAft>
            </a:pPr>
            <a:r>
              <a:rPr lang="en-US" altLang="zh-CN" sz="1400" dirty="0">
                <a:latin typeface="Tahoma" pitchFamily="34" charset="0"/>
              </a:rPr>
              <a:t>&lt;Hadoop, 1&gt;</a:t>
            </a:r>
            <a:endParaRPr kumimoji="0" lang="zh-CN" altLang="en-US" sz="1400" b="0" i="0" u="none" strike="noStrike" cap="none" normalizeH="0" baseline="0" dirty="0">
              <a:ln>
                <a:noFill/>
              </a:ln>
              <a:solidFill>
                <a:schemeClr val="tx1"/>
              </a:solidFill>
              <a:effectLst/>
              <a:latin typeface="Tahoma" pitchFamily="34" charset="0"/>
            </a:endParaRPr>
          </a:p>
        </p:txBody>
      </p:sp>
      <p:sp>
        <p:nvSpPr>
          <p:cNvPr id="24" name="右箭头 23"/>
          <p:cNvSpPr/>
          <p:nvPr/>
        </p:nvSpPr>
        <p:spPr bwMode="auto">
          <a:xfrm>
            <a:off x="5104016" y="3710245"/>
            <a:ext cx="851516" cy="55418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map()</a:t>
            </a:r>
            <a:endParaRPr kumimoji="0" lang="zh-CN" altLang="en-US" sz="1400" b="0" i="0" u="none" strike="noStrike" cap="none" normalizeH="0" baseline="0" dirty="0">
              <a:ln>
                <a:noFill/>
              </a:ln>
              <a:solidFill>
                <a:schemeClr val="tx1"/>
              </a:solidFill>
              <a:effectLst/>
              <a:latin typeface="Tahoma" pitchFamily="34" charset="0"/>
            </a:endParaRPr>
          </a:p>
        </p:txBody>
      </p:sp>
      <p:sp>
        <p:nvSpPr>
          <p:cNvPr id="25" name="右箭头 24"/>
          <p:cNvSpPr/>
          <p:nvPr/>
        </p:nvSpPr>
        <p:spPr bwMode="auto">
          <a:xfrm>
            <a:off x="5104016" y="4624327"/>
            <a:ext cx="851516" cy="55418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map()</a:t>
            </a:r>
            <a:endParaRPr kumimoji="0" lang="zh-CN" altLang="en-US" sz="1400" b="0" i="0" u="none" strike="noStrike" cap="none" normalizeH="0" baseline="0" dirty="0">
              <a:ln>
                <a:noFill/>
              </a:ln>
              <a:solidFill>
                <a:schemeClr val="tx1"/>
              </a:solidFill>
              <a:effectLst/>
              <a:latin typeface="Tahoma" pitchFamily="34" charset="0"/>
            </a:endParaRPr>
          </a:p>
        </p:txBody>
      </p:sp>
      <p:sp>
        <p:nvSpPr>
          <p:cNvPr id="26" name="文本框 25"/>
          <p:cNvSpPr txBox="1"/>
          <p:nvPr/>
        </p:nvSpPr>
        <p:spPr>
          <a:xfrm>
            <a:off x="3487698" y="2900796"/>
            <a:ext cx="1005403" cy="338554"/>
          </a:xfrm>
          <a:prstGeom prst="rect">
            <a:avLst/>
          </a:prstGeom>
          <a:noFill/>
        </p:spPr>
        <p:txBody>
          <a:bodyPr wrap="square" rtlCol="0">
            <a:spAutoFit/>
          </a:bodyPr>
          <a:lstStyle/>
          <a:p>
            <a:r>
              <a:rPr lang="zh-CN" altLang="en-US" sz="1600" dirty="0"/>
              <a:t>分割结果</a:t>
            </a:r>
          </a:p>
        </p:txBody>
      </p:sp>
      <p:sp>
        <p:nvSpPr>
          <p:cNvPr id="27" name="文本框 26"/>
          <p:cNvSpPr txBox="1"/>
          <p:nvPr/>
        </p:nvSpPr>
        <p:spPr>
          <a:xfrm>
            <a:off x="6329337" y="2907889"/>
            <a:ext cx="1005403" cy="338554"/>
          </a:xfrm>
          <a:prstGeom prst="rect">
            <a:avLst/>
          </a:prstGeom>
          <a:noFill/>
        </p:spPr>
        <p:txBody>
          <a:bodyPr wrap="square" rtlCol="0">
            <a:spAutoFit/>
          </a:bodyPr>
          <a:lstStyle/>
          <a:p>
            <a:r>
              <a:rPr lang="en-US" altLang="zh-CN" sz="1600" dirty="0"/>
              <a:t>Map</a:t>
            </a:r>
            <a:r>
              <a:rPr lang="zh-CN" altLang="en-US" sz="1600" dirty="0"/>
              <a:t>输出</a:t>
            </a:r>
          </a:p>
        </p:txBody>
      </p:sp>
      <p:sp>
        <p:nvSpPr>
          <p:cNvPr id="28" name="矩形 27"/>
          <p:cNvSpPr/>
          <p:nvPr/>
        </p:nvSpPr>
        <p:spPr bwMode="auto">
          <a:xfrm>
            <a:off x="9590773" y="3444313"/>
            <a:ext cx="1406545" cy="9140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&lt;Bye, 1&gt;</a:t>
            </a:r>
          </a:p>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&lt;Hello, 1&gt;</a:t>
            </a:r>
          </a:p>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&lt;World, 2&gt;</a:t>
            </a:r>
            <a:endParaRPr kumimoji="0" lang="zh-CN" altLang="en-US" sz="1400" b="0" i="0" u="none" strike="noStrike" cap="none" normalizeH="0" baseline="0" dirty="0">
              <a:ln>
                <a:noFill/>
              </a:ln>
              <a:solidFill>
                <a:schemeClr val="tx1"/>
              </a:solidFill>
              <a:effectLst/>
              <a:latin typeface="Tahoma" pitchFamily="34" charset="0"/>
            </a:endParaRPr>
          </a:p>
        </p:txBody>
      </p:sp>
      <p:sp>
        <p:nvSpPr>
          <p:cNvPr id="29" name="矩形 28"/>
          <p:cNvSpPr/>
          <p:nvPr/>
        </p:nvSpPr>
        <p:spPr bwMode="auto">
          <a:xfrm>
            <a:off x="9590773" y="4515941"/>
            <a:ext cx="1406545" cy="9140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&lt;Bye, 1&gt;</a:t>
            </a:r>
          </a:p>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&lt;Hello, 1&gt;</a:t>
            </a:r>
          </a:p>
          <a:p>
            <a:pPr eaLnBrk="0" fontAlgn="base" hangingPunct="0">
              <a:spcBef>
                <a:spcPct val="0"/>
              </a:spcBef>
              <a:spcAft>
                <a:spcPct val="0"/>
              </a:spcAft>
            </a:pPr>
            <a:r>
              <a:rPr lang="en-US" altLang="zh-CN" sz="1400" dirty="0">
                <a:latin typeface="Tahoma" pitchFamily="34" charset="0"/>
              </a:rPr>
              <a:t>&lt;Hadoop, 2&gt;</a:t>
            </a:r>
            <a:endParaRPr kumimoji="0" lang="zh-CN" altLang="en-US" sz="1400" b="0" i="0" u="none" strike="noStrike" cap="none" normalizeH="0" baseline="0" dirty="0">
              <a:ln>
                <a:noFill/>
              </a:ln>
              <a:solidFill>
                <a:schemeClr val="tx1"/>
              </a:solidFill>
              <a:effectLst/>
              <a:latin typeface="Tahoma" pitchFamily="34" charset="0"/>
            </a:endParaRPr>
          </a:p>
        </p:txBody>
      </p:sp>
      <p:sp>
        <p:nvSpPr>
          <p:cNvPr id="30" name="右箭头 29"/>
          <p:cNvSpPr/>
          <p:nvPr/>
        </p:nvSpPr>
        <p:spPr bwMode="auto">
          <a:xfrm>
            <a:off x="7761091" y="3710245"/>
            <a:ext cx="1587501" cy="55418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sz="1400" dirty="0">
                <a:latin typeface="Tahoma" pitchFamily="34" charset="0"/>
              </a:rPr>
              <a:t>排序及</a:t>
            </a:r>
            <a:r>
              <a:rPr lang="en-US" altLang="zh-CN" sz="1400" dirty="0">
                <a:latin typeface="Tahoma" pitchFamily="34" charset="0"/>
              </a:rPr>
              <a:t>Combine</a:t>
            </a:r>
            <a:endParaRPr kumimoji="0" lang="zh-CN" altLang="en-US" sz="1400" b="0" i="0" u="none" strike="noStrike" cap="none" normalizeH="0" baseline="0" dirty="0">
              <a:ln>
                <a:noFill/>
              </a:ln>
              <a:solidFill>
                <a:schemeClr val="tx1"/>
              </a:solidFill>
              <a:effectLst/>
              <a:latin typeface="Tahoma" pitchFamily="34" charset="0"/>
            </a:endParaRPr>
          </a:p>
        </p:txBody>
      </p:sp>
      <p:sp>
        <p:nvSpPr>
          <p:cNvPr id="31" name="右箭头 30"/>
          <p:cNvSpPr/>
          <p:nvPr/>
        </p:nvSpPr>
        <p:spPr bwMode="auto">
          <a:xfrm>
            <a:off x="7761091" y="4624327"/>
            <a:ext cx="1587501" cy="55418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zh-CN" altLang="en-US" sz="1400" dirty="0">
                <a:latin typeface="Tahoma" pitchFamily="34" charset="0"/>
              </a:rPr>
              <a:t>排序及</a:t>
            </a:r>
            <a:r>
              <a:rPr lang="en-US" altLang="zh-CN" sz="1400" dirty="0">
                <a:latin typeface="Tahoma" pitchFamily="34" charset="0"/>
              </a:rPr>
              <a:t>Combine</a:t>
            </a:r>
          </a:p>
        </p:txBody>
      </p:sp>
      <p:sp>
        <p:nvSpPr>
          <p:cNvPr id="32" name="文本框 31"/>
          <p:cNvSpPr txBox="1"/>
          <p:nvPr/>
        </p:nvSpPr>
        <p:spPr>
          <a:xfrm>
            <a:off x="9590774" y="2900702"/>
            <a:ext cx="1406544" cy="338554"/>
          </a:xfrm>
          <a:prstGeom prst="rect">
            <a:avLst/>
          </a:prstGeom>
          <a:noFill/>
        </p:spPr>
        <p:txBody>
          <a:bodyPr wrap="square" rtlCol="0">
            <a:spAutoFit/>
          </a:bodyPr>
          <a:lstStyle/>
          <a:p>
            <a:r>
              <a:rPr lang="en-US" altLang="zh-CN" sz="1600" dirty="0"/>
              <a:t>Combine</a:t>
            </a:r>
            <a:r>
              <a:rPr lang="zh-CN" altLang="en-US" sz="1600" dirty="0"/>
              <a:t>输出</a:t>
            </a:r>
          </a:p>
        </p:txBody>
      </p:sp>
    </p:spTree>
    <p:extLst>
      <p:ext uri="{BB962C8B-B14F-4D97-AF65-F5344CB8AC3E}">
        <p14:creationId xmlns:p14="http://schemas.microsoft.com/office/powerpoint/2010/main" val="204899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7" grpId="0" animBg="1"/>
      <p:bldP spid="18" grpId="0" animBg="1"/>
      <p:bldP spid="20" grpId="0" animBg="1"/>
      <p:bldP spid="21" grpId="0" animBg="1"/>
      <p:bldP spid="22" grpId="0" animBg="1"/>
      <p:bldP spid="23" grpId="0" animBg="1"/>
      <p:bldP spid="24" grpId="0" animBg="1"/>
      <p:bldP spid="25" grpId="0" animBg="1"/>
      <p:bldP spid="26" grpId="0"/>
      <p:bldP spid="27" grpId="0"/>
      <p:bldP spid="28" grpId="0" animBg="1"/>
      <p:bldP spid="29" grpId="0" animBg="1"/>
      <p:bldP spid="30" grpId="0" animBg="1"/>
      <p:bldP spid="31" grpId="0" animBg="1"/>
      <p:bldP spid="3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MapReduce</a:t>
            </a:r>
            <a:r>
              <a:rPr lang="zh-CN" altLang="en-US" dirty="0"/>
              <a:t>经典算例</a:t>
            </a:r>
          </a:p>
        </p:txBody>
      </p:sp>
      <p:sp>
        <p:nvSpPr>
          <p:cNvPr id="3" name="内容占位符 2"/>
          <p:cNvSpPr>
            <a:spLocks noGrp="1"/>
          </p:cNvSpPr>
          <p:nvPr>
            <p:ph idx="1"/>
          </p:nvPr>
        </p:nvSpPr>
        <p:spPr/>
        <p:txBody>
          <a:bodyPr/>
          <a:lstStyle/>
          <a:p>
            <a:r>
              <a:rPr lang="en-US" altLang="zh-CN" sz="2400" dirty="0" err="1"/>
              <a:t>WordCount</a:t>
            </a:r>
            <a:endParaRPr lang="en-US" altLang="zh-CN" sz="2400" dirty="0"/>
          </a:p>
          <a:p>
            <a:pPr lvl="1"/>
            <a:r>
              <a:rPr lang="zh-CN" altLang="en-US" sz="2000" dirty="0"/>
              <a:t>主要功能是统计一系列文本文件中每个单词的出现次数</a:t>
            </a:r>
            <a:endParaRPr lang="en-US" altLang="zh-CN" sz="2000" dirty="0"/>
          </a:p>
          <a:p>
            <a:pPr lvl="1"/>
            <a:r>
              <a:rPr lang="zh-CN" altLang="en-US" sz="2000" dirty="0"/>
              <a:t>是最简单也是最能体现</a:t>
            </a:r>
            <a:r>
              <a:rPr lang="en-US" altLang="zh-CN" sz="2000" dirty="0" err="1"/>
              <a:t>MapReduce</a:t>
            </a:r>
            <a:r>
              <a:rPr lang="zh-CN" altLang="en-US" sz="2000" dirty="0"/>
              <a:t>思想的程序之一</a:t>
            </a:r>
            <a:endParaRPr lang="en-US" altLang="zh-CN" sz="2000" dirty="0"/>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58</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
        <p:nvSpPr>
          <p:cNvPr id="28" name="矩形 27"/>
          <p:cNvSpPr/>
          <p:nvPr/>
        </p:nvSpPr>
        <p:spPr bwMode="auto">
          <a:xfrm>
            <a:off x="1228193" y="3444313"/>
            <a:ext cx="1406545" cy="9140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&lt;Bye, 1&gt;</a:t>
            </a:r>
          </a:p>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&lt;Hello, 1&gt;</a:t>
            </a:r>
          </a:p>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&lt;World, 2&gt;</a:t>
            </a:r>
            <a:endParaRPr kumimoji="0" lang="zh-CN" altLang="en-US" sz="1400" b="0" i="0" u="none" strike="noStrike" cap="none" normalizeH="0" baseline="0" dirty="0">
              <a:ln>
                <a:noFill/>
              </a:ln>
              <a:solidFill>
                <a:schemeClr val="tx1"/>
              </a:solidFill>
              <a:effectLst/>
              <a:latin typeface="Tahoma" pitchFamily="34" charset="0"/>
            </a:endParaRPr>
          </a:p>
        </p:txBody>
      </p:sp>
      <p:sp>
        <p:nvSpPr>
          <p:cNvPr id="29" name="矩形 28"/>
          <p:cNvSpPr/>
          <p:nvPr/>
        </p:nvSpPr>
        <p:spPr bwMode="auto">
          <a:xfrm>
            <a:off x="1228193" y="4515941"/>
            <a:ext cx="1406545" cy="9140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&lt;Bye, 1&gt;</a:t>
            </a:r>
          </a:p>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&lt;Hello, 1&gt;</a:t>
            </a:r>
          </a:p>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&lt;Hadoop, 2&gt;</a:t>
            </a:r>
            <a:endParaRPr kumimoji="0" lang="zh-CN" altLang="en-US" sz="1400" b="0" i="0" u="none" strike="noStrike" cap="none" normalizeH="0" baseline="0" dirty="0">
              <a:ln>
                <a:noFill/>
              </a:ln>
              <a:solidFill>
                <a:schemeClr val="tx1"/>
              </a:solidFill>
              <a:effectLst/>
              <a:latin typeface="Tahoma" pitchFamily="34" charset="0"/>
            </a:endParaRPr>
          </a:p>
        </p:txBody>
      </p:sp>
      <p:sp>
        <p:nvSpPr>
          <p:cNvPr id="32" name="文本框 31"/>
          <p:cNvSpPr txBox="1"/>
          <p:nvPr/>
        </p:nvSpPr>
        <p:spPr>
          <a:xfrm>
            <a:off x="1228194" y="2900702"/>
            <a:ext cx="1406544" cy="338554"/>
          </a:xfrm>
          <a:prstGeom prst="rect">
            <a:avLst/>
          </a:prstGeom>
          <a:noFill/>
        </p:spPr>
        <p:txBody>
          <a:bodyPr wrap="square" rtlCol="0">
            <a:spAutoFit/>
          </a:bodyPr>
          <a:lstStyle/>
          <a:p>
            <a:r>
              <a:rPr lang="en-US" altLang="zh-CN" sz="1600" dirty="0"/>
              <a:t>Combine</a:t>
            </a:r>
            <a:r>
              <a:rPr lang="zh-CN" altLang="en-US" sz="1600" dirty="0"/>
              <a:t>输出</a:t>
            </a:r>
          </a:p>
        </p:txBody>
      </p:sp>
      <p:sp>
        <p:nvSpPr>
          <p:cNvPr id="33" name="右箭头 32"/>
          <p:cNvSpPr/>
          <p:nvPr/>
        </p:nvSpPr>
        <p:spPr bwMode="auto">
          <a:xfrm>
            <a:off x="2865120" y="3928347"/>
            <a:ext cx="1213657" cy="1044634"/>
          </a:xfrm>
          <a:prstGeom prst="rightArrow">
            <a:avLst>
              <a:gd name="adj1" fmla="val 50000"/>
              <a:gd name="adj2" fmla="val 5065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Reduce</a:t>
            </a:r>
            <a:r>
              <a:rPr lang="zh-CN" altLang="en-US" sz="1400" dirty="0">
                <a:latin typeface="Tahoma" pitchFamily="34" charset="0"/>
              </a:rPr>
              <a:t>端排序</a:t>
            </a:r>
            <a:endParaRPr kumimoji="0" lang="zh-CN" altLang="en-US" sz="1400" b="0" i="0" u="none" strike="noStrike" cap="none" normalizeH="0" baseline="0" dirty="0">
              <a:ln>
                <a:noFill/>
              </a:ln>
              <a:solidFill>
                <a:schemeClr val="tx1"/>
              </a:solidFill>
              <a:effectLst/>
              <a:latin typeface="Tahoma" pitchFamily="34" charset="0"/>
            </a:endParaRPr>
          </a:p>
        </p:txBody>
      </p:sp>
      <p:sp>
        <p:nvSpPr>
          <p:cNvPr id="34" name="矩形 33"/>
          <p:cNvSpPr/>
          <p:nvPr/>
        </p:nvSpPr>
        <p:spPr bwMode="auto">
          <a:xfrm>
            <a:off x="4209408" y="3720566"/>
            <a:ext cx="1631668" cy="146019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&lt;Bye, list(1,1)&gt;</a:t>
            </a:r>
          </a:p>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&lt;Hadoop, list(2)&gt;</a:t>
            </a:r>
          </a:p>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&lt;Hello, list(1,1)&gt;</a:t>
            </a:r>
          </a:p>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&lt;World, list(2)&gt;</a:t>
            </a:r>
            <a:endParaRPr kumimoji="0" lang="zh-CN" altLang="en-US" sz="1400" b="0" i="0" u="none" strike="noStrike" cap="none" normalizeH="0" baseline="0" dirty="0">
              <a:ln>
                <a:noFill/>
              </a:ln>
              <a:solidFill>
                <a:schemeClr val="tx1"/>
              </a:solidFill>
              <a:effectLst/>
              <a:latin typeface="Tahoma" pitchFamily="34" charset="0"/>
            </a:endParaRPr>
          </a:p>
        </p:txBody>
      </p:sp>
      <p:sp>
        <p:nvSpPr>
          <p:cNvPr id="35" name="右箭头 34"/>
          <p:cNvSpPr/>
          <p:nvPr/>
        </p:nvSpPr>
        <p:spPr bwMode="auto">
          <a:xfrm>
            <a:off x="6260998" y="3928347"/>
            <a:ext cx="1154747" cy="1044634"/>
          </a:xfrm>
          <a:prstGeom prst="rightArrow">
            <a:avLst>
              <a:gd name="adj1" fmla="val 50000"/>
              <a:gd name="adj2" fmla="val 5065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reduce()</a:t>
            </a:r>
            <a:endParaRPr kumimoji="0" lang="zh-CN" altLang="en-US" sz="1400" b="0" i="0" u="none" strike="noStrike" cap="none" normalizeH="0" baseline="0" dirty="0">
              <a:ln>
                <a:noFill/>
              </a:ln>
              <a:solidFill>
                <a:schemeClr val="tx1"/>
              </a:solidFill>
              <a:effectLst/>
              <a:latin typeface="Tahoma" pitchFamily="34" charset="0"/>
            </a:endParaRPr>
          </a:p>
        </p:txBody>
      </p:sp>
      <p:sp>
        <p:nvSpPr>
          <p:cNvPr id="36" name="横卷形 35"/>
          <p:cNvSpPr/>
          <p:nvPr/>
        </p:nvSpPr>
        <p:spPr bwMode="auto">
          <a:xfrm>
            <a:off x="7619535" y="3713529"/>
            <a:ext cx="1557319" cy="1474269"/>
          </a:xfrm>
          <a:prstGeom prst="horizont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ahoma" pitchFamily="34" charset="0"/>
              </a:rPr>
              <a:t>Bye	2</a:t>
            </a:r>
          </a:p>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Hadoop	2</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ahoma" pitchFamily="34" charset="0"/>
              </a:rPr>
              <a:t>Hello	2</a:t>
            </a:r>
          </a:p>
          <a:p>
            <a:pPr marL="0" marR="0" indent="0" algn="l" defTabSz="914400" rtl="0" eaLnBrk="0" fontAlgn="base" latinLnBrk="0" hangingPunct="0">
              <a:lnSpc>
                <a:spcPct val="100000"/>
              </a:lnSpc>
              <a:spcBef>
                <a:spcPct val="0"/>
              </a:spcBef>
              <a:spcAft>
                <a:spcPct val="0"/>
              </a:spcAft>
              <a:buClrTx/>
              <a:buSzTx/>
              <a:buFontTx/>
              <a:buNone/>
              <a:tabLst/>
            </a:pPr>
            <a:r>
              <a:rPr lang="en-US" altLang="zh-CN" sz="1400" dirty="0">
                <a:latin typeface="Tahoma" pitchFamily="34" charset="0"/>
              </a:rPr>
              <a:t>World	2</a:t>
            </a:r>
            <a:endParaRPr kumimoji="0" lang="zh-CN" altLang="en-US" sz="1400" b="0" i="0" u="none" strike="noStrike" cap="none" normalizeH="0" baseline="0" dirty="0">
              <a:ln>
                <a:noFill/>
              </a:ln>
              <a:solidFill>
                <a:schemeClr val="tx1"/>
              </a:solidFill>
              <a:effectLst/>
              <a:latin typeface="Tahoma" pitchFamily="34" charset="0"/>
            </a:endParaRPr>
          </a:p>
        </p:txBody>
      </p:sp>
      <p:sp>
        <p:nvSpPr>
          <p:cNvPr id="37" name="文本框 36"/>
          <p:cNvSpPr txBox="1"/>
          <p:nvPr/>
        </p:nvSpPr>
        <p:spPr>
          <a:xfrm>
            <a:off x="4434532" y="2900702"/>
            <a:ext cx="1406544" cy="338554"/>
          </a:xfrm>
          <a:prstGeom prst="rect">
            <a:avLst/>
          </a:prstGeom>
          <a:noFill/>
        </p:spPr>
        <p:txBody>
          <a:bodyPr wrap="square" rtlCol="0">
            <a:spAutoFit/>
          </a:bodyPr>
          <a:lstStyle/>
          <a:p>
            <a:r>
              <a:rPr lang="zh-CN" altLang="en-US" sz="1600" dirty="0"/>
              <a:t>排序结果</a:t>
            </a:r>
          </a:p>
        </p:txBody>
      </p:sp>
      <p:sp>
        <p:nvSpPr>
          <p:cNvPr id="38" name="文本框 37"/>
          <p:cNvSpPr txBox="1"/>
          <p:nvPr/>
        </p:nvSpPr>
        <p:spPr>
          <a:xfrm>
            <a:off x="7694922" y="2900702"/>
            <a:ext cx="1406544" cy="338554"/>
          </a:xfrm>
          <a:prstGeom prst="rect">
            <a:avLst/>
          </a:prstGeom>
          <a:noFill/>
        </p:spPr>
        <p:txBody>
          <a:bodyPr wrap="square" rtlCol="0">
            <a:spAutoFit/>
          </a:bodyPr>
          <a:lstStyle/>
          <a:p>
            <a:r>
              <a:rPr lang="en-US" altLang="zh-CN" sz="1600" dirty="0"/>
              <a:t>Reduce</a:t>
            </a:r>
            <a:r>
              <a:rPr lang="zh-CN" altLang="en-US" sz="1600" dirty="0"/>
              <a:t>输出</a:t>
            </a:r>
          </a:p>
        </p:txBody>
      </p:sp>
    </p:spTree>
    <p:extLst>
      <p:ext uri="{BB962C8B-B14F-4D97-AF65-F5344CB8AC3E}">
        <p14:creationId xmlns:p14="http://schemas.microsoft.com/office/powerpoint/2010/main" val="260101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p:bldP spid="3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HBase</a:t>
            </a:r>
            <a:endParaRPr lang="zh-CN" altLang="en-US" dirty="0"/>
          </a:p>
        </p:txBody>
      </p:sp>
      <p:sp>
        <p:nvSpPr>
          <p:cNvPr id="3" name="内容占位符 2"/>
          <p:cNvSpPr>
            <a:spLocks noGrp="1"/>
          </p:cNvSpPr>
          <p:nvPr>
            <p:ph idx="1"/>
          </p:nvPr>
        </p:nvSpPr>
        <p:spPr/>
        <p:txBody>
          <a:bodyPr/>
          <a:lstStyle/>
          <a:p>
            <a:r>
              <a:rPr lang="zh-CN" altLang="en-US" dirty="0"/>
              <a:t>一个现实的问题：数据有时候是高维且稀疏的</a:t>
            </a:r>
            <a:endParaRPr lang="en-US" altLang="zh-CN" dirty="0"/>
          </a:p>
          <a:p>
            <a:pPr lvl="1"/>
            <a:r>
              <a:rPr lang="zh-CN" altLang="en-US" dirty="0"/>
              <a:t>稀疏数据的存储方案</a:t>
            </a:r>
            <a:endParaRPr lang="en-US" altLang="zh-CN" dirty="0"/>
          </a:p>
          <a:p>
            <a:pPr lvl="2"/>
            <a:r>
              <a:rPr lang="en-US" altLang="zh-CN" dirty="0"/>
              <a:t>1.</a:t>
            </a:r>
            <a:r>
              <a:rPr lang="zh-CN" altLang="en-US" dirty="0"/>
              <a:t>把所有列的数据放在一个文件中（也就是传统的按行存储）</a:t>
            </a:r>
            <a:endParaRPr lang="en-US" altLang="zh-CN" dirty="0"/>
          </a:p>
          <a:p>
            <a:pPr lvl="3"/>
            <a:r>
              <a:rPr lang="zh-CN" altLang="en-US" dirty="0"/>
              <a:t>那么当我们想要访问少数几个列的数据时，需要遍历每一行，读取整个表的数据，这样子是很低效的</a:t>
            </a:r>
          </a:p>
          <a:p>
            <a:pPr lvl="2"/>
            <a:r>
              <a:rPr lang="en-US" altLang="zh-CN" dirty="0"/>
              <a:t>2.</a:t>
            </a:r>
            <a:r>
              <a:rPr lang="zh-CN" altLang="en-US" dirty="0"/>
              <a:t>把每个列的数据单独分开存在一个文件中（按列存储）</a:t>
            </a:r>
            <a:endParaRPr lang="en-US" altLang="zh-CN" dirty="0"/>
          </a:p>
          <a:p>
            <a:pPr lvl="3"/>
            <a:r>
              <a:rPr lang="zh-CN" altLang="en-US" dirty="0"/>
              <a:t>那么当我们想要访问少数几个列的数据时，只需要读取对应的文件，不用读取整个表的数据，读取效率很高</a:t>
            </a:r>
            <a:endParaRPr lang="en-US" altLang="zh-CN" dirty="0"/>
          </a:p>
          <a:p>
            <a:pPr lvl="3"/>
            <a:r>
              <a:rPr lang="zh-CN" altLang="en-US" dirty="0"/>
              <a:t>然而，由于稀疏表通常会有很多列，这会导致文件数量特别多，这本身会影响文件系统的效率</a:t>
            </a:r>
            <a:endParaRPr lang="en-US" altLang="zh-CN"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59</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3500469486"/>
              </p:ext>
            </p:extLst>
          </p:nvPr>
        </p:nvGraphicFramePr>
        <p:xfrm>
          <a:off x="666404" y="4107362"/>
          <a:ext cx="10478577" cy="1313501"/>
        </p:xfrm>
        <a:graphic>
          <a:graphicData uri="http://schemas.openxmlformats.org/drawingml/2006/table">
            <a:tbl>
              <a:tblPr firstRow="1">
                <a:tableStyleId>{00A15C55-8517-42AA-B614-E9B94910E393}</a:tableStyleId>
              </a:tblPr>
              <a:tblGrid>
                <a:gridCol w="497742">
                  <a:extLst>
                    <a:ext uri="{9D8B030D-6E8A-4147-A177-3AD203B41FA5}">
                      <a16:colId xmlns:a16="http://schemas.microsoft.com/office/drawing/2014/main" val="2605691061"/>
                    </a:ext>
                  </a:extLst>
                </a:gridCol>
                <a:gridCol w="497742">
                  <a:extLst>
                    <a:ext uri="{9D8B030D-6E8A-4147-A177-3AD203B41FA5}">
                      <a16:colId xmlns:a16="http://schemas.microsoft.com/office/drawing/2014/main" val="401893492"/>
                    </a:ext>
                  </a:extLst>
                </a:gridCol>
                <a:gridCol w="1100449">
                  <a:extLst>
                    <a:ext uri="{9D8B030D-6E8A-4147-A177-3AD203B41FA5}">
                      <a16:colId xmlns:a16="http://schemas.microsoft.com/office/drawing/2014/main" val="890297267"/>
                    </a:ext>
                  </a:extLst>
                </a:gridCol>
                <a:gridCol w="1019186">
                  <a:extLst>
                    <a:ext uri="{9D8B030D-6E8A-4147-A177-3AD203B41FA5}">
                      <a16:colId xmlns:a16="http://schemas.microsoft.com/office/drawing/2014/main" val="513171668"/>
                    </a:ext>
                  </a:extLst>
                </a:gridCol>
                <a:gridCol w="619151">
                  <a:extLst>
                    <a:ext uri="{9D8B030D-6E8A-4147-A177-3AD203B41FA5}">
                      <a16:colId xmlns:a16="http://schemas.microsoft.com/office/drawing/2014/main" val="1408643115"/>
                    </a:ext>
                  </a:extLst>
                </a:gridCol>
                <a:gridCol w="805526">
                  <a:extLst>
                    <a:ext uri="{9D8B030D-6E8A-4147-A177-3AD203B41FA5}">
                      <a16:colId xmlns:a16="http://schemas.microsoft.com/office/drawing/2014/main" val="2590188746"/>
                    </a:ext>
                  </a:extLst>
                </a:gridCol>
                <a:gridCol w="805526">
                  <a:extLst>
                    <a:ext uri="{9D8B030D-6E8A-4147-A177-3AD203B41FA5}">
                      <a16:colId xmlns:a16="http://schemas.microsoft.com/office/drawing/2014/main" val="4264680837"/>
                    </a:ext>
                  </a:extLst>
                </a:gridCol>
                <a:gridCol w="805526">
                  <a:extLst>
                    <a:ext uri="{9D8B030D-6E8A-4147-A177-3AD203B41FA5}">
                      <a16:colId xmlns:a16="http://schemas.microsoft.com/office/drawing/2014/main" val="3451994669"/>
                    </a:ext>
                  </a:extLst>
                </a:gridCol>
                <a:gridCol w="1105625">
                  <a:extLst>
                    <a:ext uri="{9D8B030D-6E8A-4147-A177-3AD203B41FA5}">
                      <a16:colId xmlns:a16="http://schemas.microsoft.com/office/drawing/2014/main" val="2884677640"/>
                    </a:ext>
                  </a:extLst>
                </a:gridCol>
                <a:gridCol w="805526">
                  <a:extLst>
                    <a:ext uri="{9D8B030D-6E8A-4147-A177-3AD203B41FA5}">
                      <a16:colId xmlns:a16="http://schemas.microsoft.com/office/drawing/2014/main" val="799770259"/>
                    </a:ext>
                  </a:extLst>
                </a:gridCol>
                <a:gridCol w="805526">
                  <a:extLst>
                    <a:ext uri="{9D8B030D-6E8A-4147-A177-3AD203B41FA5}">
                      <a16:colId xmlns:a16="http://schemas.microsoft.com/office/drawing/2014/main" val="3709126374"/>
                    </a:ext>
                  </a:extLst>
                </a:gridCol>
                <a:gridCol w="805526">
                  <a:extLst>
                    <a:ext uri="{9D8B030D-6E8A-4147-A177-3AD203B41FA5}">
                      <a16:colId xmlns:a16="http://schemas.microsoft.com/office/drawing/2014/main" val="3761874701"/>
                    </a:ext>
                  </a:extLst>
                </a:gridCol>
                <a:gridCol w="805526">
                  <a:extLst>
                    <a:ext uri="{9D8B030D-6E8A-4147-A177-3AD203B41FA5}">
                      <a16:colId xmlns:a16="http://schemas.microsoft.com/office/drawing/2014/main" val="182047328"/>
                    </a:ext>
                  </a:extLst>
                </a:gridCol>
              </a:tblGrid>
              <a:tr h="176530">
                <a:tc>
                  <a:txBody>
                    <a:bodyPr/>
                    <a:lstStyle/>
                    <a:p>
                      <a:pPr algn="l" fontAlgn="ctr"/>
                      <a:r>
                        <a:rPr lang="zh-CN" altLang="en-US" sz="1200" b="1" u="none" strike="noStrike" dirty="0">
                          <a:effectLst/>
                        </a:rPr>
                        <a:t>用户名</a:t>
                      </a:r>
                      <a:endParaRPr lang="zh-CN" altLang="en-US" sz="12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1" u="none" strike="noStrike">
                          <a:effectLst/>
                        </a:rPr>
                        <a:t>密码</a:t>
                      </a:r>
                      <a:endParaRPr lang="zh-CN" altLang="en-US" sz="12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1" u="none" strike="noStrike">
                          <a:effectLst/>
                        </a:rPr>
                        <a:t>邮箱</a:t>
                      </a:r>
                      <a:endParaRPr lang="zh-CN" altLang="en-US" sz="12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1" u="none" strike="noStrike" dirty="0">
                          <a:effectLst/>
                        </a:rPr>
                        <a:t>手机号</a:t>
                      </a:r>
                      <a:endParaRPr lang="zh-CN" altLang="en-US" sz="12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1" u="none" strike="noStrike" dirty="0">
                          <a:effectLst/>
                        </a:rPr>
                        <a:t>家庭住址</a:t>
                      </a:r>
                      <a:endParaRPr lang="zh-CN" altLang="en-US" sz="12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1" u="none" strike="noStrike">
                          <a:effectLst/>
                        </a:rPr>
                        <a:t>性别</a:t>
                      </a:r>
                      <a:endParaRPr lang="zh-CN" altLang="en-US" sz="12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1" u="none" strike="noStrike">
                          <a:effectLst/>
                        </a:rPr>
                        <a:t>真实姓名</a:t>
                      </a:r>
                      <a:endParaRPr lang="zh-CN" altLang="en-US" sz="12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1" u="none" strike="noStrike">
                          <a:effectLst/>
                        </a:rPr>
                        <a:t>年龄</a:t>
                      </a:r>
                      <a:endParaRPr lang="zh-CN" altLang="en-US" sz="12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1" u="none" strike="noStrike" dirty="0">
                          <a:effectLst/>
                        </a:rPr>
                        <a:t>身份证号</a:t>
                      </a:r>
                      <a:endParaRPr lang="zh-CN" altLang="en-US" sz="12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1" u="none" strike="noStrike">
                          <a:effectLst/>
                        </a:rPr>
                        <a:t>婚姻状况</a:t>
                      </a:r>
                      <a:endParaRPr lang="zh-CN" altLang="en-US" sz="12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1" u="none" strike="noStrike">
                          <a:effectLst/>
                        </a:rPr>
                        <a:t>爱好</a:t>
                      </a:r>
                      <a:endParaRPr lang="zh-CN" altLang="en-US" sz="12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1" u="none" strike="noStrike">
                          <a:effectLst/>
                        </a:rPr>
                        <a:t>职业</a:t>
                      </a:r>
                      <a:endParaRPr lang="zh-CN" altLang="en-US" sz="12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1" u="none" strike="noStrike">
                          <a:effectLst/>
                        </a:rPr>
                        <a:t>学历</a:t>
                      </a:r>
                      <a:endParaRPr lang="zh-CN" altLang="en-US" sz="12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4238513747"/>
                  </a:ext>
                </a:extLst>
              </a:tr>
              <a:tr h="176530">
                <a:tc>
                  <a:txBody>
                    <a:bodyPr/>
                    <a:lstStyle/>
                    <a:p>
                      <a:pPr algn="l" fontAlgn="ctr"/>
                      <a:r>
                        <a:rPr lang="en-US" sz="1200" b="0" u="none" strike="noStrike" dirty="0">
                          <a:effectLst/>
                        </a:rPr>
                        <a:t>user1</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r" fontAlgn="ctr"/>
                      <a:r>
                        <a:rPr lang="en-US" altLang="zh-CN" sz="1200" b="0" u="none" strike="noStrike" dirty="0">
                          <a:effectLst/>
                        </a:rPr>
                        <a:t>12345</a:t>
                      </a:r>
                      <a:endParaRPr lang="en-US" altLang="zh-CN" sz="12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sz="1200" b="0" u="none" strike="noStrike">
                          <a:effectLst/>
                        </a:rPr>
                        <a:t>user1@163.com</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厦门</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dirty="0">
                          <a:effectLst/>
                        </a:rPr>
                        <a:t>　</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未婚</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工人</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1745474159"/>
                  </a:ext>
                </a:extLst>
              </a:tr>
              <a:tr h="176530">
                <a:tc>
                  <a:txBody>
                    <a:bodyPr/>
                    <a:lstStyle/>
                    <a:p>
                      <a:pPr algn="l" fontAlgn="ctr"/>
                      <a:r>
                        <a:rPr lang="en-US" sz="1200" b="0" u="none" strike="noStrike">
                          <a:effectLst/>
                        </a:rPr>
                        <a:t>user2</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r" fontAlgn="ctr"/>
                      <a:r>
                        <a:rPr lang="en-US" altLang="zh-CN" sz="1200" b="0" u="none" strike="noStrike" dirty="0">
                          <a:effectLst/>
                        </a:rPr>
                        <a:t>54321</a:t>
                      </a:r>
                      <a:endParaRPr lang="en-US" altLang="zh-CN" sz="12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sz="1200" b="0" u="none" strike="noStrike" dirty="0">
                          <a:effectLst/>
                        </a:rPr>
                        <a:t>user2@163.com</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男</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200" b="0" u="none" strike="noStrike">
                          <a:effectLst/>
                        </a:rPr>
                        <a:t>34567898765</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3518895009"/>
                  </a:ext>
                </a:extLst>
              </a:tr>
              <a:tr h="176530">
                <a:tc>
                  <a:txBody>
                    <a:bodyPr/>
                    <a:lstStyle/>
                    <a:p>
                      <a:pPr algn="l" fontAlgn="ctr"/>
                      <a:r>
                        <a:rPr lang="en-US" sz="1200" b="0" u="none" strike="noStrike" dirty="0">
                          <a:effectLst/>
                        </a:rPr>
                        <a:t>user3</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r" fontAlgn="ctr"/>
                      <a:r>
                        <a:rPr lang="en-US" altLang="zh-CN" sz="1200" b="0" u="none" strike="noStrike" dirty="0">
                          <a:effectLst/>
                        </a:rPr>
                        <a:t>2341</a:t>
                      </a:r>
                      <a:endParaRPr lang="en-US" altLang="zh-CN" sz="12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sz="1200" b="0" u="none" strike="noStrike" dirty="0">
                          <a:effectLst/>
                        </a:rPr>
                        <a:t>user3@163.com</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dirty="0">
                          <a:effectLst/>
                        </a:rPr>
                        <a:t>　</a:t>
                      </a:r>
                      <a:r>
                        <a:rPr lang="en-US" altLang="zh-CN" sz="1200" b="0" u="none" strike="noStrike" dirty="0">
                          <a:effectLst/>
                        </a:rPr>
                        <a:t>13999997781</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r" fontAlgn="ctr"/>
                      <a:r>
                        <a:rPr lang="en-US" altLang="zh-CN" sz="1200" b="0" u="none" strike="noStrike">
                          <a:effectLst/>
                        </a:rPr>
                        <a:t>19</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篮球</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46203913"/>
                  </a:ext>
                </a:extLst>
              </a:tr>
              <a:tr h="176530">
                <a:tc>
                  <a:txBody>
                    <a:bodyPr/>
                    <a:lstStyle/>
                    <a:p>
                      <a:pPr algn="l" fontAlgn="ctr"/>
                      <a:r>
                        <a:rPr lang="en-US" sz="1200" b="0" u="none" strike="noStrike">
                          <a:effectLst/>
                        </a:rPr>
                        <a:t>user4</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r" fontAlgn="ctr"/>
                      <a:r>
                        <a:rPr lang="en-US" altLang="zh-CN" sz="1200" b="0" u="none" strike="noStrike">
                          <a:effectLst/>
                        </a:rPr>
                        <a:t>11111</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sz="1200" b="0" u="none" strike="noStrike">
                          <a:effectLst/>
                        </a:rPr>
                        <a:t>user4@163.com</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dirty="0">
                          <a:effectLst/>
                        </a:rPr>
                        <a:t>　</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dirty="0">
                          <a:effectLst/>
                        </a:rPr>
                        <a:t>　</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女</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139925350"/>
                  </a:ext>
                </a:extLst>
              </a:tr>
              <a:tr h="176530">
                <a:tc>
                  <a:txBody>
                    <a:bodyPr/>
                    <a:lstStyle/>
                    <a:p>
                      <a:pPr algn="l" fontAlgn="ctr"/>
                      <a:r>
                        <a:rPr lang="en-US" altLang="zh-CN" sz="1200" b="0" u="none" strike="noStrike">
                          <a:effectLst/>
                        </a:rPr>
                        <a:t>…</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200" b="0" u="none" strike="noStrike">
                          <a:effectLst/>
                        </a:rPr>
                        <a:t>…</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200" b="0" u="none" strike="noStrike">
                          <a:effectLst/>
                        </a:rPr>
                        <a:t>…</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200" b="0" u="none" strike="noStrike">
                          <a:effectLst/>
                        </a:rPr>
                        <a:t>…</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200" b="0" u="none" strike="noStrike" dirty="0">
                          <a:effectLst/>
                        </a:rPr>
                        <a:t>…</a:t>
                      </a:r>
                      <a:endParaRPr lang="en-US" altLang="zh-CN" sz="12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200" b="0" u="none" strike="noStrike" dirty="0">
                          <a:effectLst/>
                        </a:rPr>
                        <a:t>…</a:t>
                      </a:r>
                      <a:endParaRPr lang="en-US" altLang="zh-CN" sz="12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200" b="0" u="none" strike="noStrike" dirty="0">
                          <a:effectLst/>
                        </a:rPr>
                        <a:t>…</a:t>
                      </a:r>
                      <a:endParaRPr lang="en-US" altLang="zh-CN" sz="12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200" b="0" u="none" strike="noStrike">
                          <a:effectLst/>
                        </a:rPr>
                        <a:t>…</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200" b="0" u="none" strike="noStrike">
                          <a:effectLst/>
                        </a:rPr>
                        <a:t>…</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200" b="0" u="none" strike="noStrike">
                          <a:effectLst/>
                        </a:rPr>
                        <a:t>…</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200" b="0" u="none" strike="noStrike">
                          <a:effectLst/>
                        </a:rPr>
                        <a:t>…</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200" b="0" u="none" strike="noStrike">
                          <a:effectLst/>
                        </a:rPr>
                        <a:t>…</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200" b="0" u="none" strike="noStrike">
                          <a:effectLst/>
                        </a:rPr>
                        <a:t>…</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1010977114"/>
                  </a:ext>
                </a:extLst>
              </a:tr>
              <a:tr h="176530">
                <a:tc>
                  <a:txBody>
                    <a:bodyPr/>
                    <a:lstStyle/>
                    <a:p>
                      <a:pPr algn="l" fontAlgn="ctr"/>
                      <a:r>
                        <a:rPr lang="en-US" sz="1200" b="0" u="none" strike="noStrike">
                          <a:effectLst/>
                        </a:rPr>
                        <a:t>user_n</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r" fontAlgn="ctr"/>
                      <a:r>
                        <a:rPr lang="en-US" altLang="zh-CN" sz="1200" b="0" u="none" strike="noStrike">
                          <a:effectLst/>
                        </a:rPr>
                        <a:t>201999</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sz="1200" b="0" u="none" strike="noStrike">
                          <a:effectLst/>
                        </a:rPr>
                        <a:t>user_n@163.com</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dirty="0">
                          <a:effectLst/>
                        </a:rPr>
                        <a:t>张三</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dirty="0">
                          <a:effectLst/>
                        </a:rPr>
                        <a:t>　</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dirty="0">
                          <a:effectLst/>
                        </a:rPr>
                        <a:t>　</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dirty="0">
                          <a:effectLst/>
                        </a:rPr>
                        <a:t>　</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dirty="0">
                          <a:effectLst/>
                        </a:rPr>
                        <a:t>　</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dirty="0">
                          <a:effectLst/>
                        </a:rPr>
                        <a:t>　</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200" b="0" u="none" strike="noStrike" dirty="0">
                          <a:effectLst/>
                        </a:rPr>
                        <a:t>高中</a:t>
                      </a:r>
                      <a:endParaRPr lang="zh-CN" altLang="en-US" sz="12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1902399569"/>
                  </a:ext>
                </a:extLst>
              </a:tr>
            </a:tbl>
          </a:graphicData>
        </a:graphic>
      </p:graphicFrame>
      <p:sp>
        <p:nvSpPr>
          <p:cNvPr id="8" name="文本框 7"/>
          <p:cNvSpPr txBox="1"/>
          <p:nvPr/>
        </p:nvSpPr>
        <p:spPr>
          <a:xfrm>
            <a:off x="1137184" y="5534147"/>
            <a:ext cx="4455066" cy="369332"/>
          </a:xfrm>
          <a:prstGeom prst="rect">
            <a:avLst/>
          </a:prstGeom>
          <a:noFill/>
        </p:spPr>
        <p:txBody>
          <a:bodyPr wrap="none" rtlCol="0">
            <a:spAutoFit/>
          </a:bodyPr>
          <a:lstStyle/>
          <a:p>
            <a:r>
              <a:rPr lang="en-US" altLang="zh-CN" dirty="0" err="1"/>
              <a:t>HBase</a:t>
            </a:r>
            <a:r>
              <a:rPr lang="zh-CN" altLang="en-US" dirty="0"/>
              <a:t>提供了第三种解决方案：两者相结合</a:t>
            </a:r>
          </a:p>
        </p:txBody>
      </p:sp>
      <p:pic>
        <p:nvPicPr>
          <p:cNvPr id="9"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920" y="5776864"/>
            <a:ext cx="2648911" cy="676318"/>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6096002" y="5718813"/>
            <a:ext cx="2680542" cy="369332"/>
          </a:xfrm>
          <a:prstGeom prst="rect">
            <a:avLst/>
          </a:prstGeom>
          <a:noFill/>
        </p:spPr>
        <p:txBody>
          <a:bodyPr wrap="none" rtlCol="0">
            <a:spAutoFit/>
          </a:bodyPr>
          <a:lstStyle/>
          <a:p>
            <a:r>
              <a:rPr lang="en-US" altLang="zh-CN" dirty="0" err="1"/>
              <a:t>HBase</a:t>
            </a:r>
            <a:r>
              <a:rPr lang="en-US" altLang="zh-CN" dirty="0"/>
              <a:t> = Hadoop Database</a:t>
            </a:r>
            <a:endParaRPr lang="zh-CN" altLang="en-US" dirty="0"/>
          </a:p>
        </p:txBody>
      </p:sp>
    </p:spTree>
    <p:extLst>
      <p:ext uri="{BB962C8B-B14F-4D97-AF65-F5344CB8AC3E}">
        <p14:creationId xmlns:p14="http://schemas.microsoft.com/office/powerpoint/2010/main" val="145857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数据库基本概念</a:t>
            </a:r>
          </a:p>
        </p:txBody>
      </p:sp>
      <p:sp>
        <p:nvSpPr>
          <p:cNvPr id="3" name="内容占位符 2"/>
          <p:cNvSpPr>
            <a:spLocks noGrp="1"/>
          </p:cNvSpPr>
          <p:nvPr>
            <p:ph idx="1"/>
          </p:nvPr>
        </p:nvSpPr>
        <p:spPr>
          <a:xfrm>
            <a:off x="334436" y="1196975"/>
            <a:ext cx="8564877" cy="5111750"/>
          </a:xfrm>
        </p:spPr>
        <p:txBody>
          <a:bodyPr/>
          <a:lstStyle/>
          <a:p>
            <a:r>
              <a:rPr lang="zh-CN" altLang="en-US" dirty="0"/>
              <a:t>优点</a:t>
            </a:r>
            <a:endParaRPr lang="en-US" altLang="zh-CN" dirty="0"/>
          </a:p>
          <a:p>
            <a:pPr lvl="1"/>
            <a:r>
              <a:rPr lang="zh-CN" altLang="en-US" sz="2200" dirty="0"/>
              <a:t>数据有整体的结构性，面向全组织，面向现实世界</a:t>
            </a:r>
          </a:p>
          <a:p>
            <a:pPr lvl="1"/>
            <a:r>
              <a:rPr lang="zh-CN" altLang="en-US" sz="2200" dirty="0"/>
              <a:t>由数据库管理系统</a:t>
            </a:r>
            <a:r>
              <a:rPr lang="en-US" altLang="zh-CN" sz="2200" dirty="0"/>
              <a:t>DBMS</a:t>
            </a:r>
            <a:r>
              <a:rPr lang="zh-CN" altLang="en-US" sz="2200" dirty="0"/>
              <a:t>统一存取，维护数据语义及结构</a:t>
            </a:r>
          </a:p>
          <a:p>
            <a:pPr lvl="1"/>
            <a:r>
              <a:rPr lang="zh-CN" altLang="en-US" sz="2200" dirty="0"/>
              <a:t>数据共享性好</a:t>
            </a:r>
          </a:p>
          <a:p>
            <a:pPr lvl="1"/>
            <a:r>
              <a:rPr lang="zh-CN" altLang="en-US" sz="2200" dirty="0"/>
              <a:t>数据与程序完全相互独立</a:t>
            </a:r>
          </a:p>
          <a:p>
            <a:r>
              <a:rPr lang="zh-CN" altLang="en-US" dirty="0"/>
              <a:t>缺点</a:t>
            </a:r>
            <a:endParaRPr lang="en-US" altLang="zh-CN" dirty="0"/>
          </a:p>
          <a:p>
            <a:pPr lvl="1"/>
            <a:r>
              <a:rPr lang="zh-CN" altLang="en-US" sz="2200" dirty="0"/>
              <a:t>数据库系统的设计非常复杂、困难并且耗时，需要存储数据间的关系</a:t>
            </a:r>
            <a:endParaRPr lang="en-US" altLang="zh-CN" sz="2200" dirty="0"/>
          </a:p>
          <a:p>
            <a:pPr lvl="1"/>
            <a:r>
              <a:rPr lang="zh-CN" altLang="en-US" sz="2200" dirty="0"/>
              <a:t>需要对所有的程序员和用户进行训练</a:t>
            </a:r>
            <a:endParaRPr lang="en-US" altLang="zh-CN" sz="2200" dirty="0"/>
          </a:p>
          <a:p>
            <a:pPr lvl="1"/>
            <a:r>
              <a:rPr lang="zh-CN" altLang="en-US" sz="2200" dirty="0"/>
              <a:t>需要为软硬件支付一定的成本</a:t>
            </a:r>
            <a:endParaRPr lang="en-US" altLang="zh-CN" sz="2200" dirty="0"/>
          </a:p>
          <a:p>
            <a:pPr lvl="2"/>
            <a:r>
              <a:rPr lang="en-US" altLang="zh-CN" sz="1800" dirty="0"/>
              <a:t>DB2</a:t>
            </a:r>
            <a:r>
              <a:rPr lang="zh-CN" altLang="en-US" sz="1800" dirty="0"/>
              <a:t>、</a:t>
            </a:r>
            <a:r>
              <a:rPr lang="en-US" altLang="zh-CN" sz="1800" dirty="0"/>
              <a:t>Oracle</a:t>
            </a:r>
            <a:r>
              <a:rPr lang="zh-CN" altLang="en-US" sz="1800" dirty="0"/>
              <a:t>数十万美元起，</a:t>
            </a:r>
            <a:r>
              <a:rPr lang="en-US" altLang="zh-CN" sz="1800" dirty="0"/>
              <a:t>MySQL</a:t>
            </a:r>
            <a:r>
              <a:rPr lang="zh-CN" altLang="en-US" sz="1800" dirty="0"/>
              <a:t>数十万</a:t>
            </a:r>
            <a:r>
              <a:rPr lang="en-US" altLang="zh-CN" sz="1800" dirty="0"/>
              <a:t>RMB</a:t>
            </a:r>
            <a:r>
              <a:rPr lang="zh-CN" altLang="en-US" sz="1800" dirty="0"/>
              <a:t>起</a:t>
            </a:r>
            <a:endParaRPr lang="en-US" altLang="zh-CN" sz="1800" dirty="0"/>
          </a:p>
          <a:p>
            <a:pPr lvl="1"/>
            <a:r>
              <a:rPr lang="zh-CN" altLang="en-US" sz="2200" dirty="0"/>
              <a:t>单个程序所需运行时间较长</a:t>
            </a:r>
            <a:endParaRPr lang="en-US" altLang="zh-CN" sz="2200" dirty="0"/>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6</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grpSp>
        <p:nvGrpSpPr>
          <p:cNvPr id="20" name="Group 30"/>
          <p:cNvGrpSpPr>
            <a:grpSpLocks/>
          </p:cNvGrpSpPr>
          <p:nvPr/>
        </p:nvGrpSpPr>
        <p:grpSpPr bwMode="auto">
          <a:xfrm>
            <a:off x="7104501" y="2521987"/>
            <a:ext cx="4706168" cy="2461725"/>
            <a:chOff x="2971" y="1207"/>
            <a:chExt cx="2640" cy="1389"/>
          </a:xfrm>
        </p:grpSpPr>
        <p:sp>
          <p:nvSpPr>
            <p:cNvPr id="21" name="Oval 5"/>
            <p:cNvSpPr>
              <a:spLocks noChangeArrowheads="1"/>
            </p:cNvSpPr>
            <p:nvPr/>
          </p:nvSpPr>
          <p:spPr bwMode="auto">
            <a:xfrm>
              <a:off x="4171" y="1624"/>
              <a:ext cx="750" cy="967"/>
            </a:xfrm>
            <a:prstGeom prst="ellipse">
              <a:avLst/>
            </a:prstGeom>
            <a:gradFill rotWithShape="0">
              <a:gsLst>
                <a:gs pos="0">
                  <a:srgbClr val="996600">
                    <a:gamma/>
                    <a:shade val="46275"/>
                    <a:invGamma/>
                  </a:srgbClr>
                </a:gs>
                <a:gs pos="50000">
                  <a:srgbClr val="996600"/>
                </a:gs>
                <a:gs pos="100000">
                  <a:srgbClr val="996600">
                    <a:gamma/>
                    <a:shade val="46275"/>
                    <a:invGamma/>
                  </a:srgbClr>
                </a:gs>
              </a:gsLst>
              <a:lin ang="0" scaled="1"/>
            </a:gradFill>
            <a:ln w="9525">
              <a:solidFill>
                <a:srgbClr val="CCB37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1" lang="en-US" altLang="zh-CN" sz="1800" b="1" i="0" u="none" strike="noStrike" kern="0" cap="none" spc="0" normalizeH="0" baseline="0" noProof="0">
                <a:ln>
                  <a:noFill/>
                </a:ln>
                <a:solidFill>
                  <a:schemeClr val="bg1"/>
                </a:solidFill>
                <a:effectLst/>
                <a:uLnTx/>
                <a:uFillTx/>
                <a:ea typeface="宋体" panose="02010600030101010101" pitchFamily="2" charset="-122"/>
              </a:endParaRPr>
            </a:p>
            <a:p>
              <a:pPr marL="0" marR="0" lvl="0" indent="0" defTabSz="914400" eaLnBrk="1" fontAlgn="auto" latinLnBrk="0" hangingPunct="1">
                <a:lnSpc>
                  <a:spcPct val="100000"/>
                </a:lnSpc>
                <a:spcBef>
                  <a:spcPct val="30000"/>
                </a:spcBef>
                <a:spcAft>
                  <a:spcPts val="0"/>
                </a:spcAft>
                <a:buClrTx/>
                <a:buSzTx/>
                <a:buFontTx/>
                <a:buNone/>
                <a:tabLst/>
                <a:defRPr/>
              </a:pPr>
              <a:endParaRPr kumimoji="1" lang="en-US" altLang="zh-CN" sz="1800" b="1" i="0" u="none" strike="noStrike" kern="0" cap="none" spc="0" normalizeH="0" baseline="0" noProof="0">
                <a:ln>
                  <a:noFill/>
                </a:ln>
                <a:solidFill>
                  <a:schemeClr val="bg1"/>
                </a:solidFill>
                <a:effectLst/>
                <a:uLnTx/>
                <a:uFillTx/>
                <a:ea typeface="宋体" panose="02010600030101010101" pitchFamily="2" charset="-122"/>
              </a:endParaRPr>
            </a:p>
            <a:p>
              <a:pPr marL="0" marR="0" lvl="0" indent="0" defTabSz="914400" eaLnBrk="1" fontAlgn="auto" latinLnBrk="0" hangingPunct="1">
                <a:lnSpc>
                  <a:spcPct val="100000"/>
                </a:lnSpc>
                <a:spcBef>
                  <a:spcPct val="30000"/>
                </a:spcBef>
                <a:spcAft>
                  <a:spcPts val="0"/>
                </a:spcAft>
                <a:buClrTx/>
                <a:buSzTx/>
                <a:buFontTx/>
                <a:buNone/>
                <a:tabLst/>
                <a:defRPr/>
              </a:pPr>
              <a:endParaRPr kumimoji="1" lang="en-US" altLang="zh-CN" sz="1800" b="1" i="0" u="none" strike="noStrike" kern="0" cap="none" spc="0" normalizeH="0" baseline="0" noProof="0">
                <a:ln>
                  <a:noFill/>
                </a:ln>
                <a:solidFill>
                  <a:schemeClr val="bg1"/>
                </a:solidFill>
                <a:effectLst/>
                <a:uLnTx/>
                <a:uFillTx/>
                <a:ea typeface="宋体" panose="02010600030101010101" pitchFamily="2" charset="-122"/>
              </a:endParaRPr>
            </a:p>
          </p:txBody>
        </p:sp>
        <p:sp>
          <p:nvSpPr>
            <p:cNvPr id="22" name="Rectangle 6"/>
            <p:cNvSpPr>
              <a:spLocks noChangeArrowheads="1"/>
            </p:cNvSpPr>
            <p:nvPr/>
          </p:nvSpPr>
          <p:spPr bwMode="auto">
            <a:xfrm>
              <a:off x="3163" y="2021"/>
              <a:ext cx="528" cy="234"/>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defTabSz="914400" eaLnBrk="1" fontAlgn="auto" latinLnBrk="0" hangingPunct="1">
                <a:lnSpc>
                  <a:spcPct val="100000"/>
                </a:lnSpc>
                <a:spcBef>
                  <a:spcPct val="30000"/>
                </a:spcBef>
                <a:spcAft>
                  <a:spcPts val="0"/>
                </a:spcAft>
                <a:buClrTx/>
                <a:buSzTx/>
                <a:buFontTx/>
                <a:buNone/>
                <a:tabLst/>
                <a:defRPr/>
              </a:pPr>
              <a:r>
                <a:rPr kumimoji="1" lang="en-US" altLang="zh-CN" sz="1800" b="1" i="0" u="none" strike="noStrike" kern="0" cap="none" spc="0" normalizeH="0" baseline="0" noProof="0">
                  <a:ln>
                    <a:noFill/>
                  </a:ln>
                  <a:solidFill>
                    <a:schemeClr val="bg1"/>
                  </a:solidFill>
                  <a:effectLst/>
                  <a:uLnTx/>
                  <a:uFillTx/>
                  <a:ea typeface="宋体" panose="02010600030101010101" pitchFamily="2" charset="-122"/>
                </a:rPr>
                <a:t>…</a:t>
              </a:r>
            </a:p>
          </p:txBody>
        </p:sp>
        <p:sp>
          <p:nvSpPr>
            <p:cNvPr id="23" name="Rectangle 7"/>
            <p:cNvSpPr>
              <a:spLocks noChangeArrowheads="1"/>
            </p:cNvSpPr>
            <p:nvPr/>
          </p:nvSpPr>
          <p:spPr bwMode="auto">
            <a:xfrm>
              <a:off x="2971" y="1207"/>
              <a:ext cx="927" cy="237"/>
            </a:xfrm>
            <a:prstGeom prst="rect">
              <a:avLst/>
            </a:prstGeom>
            <a:gradFill rotWithShape="0">
              <a:gsLst>
                <a:gs pos="0">
                  <a:srgbClr val="CC3300">
                    <a:gamma/>
                    <a:shade val="36078"/>
                    <a:invGamma/>
                  </a:srgbClr>
                </a:gs>
                <a:gs pos="100000">
                  <a:srgbClr val="CC3300"/>
                </a:gs>
              </a:gsLst>
              <a:lin ang="2700000" scaled="1"/>
            </a:gradFill>
            <a:ln w="9525">
              <a:solidFill>
                <a:srgbClr val="E5D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defTabSz="914400" eaLnBrk="1" fontAlgn="auto" latinLnBrk="0" hangingPunct="1">
                <a:lnSpc>
                  <a:spcPct val="100000"/>
                </a:lnSpc>
                <a:spcBef>
                  <a:spcPct val="30000"/>
                </a:spcBef>
                <a:spcAft>
                  <a:spcPts val="0"/>
                </a:spcAft>
                <a:buClrTx/>
                <a:buSzTx/>
                <a:buFontTx/>
                <a:buNone/>
                <a:tabLst/>
                <a:defRPr/>
              </a:pPr>
              <a:r>
                <a:rPr kumimoji="1" lang="zh-CN" altLang="en-US" sz="1800" b="1" i="0" u="none" strike="noStrike" kern="0" cap="none" spc="0" normalizeH="0" baseline="0" noProof="0">
                  <a:ln>
                    <a:noFill/>
                  </a:ln>
                  <a:solidFill>
                    <a:schemeClr val="bg1"/>
                  </a:solidFill>
                  <a:effectLst/>
                  <a:uLnTx/>
                  <a:uFillTx/>
                  <a:ea typeface="宋体" panose="02010600030101010101" pitchFamily="2" charset="-122"/>
                </a:rPr>
                <a:t>应用程序</a:t>
              </a:r>
              <a:r>
                <a:rPr kumimoji="1" lang="en-US" altLang="zh-CN" sz="1800" b="1" i="0" u="none" strike="noStrike" kern="0" cap="none" spc="0" normalizeH="0" baseline="0" noProof="0">
                  <a:ln>
                    <a:noFill/>
                  </a:ln>
                  <a:solidFill>
                    <a:schemeClr val="bg1"/>
                  </a:solidFill>
                  <a:effectLst/>
                  <a:uLnTx/>
                  <a:uFillTx/>
                  <a:ea typeface="宋体" panose="02010600030101010101" pitchFamily="2" charset="-122"/>
                </a:rPr>
                <a:t>1</a:t>
              </a:r>
            </a:p>
          </p:txBody>
        </p:sp>
        <p:sp>
          <p:nvSpPr>
            <p:cNvPr id="24" name="Line 8"/>
            <p:cNvSpPr>
              <a:spLocks noChangeShapeType="1"/>
            </p:cNvSpPr>
            <p:nvPr/>
          </p:nvSpPr>
          <p:spPr bwMode="auto">
            <a:xfrm>
              <a:off x="3883" y="1351"/>
              <a:ext cx="495" cy="328"/>
            </a:xfrm>
            <a:prstGeom prst="line">
              <a:avLst/>
            </a:prstGeom>
            <a:noFill/>
            <a:ln w="9525">
              <a:solidFill>
                <a:srgbClr val="E5D09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Arial"/>
                <a:ea typeface="微软雅黑"/>
              </a:endParaRPr>
            </a:p>
          </p:txBody>
        </p:sp>
        <p:sp>
          <p:nvSpPr>
            <p:cNvPr id="25" name="Rectangle 9"/>
            <p:cNvSpPr>
              <a:spLocks noChangeArrowheads="1"/>
            </p:cNvSpPr>
            <p:nvPr/>
          </p:nvSpPr>
          <p:spPr bwMode="auto">
            <a:xfrm>
              <a:off x="2971" y="1639"/>
              <a:ext cx="941" cy="237"/>
            </a:xfrm>
            <a:prstGeom prst="rect">
              <a:avLst/>
            </a:prstGeom>
            <a:gradFill rotWithShape="0">
              <a:gsLst>
                <a:gs pos="0">
                  <a:srgbClr val="996600"/>
                </a:gs>
                <a:gs pos="100000">
                  <a:srgbClr val="996600">
                    <a:gamma/>
                    <a:shade val="46275"/>
                    <a:invGamma/>
                  </a:srgbClr>
                </a:gs>
              </a:gsLst>
              <a:lin ang="2700000" scaled="1"/>
            </a:gradFill>
            <a:ln w="9525">
              <a:solidFill>
                <a:srgbClr val="E5D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defTabSz="914400" eaLnBrk="1" fontAlgn="auto" latinLnBrk="0" hangingPunct="1">
                <a:lnSpc>
                  <a:spcPct val="100000"/>
                </a:lnSpc>
                <a:spcBef>
                  <a:spcPct val="30000"/>
                </a:spcBef>
                <a:spcAft>
                  <a:spcPts val="0"/>
                </a:spcAft>
                <a:buClrTx/>
                <a:buSzTx/>
                <a:buFontTx/>
                <a:buNone/>
                <a:tabLst/>
                <a:defRPr/>
              </a:pPr>
              <a:r>
                <a:rPr kumimoji="1" lang="zh-CN" altLang="en-US" sz="1800" b="1" i="0" u="none" strike="noStrike" kern="0" cap="none" spc="0" normalizeH="0" baseline="0" noProof="0">
                  <a:ln>
                    <a:noFill/>
                  </a:ln>
                  <a:solidFill>
                    <a:schemeClr val="bg1"/>
                  </a:solidFill>
                  <a:effectLst/>
                  <a:uLnTx/>
                  <a:uFillTx/>
                  <a:ea typeface="宋体" panose="02010600030101010101" pitchFamily="2" charset="-122"/>
                </a:rPr>
                <a:t>应用程序</a:t>
              </a:r>
              <a:r>
                <a:rPr kumimoji="1" lang="en-US" altLang="zh-CN" sz="1800" b="1" i="0" u="none" strike="noStrike" kern="0" cap="none" spc="0" normalizeH="0" baseline="0" noProof="0">
                  <a:ln>
                    <a:noFill/>
                  </a:ln>
                  <a:solidFill>
                    <a:schemeClr val="bg1"/>
                  </a:solidFill>
                  <a:effectLst/>
                  <a:uLnTx/>
                  <a:uFillTx/>
                  <a:ea typeface="宋体" panose="02010600030101010101" pitchFamily="2" charset="-122"/>
                </a:rPr>
                <a:t>2</a:t>
              </a:r>
            </a:p>
          </p:txBody>
        </p:sp>
        <p:sp>
          <p:nvSpPr>
            <p:cNvPr id="26" name="Line 10"/>
            <p:cNvSpPr>
              <a:spLocks noChangeShapeType="1"/>
            </p:cNvSpPr>
            <p:nvPr/>
          </p:nvSpPr>
          <p:spPr bwMode="auto">
            <a:xfrm>
              <a:off x="3923" y="1842"/>
              <a:ext cx="272" cy="137"/>
            </a:xfrm>
            <a:prstGeom prst="line">
              <a:avLst/>
            </a:prstGeom>
            <a:noFill/>
            <a:ln w="9525">
              <a:solidFill>
                <a:srgbClr val="E5D09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Arial"/>
                <a:ea typeface="微软雅黑"/>
              </a:endParaRPr>
            </a:p>
          </p:txBody>
        </p:sp>
        <p:grpSp>
          <p:nvGrpSpPr>
            <p:cNvPr id="27" name="Group 11"/>
            <p:cNvGrpSpPr>
              <a:grpSpLocks/>
            </p:cNvGrpSpPr>
            <p:nvPr/>
          </p:nvGrpSpPr>
          <p:grpSpPr bwMode="auto">
            <a:xfrm>
              <a:off x="2991" y="2359"/>
              <a:ext cx="1248" cy="237"/>
              <a:chOff x="2567" y="2419"/>
              <a:chExt cx="1129" cy="395"/>
            </a:xfrm>
          </p:grpSpPr>
          <p:sp>
            <p:nvSpPr>
              <p:cNvPr id="31" name="Rectangle 12"/>
              <p:cNvSpPr>
                <a:spLocks noChangeArrowheads="1"/>
              </p:cNvSpPr>
              <p:nvPr/>
            </p:nvSpPr>
            <p:spPr bwMode="auto">
              <a:xfrm>
                <a:off x="2567" y="2419"/>
                <a:ext cx="772" cy="395"/>
              </a:xfrm>
              <a:prstGeom prst="rect">
                <a:avLst/>
              </a:prstGeom>
              <a:gradFill rotWithShape="0">
                <a:gsLst>
                  <a:gs pos="0">
                    <a:srgbClr val="006600"/>
                  </a:gs>
                  <a:gs pos="100000">
                    <a:srgbClr val="006600">
                      <a:gamma/>
                      <a:shade val="46275"/>
                      <a:invGamma/>
                    </a:srgbClr>
                  </a:gs>
                </a:gsLst>
                <a:lin ang="18900000" scaled="1"/>
              </a:gradFill>
              <a:ln w="9525">
                <a:solidFill>
                  <a:srgbClr val="E5D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defTabSz="914400" eaLnBrk="1" fontAlgn="auto" latinLnBrk="0" hangingPunct="1">
                  <a:lnSpc>
                    <a:spcPct val="100000"/>
                  </a:lnSpc>
                  <a:spcBef>
                    <a:spcPct val="30000"/>
                  </a:spcBef>
                  <a:spcAft>
                    <a:spcPts val="0"/>
                  </a:spcAft>
                  <a:buClrTx/>
                  <a:buSzTx/>
                  <a:buFontTx/>
                  <a:buNone/>
                  <a:tabLst/>
                  <a:defRPr/>
                </a:pPr>
                <a:r>
                  <a:rPr kumimoji="1" lang="zh-CN" altLang="en-US" sz="1800" b="1" i="0" u="none" strike="noStrike" kern="0" cap="none" spc="0" normalizeH="0" baseline="0" noProof="0">
                    <a:ln>
                      <a:noFill/>
                    </a:ln>
                    <a:solidFill>
                      <a:schemeClr val="bg1"/>
                    </a:solidFill>
                    <a:effectLst/>
                    <a:uLnTx/>
                    <a:uFillTx/>
                    <a:ea typeface="宋体" panose="02010600030101010101" pitchFamily="2" charset="-122"/>
                  </a:rPr>
                  <a:t>应用程序</a:t>
                </a:r>
                <a:r>
                  <a:rPr kumimoji="1" lang="en-US" altLang="zh-CN" sz="1800" b="1" i="0" u="none" strike="noStrike" kern="0" cap="none" spc="0" normalizeH="0" baseline="0" noProof="0">
                    <a:ln>
                      <a:noFill/>
                    </a:ln>
                    <a:solidFill>
                      <a:schemeClr val="bg1"/>
                    </a:solidFill>
                    <a:effectLst/>
                    <a:uLnTx/>
                    <a:uFillTx/>
                    <a:ea typeface="宋体" panose="02010600030101010101" pitchFamily="2" charset="-122"/>
                  </a:rPr>
                  <a:t>n</a:t>
                </a:r>
              </a:p>
            </p:txBody>
          </p:sp>
          <p:sp>
            <p:nvSpPr>
              <p:cNvPr id="32" name="Line 13"/>
              <p:cNvSpPr>
                <a:spLocks noChangeShapeType="1"/>
              </p:cNvSpPr>
              <p:nvPr/>
            </p:nvSpPr>
            <p:spPr bwMode="auto">
              <a:xfrm flipH="1">
                <a:off x="3360" y="2496"/>
                <a:ext cx="336" cy="144"/>
              </a:xfrm>
              <a:prstGeom prst="line">
                <a:avLst/>
              </a:prstGeom>
              <a:noFill/>
              <a:ln w="9525">
                <a:solidFill>
                  <a:srgbClr val="E5D09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Arial"/>
                  <a:ea typeface="微软雅黑"/>
                </a:endParaRPr>
              </a:p>
            </p:txBody>
          </p:sp>
        </p:grpSp>
        <p:sp>
          <p:nvSpPr>
            <p:cNvPr id="28" name="AutoShape 14"/>
            <p:cNvSpPr>
              <a:spLocks noChangeArrowheads="1"/>
            </p:cNvSpPr>
            <p:nvPr/>
          </p:nvSpPr>
          <p:spPr bwMode="auto">
            <a:xfrm>
              <a:off x="5227" y="1313"/>
              <a:ext cx="384" cy="1274"/>
            </a:xfrm>
            <a:prstGeom prst="flowChartMagneticDisk">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9525">
              <a:solidFill>
                <a:srgbClr val="E5D09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defTabSz="914400" eaLnBrk="1" fontAlgn="auto" latinLnBrk="0" hangingPunct="1">
                <a:lnSpc>
                  <a:spcPct val="100000"/>
                </a:lnSpc>
                <a:spcBef>
                  <a:spcPct val="30000"/>
                </a:spcBef>
                <a:spcAft>
                  <a:spcPts val="0"/>
                </a:spcAft>
                <a:buClrTx/>
                <a:buSzTx/>
                <a:buFontTx/>
                <a:buNone/>
                <a:tabLst/>
                <a:defRPr/>
              </a:pPr>
              <a:r>
                <a:rPr kumimoji="1" lang="zh-CN" altLang="en-US" sz="2000" b="1" i="0" u="none" strike="noStrike" kern="0" cap="none" spc="0" normalizeH="0" baseline="0" noProof="0" dirty="0">
                  <a:ln>
                    <a:noFill/>
                  </a:ln>
                  <a:solidFill>
                    <a:schemeClr val="bg1"/>
                  </a:solidFill>
                  <a:effectLst/>
                  <a:uLnTx/>
                  <a:uFillTx/>
                  <a:ea typeface="宋体" panose="02010600030101010101" pitchFamily="2" charset="-122"/>
                </a:rPr>
                <a:t>数据库</a:t>
              </a:r>
            </a:p>
          </p:txBody>
        </p:sp>
        <p:sp>
          <p:nvSpPr>
            <p:cNvPr id="29" name="Text Box 15"/>
            <p:cNvSpPr txBox="1">
              <a:spLocks noChangeArrowheads="1"/>
            </p:cNvSpPr>
            <p:nvPr/>
          </p:nvSpPr>
          <p:spPr bwMode="auto">
            <a:xfrm>
              <a:off x="4195" y="1888"/>
              <a:ext cx="700" cy="494"/>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1" lang="en-US" altLang="zh-CN" sz="2000" b="1" i="0" u="none" strike="noStrike" kern="0" cap="none" spc="0" normalizeH="0" baseline="0" noProof="0" dirty="0">
                  <a:ln>
                    <a:noFill/>
                  </a:ln>
                  <a:solidFill>
                    <a:schemeClr val="bg1"/>
                  </a:solidFill>
                  <a:effectLst/>
                  <a:uLnTx/>
                  <a:uFillTx/>
                  <a:ea typeface="宋体" panose="02010600030101010101" pitchFamily="2" charset="-122"/>
                </a:rPr>
                <a:t>  </a:t>
              </a:r>
              <a:r>
                <a:rPr kumimoji="1" lang="zh-CN" altLang="en-US" sz="1800" b="1" i="0" u="none" strike="noStrike" kern="0" cap="none" spc="0" normalizeH="0" baseline="0" noProof="0" dirty="0">
                  <a:ln>
                    <a:noFill/>
                  </a:ln>
                  <a:solidFill>
                    <a:schemeClr val="bg1"/>
                  </a:solidFill>
                  <a:effectLst/>
                  <a:uLnTx/>
                  <a:uFillTx/>
                  <a:ea typeface="宋体" panose="02010600030101010101" pitchFamily="2" charset="-122"/>
                </a:rPr>
                <a:t>数据库</a:t>
              </a:r>
            </a:p>
            <a:p>
              <a:pPr marL="0" marR="0" lvl="0" indent="0" defTabSz="914400" eaLnBrk="1" fontAlgn="auto" latinLnBrk="0" hangingPunct="1">
                <a:lnSpc>
                  <a:spcPct val="80000"/>
                </a:lnSpc>
                <a:spcBef>
                  <a:spcPts val="0"/>
                </a:spcBef>
                <a:spcAft>
                  <a:spcPts val="0"/>
                </a:spcAft>
                <a:buClrTx/>
                <a:buSzTx/>
                <a:buFontTx/>
                <a:buNone/>
                <a:tabLst/>
                <a:defRPr/>
              </a:pPr>
              <a:r>
                <a:rPr kumimoji="1" lang="zh-CN" altLang="en-US" sz="1800" b="1" i="0" u="none" strike="noStrike" kern="0" cap="none" spc="0" normalizeH="0" baseline="0" noProof="0" dirty="0">
                  <a:ln>
                    <a:noFill/>
                  </a:ln>
                  <a:solidFill>
                    <a:schemeClr val="bg1"/>
                  </a:solidFill>
                  <a:effectLst/>
                  <a:uLnTx/>
                  <a:uFillTx/>
                  <a:ea typeface="宋体" panose="02010600030101010101" pitchFamily="2" charset="-122"/>
                </a:rPr>
                <a:t>管理系统</a:t>
              </a:r>
            </a:p>
            <a:p>
              <a:pPr marL="0" marR="0" lvl="0" indent="0" defTabSz="914400" eaLnBrk="1" fontAlgn="auto" latinLnBrk="0" hangingPunct="1">
                <a:lnSpc>
                  <a:spcPct val="80000"/>
                </a:lnSpc>
                <a:spcBef>
                  <a:spcPts val="0"/>
                </a:spcBef>
                <a:spcAft>
                  <a:spcPts val="0"/>
                </a:spcAft>
                <a:buClrTx/>
                <a:buSzTx/>
                <a:buFontTx/>
                <a:buNone/>
                <a:tabLst/>
                <a:defRPr/>
              </a:pPr>
              <a:r>
                <a:rPr kumimoji="1" lang="zh-CN" altLang="en-US" sz="1800" b="1" i="0" u="none" strike="noStrike" kern="0" cap="none" spc="0" normalizeH="0" baseline="0" noProof="0" dirty="0">
                  <a:ln>
                    <a:noFill/>
                  </a:ln>
                  <a:solidFill>
                    <a:schemeClr val="bg1"/>
                  </a:solidFill>
                  <a:effectLst/>
                  <a:uLnTx/>
                  <a:uFillTx/>
                  <a:ea typeface="宋体" panose="02010600030101010101" pitchFamily="2" charset="-122"/>
                </a:rPr>
                <a:t>   </a:t>
              </a:r>
              <a:r>
                <a:rPr kumimoji="1" lang="en-US" altLang="zh-CN" sz="1800" b="1" i="0" u="none" strike="noStrike" kern="0" cap="none" spc="0" normalizeH="0" baseline="0" noProof="0" dirty="0">
                  <a:ln>
                    <a:noFill/>
                  </a:ln>
                  <a:solidFill>
                    <a:schemeClr val="bg1"/>
                  </a:solidFill>
                  <a:effectLst/>
                  <a:uLnTx/>
                  <a:uFillTx/>
                  <a:ea typeface="宋体" panose="02010600030101010101" pitchFamily="2" charset="-122"/>
                </a:rPr>
                <a:t>DBMS</a:t>
              </a:r>
            </a:p>
          </p:txBody>
        </p:sp>
        <p:sp>
          <p:nvSpPr>
            <p:cNvPr id="30" name="Line 16"/>
            <p:cNvSpPr>
              <a:spLocks noChangeShapeType="1"/>
            </p:cNvSpPr>
            <p:nvPr/>
          </p:nvSpPr>
          <p:spPr bwMode="auto">
            <a:xfrm flipV="1">
              <a:off x="4945" y="2023"/>
              <a:ext cx="282" cy="59"/>
            </a:xfrm>
            <a:prstGeom prst="line">
              <a:avLst/>
            </a:prstGeom>
            <a:noFill/>
            <a:ln w="9525">
              <a:solidFill>
                <a:srgbClr val="E5D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Arial"/>
                <a:ea typeface="微软雅黑"/>
              </a:endParaRPr>
            </a:p>
          </p:txBody>
        </p:sp>
      </p:grpSp>
    </p:spTree>
    <p:extLst>
      <p:ext uri="{BB962C8B-B14F-4D97-AF65-F5344CB8AC3E}">
        <p14:creationId xmlns:p14="http://schemas.microsoft.com/office/powerpoint/2010/main" val="6952285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HBase</a:t>
            </a:r>
            <a:endParaRPr lang="zh-CN" altLang="en-US" dirty="0"/>
          </a:p>
        </p:txBody>
      </p:sp>
      <p:sp>
        <p:nvSpPr>
          <p:cNvPr id="3" name="内容占位符 2"/>
          <p:cNvSpPr>
            <a:spLocks noGrp="1"/>
          </p:cNvSpPr>
          <p:nvPr>
            <p:ph idx="1"/>
          </p:nvPr>
        </p:nvSpPr>
        <p:spPr/>
        <p:txBody>
          <a:bodyPr/>
          <a:lstStyle/>
          <a:p>
            <a:r>
              <a:rPr lang="zh-CN" altLang="en-US" sz="2400" dirty="0"/>
              <a:t>逻辑模型</a:t>
            </a:r>
            <a:endParaRPr lang="en-US" altLang="zh-CN" sz="2400" dirty="0"/>
          </a:p>
          <a:p>
            <a:pPr lvl="1"/>
            <a:r>
              <a:rPr lang="en-US" altLang="zh-CN" sz="2000" dirty="0" err="1"/>
              <a:t>HBase</a:t>
            </a:r>
            <a:r>
              <a:rPr lang="zh-CN" altLang="en-US" sz="2000" dirty="0"/>
              <a:t>每个列属于一个特定的列族（</a:t>
            </a:r>
            <a:r>
              <a:rPr lang="en-US" altLang="zh-CN" sz="2000" dirty="0"/>
              <a:t>Column Family</a:t>
            </a:r>
            <a:r>
              <a:rPr lang="zh-CN" altLang="en-US" sz="2000" dirty="0"/>
              <a:t>）</a:t>
            </a:r>
            <a:endParaRPr lang="en-US" altLang="zh-CN" sz="2000" dirty="0"/>
          </a:p>
          <a:p>
            <a:pPr lvl="1"/>
            <a:r>
              <a:rPr lang="zh-CN" altLang="en-US" sz="2000" dirty="0"/>
              <a:t>表中由行和列确定的存储单元成为一个元素（</a:t>
            </a:r>
            <a:r>
              <a:rPr lang="en-US" altLang="zh-CN" sz="2000" dirty="0"/>
              <a:t>cell</a:t>
            </a:r>
            <a:r>
              <a:rPr lang="zh-CN" altLang="en-US" sz="2000" dirty="0"/>
              <a:t>）</a:t>
            </a:r>
            <a:endParaRPr lang="en-US" altLang="zh-CN" sz="2000" dirty="0"/>
          </a:p>
          <a:p>
            <a:pPr lvl="1"/>
            <a:r>
              <a:rPr lang="zh-CN" altLang="en-US" sz="2000" dirty="0"/>
              <a:t>每个元素保存了多个版本，由时间戳来标识</a:t>
            </a:r>
            <a:endParaRPr lang="en-US" altLang="zh-CN" sz="2000" dirty="0"/>
          </a:p>
          <a:p>
            <a:pPr lvl="1"/>
            <a:r>
              <a:rPr lang="zh-CN" altLang="en-US" sz="2000" dirty="0"/>
              <a:t>行键是行的唯一标识，并作为检索的主键</a:t>
            </a:r>
            <a:endParaRPr lang="en-US" altLang="zh-CN" sz="2000" dirty="0"/>
          </a:p>
          <a:p>
            <a:pPr lvl="1"/>
            <a:r>
              <a:rPr lang="en-US" altLang="zh-CN" sz="2000" dirty="0" err="1"/>
              <a:t>HBase</a:t>
            </a:r>
            <a:r>
              <a:rPr lang="zh-CN" altLang="en-US" sz="2000" dirty="0"/>
              <a:t>中三种访问方式：</a:t>
            </a:r>
            <a:endParaRPr lang="en-US" altLang="zh-CN" sz="2000" dirty="0"/>
          </a:p>
          <a:p>
            <a:pPr lvl="2"/>
            <a:r>
              <a:rPr lang="zh-CN" altLang="en-US" sz="1800" dirty="0"/>
              <a:t>通过单个行键访问</a:t>
            </a:r>
            <a:endParaRPr lang="en-US" altLang="zh-CN" sz="1800" dirty="0"/>
          </a:p>
          <a:p>
            <a:pPr lvl="2"/>
            <a:r>
              <a:rPr lang="zh-CN" altLang="en-US" sz="1800" dirty="0"/>
              <a:t>给定行键的范围访问</a:t>
            </a:r>
            <a:endParaRPr lang="en-US" altLang="zh-CN" sz="1800" dirty="0"/>
          </a:p>
          <a:p>
            <a:pPr lvl="2"/>
            <a:r>
              <a:rPr lang="zh-CN" altLang="en-US" sz="1800" dirty="0"/>
              <a:t>全表扫描</a:t>
            </a:r>
            <a:endParaRPr lang="en-US" altLang="zh-CN" sz="1800" dirty="0"/>
          </a:p>
          <a:p>
            <a:pPr lvl="1"/>
            <a:r>
              <a:rPr lang="zh-CN" altLang="en-US" sz="2000" dirty="0"/>
              <a:t>行键可以是任意字符，并按照字典顺序排列</a:t>
            </a:r>
            <a:endParaRPr lang="en-US" altLang="zh-CN" sz="2000" dirty="0"/>
          </a:p>
          <a:p>
            <a:pPr lvl="1"/>
            <a:r>
              <a:rPr lang="zh-CN" altLang="en-US" sz="2000" dirty="0"/>
              <a:t>列的定义为：</a:t>
            </a:r>
            <a:r>
              <a:rPr lang="en-US" altLang="zh-CN" sz="2000" dirty="0"/>
              <a:t>&lt;</a:t>
            </a:r>
            <a:r>
              <a:rPr lang="zh-CN" altLang="en-US" sz="2000" dirty="0"/>
              <a:t>列族</a:t>
            </a:r>
            <a:r>
              <a:rPr lang="en-US" altLang="zh-CN" sz="2000" dirty="0"/>
              <a:t>&gt;:&lt;</a:t>
            </a:r>
            <a:r>
              <a:rPr lang="zh-CN" altLang="en-US" sz="2000" dirty="0"/>
              <a:t>限定符</a:t>
            </a:r>
            <a:r>
              <a:rPr lang="en-US" altLang="zh-CN" sz="2000" dirty="0"/>
              <a:t>&gt;</a:t>
            </a:r>
          </a:p>
          <a:p>
            <a:pPr lvl="1"/>
            <a:r>
              <a:rPr lang="zh-CN" altLang="en-US" sz="2000" dirty="0"/>
              <a:t>时间戳对应每次操作的时间，元素由行键、列、时间戳唯一确定</a:t>
            </a:r>
            <a:endParaRPr lang="en-US" altLang="zh-CN" sz="2000"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60</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3932554079"/>
              </p:ext>
            </p:extLst>
          </p:nvPr>
        </p:nvGraphicFramePr>
        <p:xfrm>
          <a:off x="6096002" y="2695794"/>
          <a:ext cx="5935745" cy="2223138"/>
        </p:xfrm>
        <a:graphic>
          <a:graphicData uri="http://schemas.openxmlformats.org/drawingml/2006/table">
            <a:tbl>
              <a:tblPr firstRow="1">
                <a:tableStyleId>{00A15C55-8517-42AA-B614-E9B94910E393}</a:tableStyleId>
              </a:tblPr>
              <a:tblGrid>
                <a:gridCol w="535859">
                  <a:extLst>
                    <a:ext uri="{9D8B030D-6E8A-4147-A177-3AD203B41FA5}">
                      <a16:colId xmlns:a16="http://schemas.microsoft.com/office/drawing/2014/main" val="3849815450"/>
                    </a:ext>
                  </a:extLst>
                </a:gridCol>
                <a:gridCol w="995927">
                  <a:extLst>
                    <a:ext uri="{9D8B030D-6E8A-4147-A177-3AD203B41FA5}">
                      <a16:colId xmlns:a16="http://schemas.microsoft.com/office/drawing/2014/main" val="3778802287"/>
                    </a:ext>
                  </a:extLst>
                </a:gridCol>
                <a:gridCol w="1439203">
                  <a:extLst>
                    <a:ext uri="{9D8B030D-6E8A-4147-A177-3AD203B41FA5}">
                      <a16:colId xmlns:a16="http://schemas.microsoft.com/office/drawing/2014/main" val="3800298013"/>
                    </a:ext>
                  </a:extLst>
                </a:gridCol>
                <a:gridCol w="2964756">
                  <a:extLst>
                    <a:ext uri="{9D8B030D-6E8A-4147-A177-3AD203B41FA5}">
                      <a16:colId xmlns:a16="http://schemas.microsoft.com/office/drawing/2014/main" val="2859521168"/>
                    </a:ext>
                  </a:extLst>
                </a:gridCol>
              </a:tblGrid>
              <a:tr h="176530">
                <a:tc>
                  <a:txBody>
                    <a:bodyPr/>
                    <a:lstStyle/>
                    <a:p>
                      <a:pPr algn="l" fontAlgn="ctr"/>
                      <a:r>
                        <a:rPr lang="zh-CN" altLang="en-US" sz="1600" u="none" strike="noStrike" dirty="0">
                          <a:effectLst/>
                        </a:rPr>
                        <a:t>行键</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600" u="none" strike="noStrike">
                          <a:effectLst/>
                        </a:rPr>
                        <a:t>时间戳</a:t>
                      </a:r>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600" u="none" strike="noStrike">
                          <a:effectLst/>
                        </a:rPr>
                        <a:t>列族</a:t>
                      </a:r>
                      <a:r>
                        <a:rPr lang="en-US" sz="1600" u="none" strike="noStrike">
                          <a:effectLst/>
                        </a:rPr>
                        <a:t>info</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600" u="none" strike="noStrike" dirty="0">
                          <a:effectLst/>
                        </a:rPr>
                        <a:t>列族</a:t>
                      </a:r>
                      <a:r>
                        <a:rPr lang="en-US" sz="1600" u="none" strike="noStrike" dirty="0" err="1">
                          <a:effectLst/>
                        </a:rPr>
                        <a:t>pwd</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1825067773"/>
                  </a:ext>
                </a:extLst>
              </a:tr>
              <a:tr h="176530">
                <a:tc rowSpan="5">
                  <a:txBody>
                    <a:bodyPr/>
                    <a:lstStyle/>
                    <a:p>
                      <a:pPr algn="l" fontAlgn="ctr"/>
                      <a:r>
                        <a:rPr lang="en-US" altLang="zh-CN" sz="1600" u="none" strike="noStrike" dirty="0">
                          <a:effectLst/>
                        </a:rPr>
                        <a:t>1001</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p>
                      <a:pPr algn="l" fontAlgn="ctr"/>
                      <a:r>
                        <a:rPr lang="zh-CN" altLang="en-US" sz="1600" u="none" strike="noStrike" dirty="0">
                          <a:effectLst/>
                        </a:rPr>
                        <a:t>　</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p>
                      <a:pPr algn="l" fontAlgn="ctr"/>
                      <a:r>
                        <a:rPr lang="zh-CN" altLang="en-US" sz="1600" u="none" strike="noStrike" dirty="0">
                          <a:effectLst/>
                        </a:rPr>
                        <a:t>　</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p>
                      <a:pPr algn="l" fontAlgn="ctr"/>
                      <a:r>
                        <a:rPr lang="zh-CN" altLang="en-US" sz="1600" u="none" strike="noStrike" dirty="0">
                          <a:effectLst/>
                        </a:rPr>
                        <a:t>　</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p>
                      <a:pPr algn="l" fontAlgn="ctr"/>
                      <a:r>
                        <a:rPr lang="zh-CN" altLang="en-US" sz="1600" u="none" strike="noStrike" dirty="0">
                          <a:effectLst/>
                        </a:rPr>
                        <a:t>　</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600" u="none" strike="noStrike" dirty="0">
                          <a:effectLst/>
                        </a:rPr>
                        <a:t>20190909</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600" u="none" strike="noStrike" dirty="0">
                          <a:effectLst/>
                        </a:rPr>
                        <a:t>　</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600" u="none" strike="noStrike" dirty="0" err="1">
                          <a:effectLst/>
                        </a:rPr>
                        <a:t>pwd</a:t>
                      </a:r>
                      <a:r>
                        <a:rPr lang="en-US" altLang="zh-CN" sz="1600" u="none" strike="noStrike" dirty="0">
                          <a:effectLst/>
                        </a:rPr>
                        <a:t>:</a:t>
                      </a:r>
                      <a:r>
                        <a:rPr lang="zh-CN" altLang="en-US" sz="1600" u="none" strike="noStrike" dirty="0">
                          <a:effectLst/>
                        </a:rPr>
                        <a:t>密码</a:t>
                      </a:r>
                      <a:r>
                        <a:rPr lang="en-US" altLang="zh-CN" sz="1600" u="none" strike="noStrike" dirty="0">
                          <a:effectLst/>
                        </a:rPr>
                        <a:t>=</a:t>
                      </a:r>
                      <a:r>
                        <a:rPr lang="en-US" sz="1600" u="none" strike="noStrike" dirty="0">
                          <a:effectLst/>
                        </a:rPr>
                        <a:t>WoShiZWJ@wudang5</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2329545037"/>
                  </a:ext>
                </a:extLst>
              </a:tr>
              <a:tr h="352425">
                <a:tc vMerge="1">
                  <a:txBody>
                    <a:bodyPr/>
                    <a:lstStyle/>
                    <a:p>
                      <a:pPr algn="l" fontAlgn="ct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600" u="none" strike="noStrike">
                          <a:effectLst/>
                        </a:rPr>
                        <a:t>20160919</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600" u="none" strike="noStrike" dirty="0">
                          <a:effectLst/>
                        </a:rPr>
                        <a:t>info:</a:t>
                      </a:r>
                      <a:r>
                        <a:rPr lang="zh-CN" altLang="en-US" sz="1600" u="none" strike="noStrike" dirty="0">
                          <a:effectLst/>
                        </a:rPr>
                        <a:t>姓</a:t>
                      </a:r>
                      <a:r>
                        <a:rPr lang="en-US" altLang="zh-CN" sz="1600" u="none" strike="noStrike" dirty="0">
                          <a:effectLst/>
                        </a:rPr>
                        <a:t>=</a:t>
                      </a:r>
                      <a:r>
                        <a:rPr lang="zh-CN" altLang="en-US" sz="1600" u="none" strike="noStrike" dirty="0">
                          <a:effectLst/>
                        </a:rPr>
                        <a:t>曾</a:t>
                      </a:r>
                      <a:endParaRPr lang="en-US" altLang="zh-CN" sz="1600" u="none" strike="noStrike" dirty="0">
                        <a:effectLst/>
                      </a:endParaRPr>
                    </a:p>
                    <a:p>
                      <a:pPr algn="l" fontAlgn="ctr"/>
                      <a:r>
                        <a:rPr lang="en-US" altLang="zh-CN" sz="1600" u="none" strike="noStrike" dirty="0">
                          <a:effectLst/>
                        </a:rPr>
                        <a:t>info:</a:t>
                      </a:r>
                      <a:r>
                        <a:rPr lang="zh-CN" altLang="en-US" sz="1600" u="none" strike="noStrike" dirty="0">
                          <a:effectLst/>
                        </a:rPr>
                        <a:t>名</a:t>
                      </a:r>
                      <a:r>
                        <a:rPr lang="en-US" altLang="zh-CN" sz="1600" u="none" strike="noStrike" dirty="0">
                          <a:effectLst/>
                        </a:rPr>
                        <a:t>=</a:t>
                      </a:r>
                      <a:r>
                        <a:rPr lang="zh-CN" altLang="en-US" sz="1600" u="none" strike="noStrike" dirty="0">
                          <a:effectLst/>
                        </a:rPr>
                        <a:t>阿牛</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600" u="none" strike="noStrike">
                          <a:effectLst/>
                        </a:rPr>
                        <a:t>　</a:t>
                      </a:r>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667064637"/>
                  </a:ext>
                </a:extLst>
              </a:tr>
              <a:tr h="704850">
                <a:tc vMerge="1">
                  <a:txBody>
                    <a:bodyPr/>
                    <a:lstStyle/>
                    <a:p>
                      <a:pPr algn="l" fontAlgn="ct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600" u="none" strike="noStrike">
                          <a:effectLst/>
                        </a:rPr>
                        <a:t>20160719</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600" u="none" strike="noStrike" dirty="0">
                          <a:effectLst/>
                        </a:rPr>
                        <a:t>info:</a:t>
                      </a:r>
                      <a:r>
                        <a:rPr lang="zh-CN" altLang="en-US" sz="1600" u="none" strike="noStrike" dirty="0">
                          <a:effectLst/>
                        </a:rPr>
                        <a:t>姓</a:t>
                      </a:r>
                      <a:r>
                        <a:rPr lang="en-US" altLang="zh-CN" sz="1600" u="none" strike="noStrike" dirty="0">
                          <a:effectLst/>
                        </a:rPr>
                        <a:t>=</a:t>
                      </a:r>
                      <a:r>
                        <a:rPr lang="zh-CN" altLang="en-US" sz="1600" u="none" strike="noStrike" dirty="0">
                          <a:effectLst/>
                        </a:rPr>
                        <a:t>张</a:t>
                      </a:r>
                      <a:endParaRPr lang="en-US" altLang="zh-CN" sz="1600" u="none" strike="noStrike" dirty="0">
                        <a:effectLst/>
                      </a:endParaRPr>
                    </a:p>
                    <a:p>
                      <a:pPr algn="l" fontAlgn="ctr"/>
                      <a:r>
                        <a:rPr lang="en-US" altLang="zh-CN" sz="1600" u="none" strike="noStrike" dirty="0">
                          <a:effectLst/>
                        </a:rPr>
                        <a:t>info:</a:t>
                      </a:r>
                      <a:r>
                        <a:rPr lang="zh-CN" altLang="en-US" sz="1600" u="none" strike="noStrike" dirty="0">
                          <a:effectLst/>
                        </a:rPr>
                        <a:t>名</a:t>
                      </a:r>
                      <a:r>
                        <a:rPr lang="en-US" altLang="zh-CN" sz="1600" u="none" strike="noStrike" dirty="0">
                          <a:effectLst/>
                        </a:rPr>
                        <a:t>=</a:t>
                      </a:r>
                      <a:r>
                        <a:rPr lang="zh-CN" altLang="en-US" sz="1600" u="none" strike="noStrike" dirty="0">
                          <a:effectLst/>
                        </a:rPr>
                        <a:t>无忌</a:t>
                      </a:r>
                      <a:endParaRPr lang="en-US" altLang="zh-CN" sz="1600" u="none" strike="noStrike" dirty="0">
                        <a:effectLst/>
                      </a:endParaRPr>
                    </a:p>
                    <a:p>
                      <a:pPr algn="l" fontAlgn="ctr"/>
                      <a:r>
                        <a:rPr lang="en-US" altLang="zh-CN" sz="1600" u="none" strike="noStrike" dirty="0">
                          <a:effectLst/>
                        </a:rPr>
                        <a:t>info:</a:t>
                      </a:r>
                      <a:r>
                        <a:rPr lang="zh-CN" altLang="en-US" sz="1600" u="none" strike="noStrike" dirty="0">
                          <a:effectLst/>
                        </a:rPr>
                        <a:t>帮派</a:t>
                      </a:r>
                      <a:r>
                        <a:rPr lang="en-US" altLang="zh-CN" sz="1600" u="none" strike="noStrike" dirty="0">
                          <a:effectLst/>
                        </a:rPr>
                        <a:t>=</a:t>
                      </a:r>
                      <a:r>
                        <a:rPr lang="zh-CN" altLang="en-US" sz="1600" u="none" strike="noStrike" dirty="0">
                          <a:effectLst/>
                        </a:rPr>
                        <a:t>武当</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600" u="none" strike="noStrike" dirty="0">
                          <a:effectLst/>
                        </a:rPr>
                        <a:t>　</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1127465198"/>
                  </a:ext>
                </a:extLst>
              </a:tr>
              <a:tr h="176530">
                <a:tc vMerge="1">
                  <a:txBody>
                    <a:bodyPr/>
                    <a:lstStyle/>
                    <a:p>
                      <a:pPr algn="l" fontAlgn="ct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600" u="none" strike="noStrike">
                          <a:effectLst/>
                        </a:rPr>
                        <a:t>20160711</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600" u="none" strike="noStrike">
                          <a:effectLst/>
                        </a:rPr>
                        <a:t>　</a:t>
                      </a:r>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600" u="none" strike="noStrike" dirty="0" err="1">
                          <a:effectLst/>
                        </a:rPr>
                        <a:t>pwd</a:t>
                      </a:r>
                      <a:r>
                        <a:rPr lang="en-US" altLang="zh-CN" sz="1600" u="none" strike="noStrike" dirty="0">
                          <a:effectLst/>
                        </a:rPr>
                        <a:t>:</a:t>
                      </a:r>
                      <a:r>
                        <a:rPr lang="zh-CN" altLang="en-US" sz="1600" u="none" strike="noStrike" dirty="0">
                          <a:effectLst/>
                        </a:rPr>
                        <a:t>密码</a:t>
                      </a:r>
                      <a:r>
                        <a:rPr lang="en-US" altLang="zh-CN" sz="1600" u="none" strike="noStrike" dirty="0">
                          <a:effectLst/>
                        </a:rPr>
                        <a:t>=321</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1807638699"/>
                  </a:ext>
                </a:extLst>
              </a:tr>
              <a:tr h="176530">
                <a:tc vMerge="1">
                  <a:txBody>
                    <a:bodyPr/>
                    <a:lstStyle/>
                    <a:p>
                      <a:pPr algn="l" fontAlgn="ct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600" u="none" strike="noStrike">
                          <a:effectLst/>
                        </a:rPr>
                        <a:t>20160101</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600" u="none" strike="noStrike">
                          <a:effectLst/>
                        </a:rPr>
                        <a:t>　</a:t>
                      </a:r>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600" u="none" strike="noStrike" dirty="0" err="1">
                          <a:effectLst/>
                        </a:rPr>
                        <a:t>pwd</a:t>
                      </a:r>
                      <a:r>
                        <a:rPr lang="en-US" altLang="zh-CN" sz="1600" u="none" strike="noStrike" dirty="0">
                          <a:effectLst/>
                        </a:rPr>
                        <a:t>:</a:t>
                      </a:r>
                      <a:r>
                        <a:rPr lang="zh-CN" altLang="en-US" sz="1600" u="none" strike="noStrike" dirty="0">
                          <a:effectLst/>
                        </a:rPr>
                        <a:t>密码</a:t>
                      </a:r>
                      <a:r>
                        <a:rPr lang="en-US" altLang="zh-CN" sz="1600" u="none" strike="noStrike" dirty="0">
                          <a:effectLst/>
                        </a:rPr>
                        <a:t>=123</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2009129667"/>
                  </a:ext>
                </a:extLst>
              </a:tr>
            </a:tbl>
          </a:graphicData>
        </a:graphic>
      </p:graphicFrame>
      <p:sp>
        <p:nvSpPr>
          <p:cNvPr id="8" name="文本框 7"/>
          <p:cNvSpPr txBox="1"/>
          <p:nvPr/>
        </p:nvSpPr>
        <p:spPr>
          <a:xfrm>
            <a:off x="8322181" y="2309615"/>
            <a:ext cx="1628614" cy="338554"/>
          </a:xfrm>
          <a:prstGeom prst="rect">
            <a:avLst/>
          </a:prstGeom>
          <a:noFill/>
        </p:spPr>
        <p:txBody>
          <a:bodyPr wrap="square" rtlCol="0">
            <a:spAutoFit/>
          </a:bodyPr>
          <a:lstStyle/>
          <a:p>
            <a:r>
              <a:rPr lang="en-US" altLang="zh-CN" sz="1600" b="1" dirty="0" err="1"/>
              <a:t>HBase</a:t>
            </a:r>
            <a:r>
              <a:rPr lang="zh-CN" altLang="en-US" sz="1600" b="1" dirty="0"/>
              <a:t>逻辑视图</a:t>
            </a:r>
          </a:p>
        </p:txBody>
      </p:sp>
    </p:spTree>
    <p:extLst>
      <p:ext uri="{BB962C8B-B14F-4D97-AF65-F5344CB8AC3E}">
        <p14:creationId xmlns:p14="http://schemas.microsoft.com/office/powerpoint/2010/main" val="15927224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HBase</a:t>
            </a:r>
            <a:endParaRPr lang="zh-CN" altLang="en-US" dirty="0"/>
          </a:p>
        </p:txBody>
      </p:sp>
      <p:sp>
        <p:nvSpPr>
          <p:cNvPr id="3" name="内容占位符 2"/>
          <p:cNvSpPr>
            <a:spLocks noGrp="1"/>
          </p:cNvSpPr>
          <p:nvPr>
            <p:ph idx="1"/>
          </p:nvPr>
        </p:nvSpPr>
        <p:spPr/>
        <p:txBody>
          <a:bodyPr/>
          <a:lstStyle/>
          <a:p>
            <a:r>
              <a:rPr lang="en-US" altLang="zh-CN" sz="2400" dirty="0" err="1"/>
              <a:t>HBase</a:t>
            </a:r>
            <a:r>
              <a:rPr lang="zh-CN" altLang="en-US" sz="2400" dirty="0"/>
              <a:t>的物理模型</a:t>
            </a:r>
            <a:endParaRPr lang="en-US" altLang="zh-CN" sz="2400" dirty="0"/>
          </a:p>
          <a:p>
            <a:pPr lvl="1"/>
            <a:r>
              <a:rPr lang="en-US" altLang="zh-CN" sz="2000" dirty="0" err="1"/>
              <a:t>HBase</a:t>
            </a:r>
            <a:r>
              <a:rPr lang="zh-CN" altLang="en-US" sz="2000" dirty="0"/>
              <a:t>是按照列来存储的矩阵</a:t>
            </a:r>
            <a:endParaRPr lang="en-US" altLang="zh-CN" sz="2000" dirty="0"/>
          </a:p>
          <a:p>
            <a:pPr lvl="1"/>
            <a:r>
              <a:rPr lang="zh-CN" altLang="en-US" sz="2000" dirty="0"/>
              <a:t>物理模型实际上就是把概念模型中的一行进行分割，并按照列族存储</a:t>
            </a:r>
            <a:endParaRPr lang="en-US" altLang="zh-CN" sz="2000" dirty="0"/>
          </a:p>
          <a:p>
            <a:pPr lvl="2"/>
            <a:r>
              <a:rPr lang="zh-CN" altLang="en-US" sz="1800" dirty="0"/>
              <a:t>空值是不被</a:t>
            </a:r>
            <a:r>
              <a:rPr lang="zh-CN" altLang="en-US" sz="1800"/>
              <a:t>存储的、不占用空间</a:t>
            </a:r>
            <a:endParaRPr lang="en-US" altLang="zh-CN" sz="1800" dirty="0"/>
          </a:p>
          <a:p>
            <a:pPr lvl="2"/>
            <a:r>
              <a:rPr lang="zh-CN" altLang="en-US" sz="1800" dirty="0"/>
              <a:t>查询时间戳为</a:t>
            </a:r>
            <a:r>
              <a:rPr lang="en-US" altLang="zh-CN" sz="1800" dirty="0"/>
              <a:t>20191001</a:t>
            </a:r>
            <a:r>
              <a:rPr lang="zh-CN" altLang="en-US" sz="1800" dirty="0"/>
              <a:t>、行键</a:t>
            </a:r>
            <a:r>
              <a:rPr lang="en-US" altLang="zh-CN" sz="1800" dirty="0"/>
              <a:t>1001</a:t>
            </a:r>
            <a:r>
              <a:rPr lang="zh-CN" altLang="en-US" sz="1800" dirty="0"/>
              <a:t>、</a:t>
            </a:r>
            <a:r>
              <a:rPr lang="en-US" altLang="zh-CN" sz="1800" dirty="0"/>
              <a:t>info:</a:t>
            </a:r>
            <a:r>
              <a:rPr lang="zh-CN" altLang="en-US" sz="1800" dirty="0"/>
              <a:t>姓这一列返回的是</a:t>
            </a:r>
            <a:r>
              <a:rPr lang="en-US" altLang="zh-CN" sz="1800" dirty="0"/>
              <a:t>null</a:t>
            </a:r>
          </a:p>
          <a:p>
            <a:pPr lvl="2"/>
            <a:r>
              <a:rPr lang="zh-CN" altLang="en-US" sz="1800" dirty="0"/>
              <a:t>如果不指定时间戳则返回最新值</a:t>
            </a:r>
            <a:endParaRPr lang="en-US" altLang="zh-CN" sz="1800" dirty="0"/>
          </a:p>
          <a:p>
            <a:pPr lvl="2"/>
            <a:r>
              <a:rPr lang="zh-CN" altLang="en-US" sz="1800" dirty="0"/>
              <a:t>列族需要建表时候事先确定，列可以随时增加</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61</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475703137"/>
              </p:ext>
            </p:extLst>
          </p:nvPr>
        </p:nvGraphicFramePr>
        <p:xfrm>
          <a:off x="520593" y="4361908"/>
          <a:ext cx="5142576" cy="745809"/>
        </p:xfrm>
        <a:graphic>
          <a:graphicData uri="http://schemas.openxmlformats.org/drawingml/2006/table">
            <a:tbl>
              <a:tblPr firstRow="1">
                <a:tableStyleId>{073A0DAA-6AF3-43AB-8588-CEC1D06C72B9}</a:tableStyleId>
              </a:tblPr>
              <a:tblGrid>
                <a:gridCol w="857096">
                  <a:extLst>
                    <a:ext uri="{9D8B030D-6E8A-4147-A177-3AD203B41FA5}">
                      <a16:colId xmlns:a16="http://schemas.microsoft.com/office/drawing/2014/main" val="2878193075"/>
                    </a:ext>
                  </a:extLst>
                </a:gridCol>
                <a:gridCol w="857096">
                  <a:extLst>
                    <a:ext uri="{9D8B030D-6E8A-4147-A177-3AD203B41FA5}">
                      <a16:colId xmlns:a16="http://schemas.microsoft.com/office/drawing/2014/main" val="148554958"/>
                    </a:ext>
                  </a:extLst>
                </a:gridCol>
                <a:gridCol w="857096">
                  <a:extLst>
                    <a:ext uri="{9D8B030D-6E8A-4147-A177-3AD203B41FA5}">
                      <a16:colId xmlns:a16="http://schemas.microsoft.com/office/drawing/2014/main" val="1689979190"/>
                    </a:ext>
                  </a:extLst>
                </a:gridCol>
                <a:gridCol w="857096">
                  <a:extLst>
                    <a:ext uri="{9D8B030D-6E8A-4147-A177-3AD203B41FA5}">
                      <a16:colId xmlns:a16="http://schemas.microsoft.com/office/drawing/2014/main" val="1500098485"/>
                    </a:ext>
                  </a:extLst>
                </a:gridCol>
                <a:gridCol w="857096">
                  <a:extLst>
                    <a:ext uri="{9D8B030D-6E8A-4147-A177-3AD203B41FA5}">
                      <a16:colId xmlns:a16="http://schemas.microsoft.com/office/drawing/2014/main" val="1494105251"/>
                    </a:ext>
                  </a:extLst>
                </a:gridCol>
                <a:gridCol w="857096">
                  <a:extLst>
                    <a:ext uri="{9D8B030D-6E8A-4147-A177-3AD203B41FA5}">
                      <a16:colId xmlns:a16="http://schemas.microsoft.com/office/drawing/2014/main" val="815028047"/>
                    </a:ext>
                  </a:extLst>
                </a:gridCol>
              </a:tblGrid>
              <a:tr h="176530">
                <a:tc>
                  <a:txBody>
                    <a:bodyPr/>
                    <a:lstStyle/>
                    <a:p>
                      <a:pPr algn="l" fontAlgn="ctr"/>
                      <a:r>
                        <a:rPr lang="en-US" sz="1600" u="none" strike="noStrike" dirty="0">
                          <a:effectLst/>
                        </a:rPr>
                        <a:t>ID</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600" u="none" strike="noStrike" dirty="0">
                          <a:effectLst/>
                        </a:rPr>
                        <a:t>姓</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600" u="none" strike="noStrike" dirty="0">
                          <a:effectLst/>
                        </a:rPr>
                        <a:t>名</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600" b="1" i="0" u="none" strike="noStrike" dirty="0">
                          <a:solidFill>
                            <a:schemeClr val="bg1"/>
                          </a:solidFill>
                          <a:effectLst/>
                          <a:latin typeface="+mj-lt"/>
                          <a:ea typeface="宋体" panose="02010600030101010101" pitchFamily="2" charset="-122"/>
                        </a:rPr>
                        <a:t>密码</a:t>
                      </a:r>
                    </a:p>
                  </a:txBody>
                  <a:tcPr marL="4763" marR="4763" marT="4763" marB="0" anchor="ctr"/>
                </a:tc>
                <a:tc>
                  <a:txBody>
                    <a:bodyPr/>
                    <a:lstStyle/>
                    <a:p>
                      <a:pPr algn="l" fontAlgn="ctr"/>
                      <a:r>
                        <a:rPr lang="zh-CN" altLang="en-US" sz="1600" b="1" i="0" u="none" strike="noStrike" dirty="0">
                          <a:solidFill>
                            <a:schemeClr val="bg1"/>
                          </a:solidFill>
                          <a:effectLst/>
                          <a:latin typeface="+mj-lt"/>
                          <a:ea typeface="宋体" panose="02010600030101010101" pitchFamily="2" charset="-122"/>
                        </a:rPr>
                        <a:t>帮派</a:t>
                      </a:r>
                    </a:p>
                  </a:txBody>
                  <a:tcPr marL="4763" marR="4763" marT="4763" marB="0" anchor="ctr"/>
                </a:tc>
                <a:tc>
                  <a:txBody>
                    <a:bodyPr/>
                    <a:lstStyle/>
                    <a:p>
                      <a:pPr algn="l" fontAlgn="ctr"/>
                      <a:r>
                        <a:rPr lang="zh-CN" altLang="en-US" sz="1600" u="none" strike="noStrike" dirty="0">
                          <a:effectLst/>
                        </a:rPr>
                        <a:t>时间戳</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1786099456"/>
                  </a:ext>
                </a:extLst>
              </a:tr>
              <a:tr h="176530">
                <a:tc>
                  <a:txBody>
                    <a:bodyPr/>
                    <a:lstStyle/>
                    <a:p>
                      <a:pPr algn="l" fontAlgn="ctr"/>
                      <a:r>
                        <a:rPr lang="en-US" altLang="zh-CN" sz="1600" u="none" strike="noStrike" dirty="0">
                          <a:effectLst/>
                        </a:rPr>
                        <a:t>1001</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600" u="none" strike="noStrike" dirty="0">
                          <a:effectLst/>
                        </a:rPr>
                        <a:t>张</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600" u="none" strike="noStrike" dirty="0">
                          <a:effectLst/>
                        </a:rPr>
                        <a:t>三</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600" b="0" i="0" u="none" strike="noStrike" dirty="0">
                          <a:solidFill>
                            <a:srgbClr val="000000"/>
                          </a:solidFill>
                          <a:effectLst/>
                          <a:latin typeface="+mj-lt"/>
                          <a:ea typeface="宋体" panose="02010600030101010101" pitchFamily="2" charset="-122"/>
                        </a:rPr>
                        <a:t>321</a:t>
                      </a:r>
                    </a:p>
                  </a:txBody>
                  <a:tcPr marL="4763" marR="4763" marT="4763" marB="0" anchor="ctr"/>
                </a:tc>
                <a:tc>
                  <a:txBody>
                    <a:bodyPr/>
                    <a:lstStyle/>
                    <a:p>
                      <a:pPr algn="l" fontAlgn="ctr"/>
                      <a:r>
                        <a:rPr lang="zh-CN" altLang="en-US" sz="1600" b="0" i="0" u="none" strike="noStrike" dirty="0">
                          <a:solidFill>
                            <a:srgbClr val="000000"/>
                          </a:solidFill>
                          <a:effectLst/>
                          <a:latin typeface="+mj-lt"/>
                          <a:ea typeface="宋体" panose="02010600030101010101" pitchFamily="2" charset="-122"/>
                        </a:rPr>
                        <a:t>武当</a:t>
                      </a:r>
                      <a:endParaRPr lang="en-US" altLang="zh-CN" sz="1600" b="0" i="0" u="none" strike="noStrike" dirty="0">
                        <a:solidFill>
                          <a:srgbClr val="000000"/>
                        </a:solidFill>
                        <a:effectLst/>
                        <a:latin typeface="+mj-lt"/>
                        <a:ea typeface="宋体" panose="02010600030101010101" pitchFamily="2" charset="-122"/>
                      </a:endParaRPr>
                    </a:p>
                  </a:txBody>
                  <a:tcPr marL="4763" marR="4763" marT="4763" marB="0" anchor="ctr"/>
                </a:tc>
                <a:tc>
                  <a:txBody>
                    <a:bodyPr/>
                    <a:lstStyle/>
                    <a:p>
                      <a:pPr algn="l" fontAlgn="ctr"/>
                      <a:r>
                        <a:rPr lang="en-US" altLang="zh-CN" sz="1600" u="none" strike="noStrike" dirty="0">
                          <a:effectLst/>
                        </a:rPr>
                        <a:t>20160719</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833332823"/>
                  </a:ext>
                </a:extLst>
              </a:tr>
              <a:tr h="176530">
                <a:tc>
                  <a:txBody>
                    <a:bodyPr/>
                    <a:lstStyle/>
                    <a:p>
                      <a:pPr algn="l" fontAlgn="ctr"/>
                      <a:r>
                        <a:rPr lang="en-US" altLang="zh-CN" sz="1600" u="none" strike="noStrike">
                          <a:effectLst/>
                        </a:rPr>
                        <a:t>1002</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600" u="none" strike="noStrike" dirty="0">
                          <a:effectLst/>
                        </a:rPr>
                        <a:t>李</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600" u="none" strike="noStrike" dirty="0">
                          <a:effectLst/>
                        </a:rPr>
                        <a:t>四</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600" b="0" i="0" u="none" strike="noStrike" dirty="0">
                          <a:solidFill>
                            <a:srgbClr val="000000"/>
                          </a:solidFill>
                          <a:effectLst/>
                          <a:latin typeface="+mj-lt"/>
                          <a:ea typeface="宋体" panose="02010600030101010101" pitchFamily="2" charset="-122"/>
                        </a:rPr>
                        <a:t>222</a:t>
                      </a:r>
                    </a:p>
                  </a:txBody>
                  <a:tcPr marL="4763" marR="4763" marT="4763" marB="0" anchor="ctr"/>
                </a:tc>
                <a:tc>
                  <a:txBody>
                    <a:bodyPr/>
                    <a:lstStyle/>
                    <a:p>
                      <a:pPr algn="l" fontAlgn="ctr"/>
                      <a:endParaRPr lang="en-US" altLang="zh-CN" sz="1600" b="0" i="0" u="none" strike="noStrike" dirty="0">
                        <a:solidFill>
                          <a:srgbClr val="000000"/>
                        </a:solidFill>
                        <a:effectLst/>
                        <a:latin typeface="+mj-lt"/>
                        <a:ea typeface="宋体" panose="02010600030101010101" pitchFamily="2" charset="-122"/>
                      </a:endParaRPr>
                    </a:p>
                  </a:txBody>
                  <a:tcPr marL="4763" marR="4763" marT="4763" marB="0" anchor="ctr"/>
                </a:tc>
                <a:tc>
                  <a:txBody>
                    <a:bodyPr/>
                    <a:lstStyle/>
                    <a:p>
                      <a:pPr algn="l" fontAlgn="ctr"/>
                      <a:r>
                        <a:rPr lang="en-US" altLang="zh-CN" sz="1600" u="none" strike="noStrike" dirty="0">
                          <a:effectLst/>
                        </a:rPr>
                        <a:t>20160720</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207640619"/>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896222364"/>
              </p:ext>
            </p:extLst>
          </p:nvPr>
        </p:nvGraphicFramePr>
        <p:xfrm>
          <a:off x="6096002" y="3388821"/>
          <a:ext cx="5841537" cy="1988824"/>
        </p:xfrm>
        <a:graphic>
          <a:graphicData uri="http://schemas.openxmlformats.org/drawingml/2006/table">
            <a:tbl>
              <a:tblPr firstRow="1">
                <a:tableStyleId>{00A15C55-8517-42AA-B614-E9B94910E393}</a:tableStyleId>
              </a:tblPr>
              <a:tblGrid>
                <a:gridCol w="727771">
                  <a:extLst>
                    <a:ext uri="{9D8B030D-6E8A-4147-A177-3AD203B41FA5}">
                      <a16:colId xmlns:a16="http://schemas.microsoft.com/office/drawing/2014/main" val="3474629164"/>
                    </a:ext>
                  </a:extLst>
                </a:gridCol>
                <a:gridCol w="1251120">
                  <a:extLst>
                    <a:ext uri="{9D8B030D-6E8A-4147-A177-3AD203B41FA5}">
                      <a16:colId xmlns:a16="http://schemas.microsoft.com/office/drawing/2014/main" val="2705385078"/>
                    </a:ext>
                  </a:extLst>
                </a:gridCol>
                <a:gridCol w="3862646">
                  <a:extLst>
                    <a:ext uri="{9D8B030D-6E8A-4147-A177-3AD203B41FA5}">
                      <a16:colId xmlns:a16="http://schemas.microsoft.com/office/drawing/2014/main" val="3154781067"/>
                    </a:ext>
                  </a:extLst>
                </a:gridCol>
              </a:tblGrid>
              <a:tr h="176530">
                <a:tc>
                  <a:txBody>
                    <a:bodyPr/>
                    <a:lstStyle/>
                    <a:p>
                      <a:pPr algn="l" fontAlgn="ctr"/>
                      <a:r>
                        <a:rPr lang="zh-CN" altLang="en-US" sz="1600" u="none" strike="noStrike" dirty="0">
                          <a:effectLst/>
                        </a:rPr>
                        <a:t>行键</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600" u="none" strike="noStrike" dirty="0">
                          <a:effectLst/>
                        </a:rPr>
                        <a:t>时间戳</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zh-CN" altLang="en-US" sz="1600" u="none" strike="noStrike" dirty="0">
                          <a:effectLst/>
                        </a:rPr>
                        <a:t>列族</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1293705827"/>
                  </a:ext>
                </a:extLst>
              </a:tr>
              <a:tr h="176530">
                <a:tc rowSpan="2">
                  <a:txBody>
                    <a:bodyPr/>
                    <a:lstStyle/>
                    <a:p>
                      <a:pPr algn="l" fontAlgn="ctr"/>
                      <a:r>
                        <a:rPr lang="en-US" altLang="zh-CN" sz="1600" u="none" strike="noStrike" dirty="0">
                          <a:effectLst/>
                        </a:rPr>
                        <a:t>1001</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600" u="none" strike="noStrike" dirty="0">
                          <a:effectLst/>
                        </a:rPr>
                        <a:t>20160719</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600" u="none" strike="noStrike" dirty="0">
                          <a:effectLst/>
                        </a:rPr>
                        <a:t>info{'</a:t>
                      </a:r>
                      <a:r>
                        <a:rPr lang="zh-CN" altLang="en-US" sz="1600" u="none" strike="noStrike" dirty="0">
                          <a:effectLst/>
                        </a:rPr>
                        <a:t>姓</a:t>
                      </a:r>
                      <a:r>
                        <a:rPr lang="en-US" altLang="zh-CN" sz="1600" u="none" strike="noStrike" dirty="0">
                          <a:effectLst/>
                        </a:rPr>
                        <a:t>': '</a:t>
                      </a:r>
                      <a:r>
                        <a:rPr lang="zh-CN" altLang="en-US" sz="1600" u="none" strike="noStrike" dirty="0">
                          <a:effectLst/>
                        </a:rPr>
                        <a:t>张</a:t>
                      </a:r>
                      <a:r>
                        <a:rPr lang="en-US" altLang="zh-CN" sz="1600" u="none" strike="noStrike" dirty="0">
                          <a:effectLst/>
                        </a:rPr>
                        <a:t>'</a:t>
                      </a:r>
                      <a:r>
                        <a:rPr lang="zh-CN" altLang="en-US" sz="1600" u="none" strike="noStrike" dirty="0">
                          <a:effectLst/>
                        </a:rPr>
                        <a:t>，</a:t>
                      </a:r>
                      <a:r>
                        <a:rPr lang="en-US" altLang="zh-CN" sz="1600" u="none" strike="noStrike" dirty="0">
                          <a:effectLst/>
                        </a:rPr>
                        <a:t>'</a:t>
                      </a:r>
                      <a:r>
                        <a:rPr lang="zh-CN" altLang="en-US" sz="1600" u="none" strike="noStrike" dirty="0">
                          <a:effectLst/>
                        </a:rPr>
                        <a:t>名</a:t>
                      </a:r>
                      <a:r>
                        <a:rPr lang="en-US" altLang="zh-CN" sz="1600" u="none" strike="noStrike" dirty="0">
                          <a:effectLst/>
                        </a:rPr>
                        <a:t>':'</a:t>
                      </a:r>
                      <a:r>
                        <a:rPr lang="zh-CN" altLang="en-US" sz="1600" u="none" strike="noStrike" dirty="0">
                          <a:effectLst/>
                        </a:rPr>
                        <a:t>无忌</a:t>
                      </a:r>
                      <a:r>
                        <a:rPr lang="en-US" altLang="zh-CN" sz="1600" u="none" strike="noStrike" dirty="0">
                          <a:effectLst/>
                        </a:rPr>
                        <a:t>‘</a:t>
                      </a:r>
                      <a:r>
                        <a:rPr lang="zh-CN" altLang="en-US" sz="1600" u="none" strike="noStrike" dirty="0">
                          <a:effectLst/>
                        </a:rPr>
                        <a:t>，</a:t>
                      </a:r>
                      <a:r>
                        <a:rPr lang="en-US" altLang="zh-CN" sz="1600" u="none" strike="noStrike" dirty="0">
                          <a:effectLst/>
                        </a:rPr>
                        <a:t>'</a:t>
                      </a:r>
                      <a:r>
                        <a:rPr lang="zh-CN" altLang="en-US" sz="1600" u="none" strike="noStrike" dirty="0">
                          <a:effectLst/>
                        </a:rPr>
                        <a:t>帮派</a:t>
                      </a:r>
                      <a:r>
                        <a:rPr lang="en-US" altLang="zh-CN" sz="1600" u="none" strike="noStrike" dirty="0">
                          <a:effectLst/>
                        </a:rPr>
                        <a:t>':'</a:t>
                      </a:r>
                      <a:r>
                        <a:rPr lang="zh-CN" altLang="en-US" sz="1600" u="none" strike="noStrike" dirty="0">
                          <a:effectLst/>
                        </a:rPr>
                        <a:t>武当</a:t>
                      </a:r>
                      <a:r>
                        <a:rPr lang="en-US" altLang="zh-CN" sz="1600" u="none" strike="noStrike" dirty="0">
                          <a:effectLst/>
                        </a:rPr>
                        <a:t>', }</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4097597004"/>
                  </a:ext>
                </a:extLst>
              </a:tr>
              <a:tr h="176530">
                <a:tc vMerge="1">
                  <a:txBody>
                    <a:bodyPr/>
                    <a:lstStyle/>
                    <a:p>
                      <a:pPr algn="l" fontAlgn="ct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600" u="none" strike="noStrike" dirty="0">
                          <a:effectLst/>
                        </a:rPr>
                        <a:t>20160919</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sz="1600" u="none" strike="noStrike" dirty="0">
                          <a:effectLst/>
                        </a:rPr>
                        <a:t>info{'</a:t>
                      </a:r>
                      <a:r>
                        <a:rPr lang="zh-CN" altLang="en-US" sz="1600" u="none" strike="noStrike" dirty="0">
                          <a:effectLst/>
                        </a:rPr>
                        <a:t>姓</a:t>
                      </a:r>
                      <a:r>
                        <a:rPr lang="en-US" altLang="zh-CN" sz="1600" u="none" strike="noStrike" dirty="0">
                          <a:effectLst/>
                        </a:rPr>
                        <a:t>': '</a:t>
                      </a:r>
                      <a:r>
                        <a:rPr lang="zh-CN" altLang="en-US" sz="1600" u="none" strike="noStrike" dirty="0">
                          <a:effectLst/>
                        </a:rPr>
                        <a:t>曾</a:t>
                      </a:r>
                      <a:r>
                        <a:rPr lang="en-US" altLang="zh-CN" sz="1600" u="none" strike="noStrike" dirty="0">
                          <a:effectLst/>
                        </a:rPr>
                        <a:t>'</a:t>
                      </a:r>
                      <a:r>
                        <a:rPr lang="zh-CN" altLang="en-US" sz="1600" u="none" strike="noStrike" dirty="0">
                          <a:effectLst/>
                        </a:rPr>
                        <a:t>，</a:t>
                      </a:r>
                      <a:r>
                        <a:rPr lang="en-US" altLang="zh-CN" sz="1600" u="none" strike="noStrike" dirty="0">
                          <a:effectLst/>
                        </a:rPr>
                        <a:t>'</a:t>
                      </a:r>
                      <a:r>
                        <a:rPr lang="zh-CN" altLang="en-US" sz="1600" u="none" strike="noStrike" dirty="0">
                          <a:effectLst/>
                        </a:rPr>
                        <a:t>名</a:t>
                      </a:r>
                      <a:r>
                        <a:rPr lang="en-US" altLang="zh-CN" sz="1600" u="none" strike="noStrike" dirty="0">
                          <a:effectLst/>
                        </a:rPr>
                        <a:t>':'</a:t>
                      </a:r>
                      <a:r>
                        <a:rPr lang="zh-CN" altLang="en-US" sz="1600" u="none" strike="noStrike" dirty="0">
                          <a:effectLst/>
                        </a:rPr>
                        <a:t>阿牛</a:t>
                      </a:r>
                      <a:r>
                        <a:rPr lang="en-US" altLang="zh-CN" sz="1600" u="none" strike="noStrike" dirty="0">
                          <a:effectLst/>
                        </a:rPr>
                        <a:t>'}</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3268602632"/>
                  </a:ext>
                </a:extLst>
              </a:tr>
              <a:tr h="176530">
                <a:tc rowSpan="3">
                  <a:txBody>
                    <a:bodyPr/>
                    <a:lstStyle/>
                    <a:p>
                      <a:pPr algn="l" fontAlgn="ctr"/>
                      <a:r>
                        <a:rPr lang="en-US" altLang="zh-CN" sz="1600" u="none" strike="noStrike" dirty="0">
                          <a:effectLst/>
                        </a:rPr>
                        <a:t>1001</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600" u="none" strike="noStrike">
                          <a:effectLst/>
                        </a:rPr>
                        <a:t>20160101</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sz="1600" u="none" strike="noStrike" dirty="0" err="1">
                          <a:effectLst/>
                        </a:rPr>
                        <a:t>pwd</a:t>
                      </a:r>
                      <a:r>
                        <a:rPr lang="en-US" sz="1600" u="none" strike="noStrike" dirty="0">
                          <a:effectLst/>
                        </a:rPr>
                        <a:t>{'</a:t>
                      </a:r>
                      <a:r>
                        <a:rPr lang="zh-CN" altLang="en-US" sz="1600" u="none" strike="noStrike" dirty="0">
                          <a:effectLst/>
                        </a:rPr>
                        <a:t>密码</a:t>
                      </a:r>
                      <a:r>
                        <a:rPr lang="en-US" altLang="zh-CN" sz="1600" u="none" strike="noStrike" dirty="0">
                          <a:effectLst/>
                        </a:rPr>
                        <a:t>': '123'}</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3280367698"/>
                  </a:ext>
                </a:extLst>
              </a:tr>
              <a:tr h="176530">
                <a:tc vMerge="1">
                  <a:txBody>
                    <a:bodyPr/>
                    <a:lstStyle/>
                    <a:p>
                      <a:pPr algn="l" fontAlgn="ct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600" u="none" strike="noStrike">
                          <a:effectLst/>
                        </a:rPr>
                        <a:t>20160711</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sz="1600" u="none" strike="noStrike" dirty="0" err="1">
                          <a:effectLst/>
                        </a:rPr>
                        <a:t>pwd</a:t>
                      </a:r>
                      <a:r>
                        <a:rPr lang="en-US" sz="1600" u="none" strike="noStrike" dirty="0">
                          <a:effectLst/>
                        </a:rPr>
                        <a:t>{'</a:t>
                      </a:r>
                      <a:r>
                        <a:rPr lang="zh-CN" altLang="en-US" sz="1600" u="none" strike="noStrike" dirty="0">
                          <a:effectLst/>
                        </a:rPr>
                        <a:t>密码</a:t>
                      </a:r>
                      <a:r>
                        <a:rPr lang="en-US" altLang="zh-CN" sz="1600" u="none" strike="noStrike" dirty="0">
                          <a:effectLst/>
                        </a:rPr>
                        <a:t>': '321'}</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3121749670"/>
                  </a:ext>
                </a:extLst>
              </a:tr>
              <a:tr h="176530">
                <a:tc vMerge="1">
                  <a:txBody>
                    <a:bodyPr/>
                    <a:lstStyle/>
                    <a:p>
                      <a:pPr algn="l" fontAlgn="ct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600" u="none" strike="noStrike">
                          <a:effectLst/>
                        </a:rPr>
                        <a:t>20190909</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sz="1600" u="none" strike="noStrike" dirty="0" err="1">
                          <a:effectLst/>
                        </a:rPr>
                        <a:t>pwd</a:t>
                      </a:r>
                      <a:r>
                        <a:rPr lang="en-US" sz="1600" u="none" strike="noStrike" dirty="0">
                          <a:effectLst/>
                        </a:rPr>
                        <a:t>{'</a:t>
                      </a:r>
                      <a:r>
                        <a:rPr lang="zh-CN" altLang="en-US" sz="1600" u="none" strike="noStrike" dirty="0">
                          <a:effectLst/>
                        </a:rPr>
                        <a:t>密码</a:t>
                      </a:r>
                      <a:r>
                        <a:rPr lang="en-US" altLang="zh-CN" sz="1600" u="none" strike="noStrike" dirty="0">
                          <a:effectLst/>
                        </a:rPr>
                        <a:t>': '</a:t>
                      </a:r>
                      <a:r>
                        <a:rPr lang="en-US" sz="1600" u="none" strike="noStrike" dirty="0">
                          <a:effectLst/>
                        </a:rPr>
                        <a:t>WoShiZWJ@wudang5'}</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3522724052"/>
                  </a:ext>
                </a:extLst>
              </a:tr>
              <a:tr h="176530">
                <a:tc>
                  <a:txBody>
                    <a:bodyPr/>
                    <a:lstStyle/>
                    <a:p>
                      <a:pPr algn="l" fontAlgn="ctr"/>
                      <a:r>
                        <a:rPr lang="en-US" altLang="zh-CN" sz="1600" u="none" strike="noStrike" dirty="0">
                          <a:effectLst/>
                        </a:rPr>
                        <a:t>1002</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600" u="none" strike="noStrike">
                          <a:effectLst/>
                        </a:rPr>
                        <a:t>20160720</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600" u="none" strike="noStrike" dirty="0">
                          <a:effectLst/>
                        </a:rPr>
                        <a:t>i</a:t>
                      </a:r>
                      <a:r>
                        <a:rPr lang="en-US" sz="1600" u="none" strike="noStrike" dirty="0">
                          <a:effectLst/>
                        </a:rPr>
                        <a:t>nfo{'</a:t>
                      </a:r>
                      <a:r>
                        <a:rPr lang="zh-CN" altLang="en-US" sz="1600" u="none" strike="noStrike" dirty="0">
                          <a:effectLst/>
                        </a:rPr>
                        <a:t>姓</a:t>
                      </a:r>
                      <a:r>
                        <a:rPr lang="en-US" altLang="zh-CN" sz="1600" u="none" strike="noStrike" dirty="0">
                          <a:effectLst/>
                        </a:rPr>
                        <a:t>': '</a:t>
                      </a:r>
                      <a:r>
                        <a:rPr lang="zh-CN" altLang="en-US" sz="1600" u="none" strike="noStrike" dirty="0">
                          <a:effectLst/>
                        </a:rPr>
                        <a:t>李</a:t>
                      </a:r>
                      <a:r>
                        <a:rPr lang="en-US" altLang="zh-CN" sz="1600" u="none" strike="noStrike" dirty="0">
                          <a:effectLst/>
                        </a:rPr>
                        <a:t>'</a:t>
                      </a:r>
                      <a:r>
                        <a:rPr lang="zh-CN" altLang="en-US" sz="1600" u="none" strike="noStrike" dirty="0">
                          <a:effectLst/>
                        </a:rPr>
                        <a:t>，</a:t>
                      </a:r>
                      <a:r>
                        <a:rPr lang="en-US" altLang="zh-CN" sz="1600" u="none" strike="noStrike" dirty="0">
                          <a:effectLst/>
                        </a:rPr>
                        <a:t>'</a:t>
                      </a:r>
                      <a:r>
                        <a:rPr lang="zh-CN" altLang="en-US" sz="1600" u="none" strike="noStrike" dirty="0">
                          <a:effectLst/>
                        </a:rPr>
                        <a:t>名</a:t>
                      </a:r>
                      <a:r>
                        <a:rPr lang="en-US" altLang="zh-CN" sz="1600" u="none" strike="noStrike" dirty="0">
                          <a:effectLst/>
                        </a:rPr>
                        <a:t>':'</a:t>
                      </a:r>
                      <a:r>
                        <a:rPr lang="zh-CN" altLang="en-US" sz="1600" u="none" strike="noStrike" dirty="0">
                          <a:effectLst/>
                        </a:rPr>
                        <a:t>四</a:t>
                      </a:r>
                      <a:r>
                        <a:rPr lang="en-US" altLang="zh-CN" sz="1600" u="none" strike="noStrike" dirty="0">
                          <a:effectLst/>
                        </a:rPr>
                        <a:t>'}</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3236893113"/>
                  </a:ext>
                </a:extLst>
              </a:tr>
              <a:tr h="176530">
                <a:tc>
                  <a:txBody>
                    <a:bodyPr/>
                    <a:lstStyle/>
                    <a:p>
                      <a:pPr algn="l" fontAlgn="ctr"/>
                      <a:r>
                        <a:rPr lang="en-US" altLang="zh-CN" sz="1600" u="none" strike="noStrike" dirty="0">
                          <a:effectLst/>
                        </a:rPr>
                        <a:t>1002</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altLang="zh-CN" sz="1600" u="none" strike="noStrike">
                          <a:effectLst/>
                        </a:rPr>
                        <a:t>20160720</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l" fontAlgn="ctr"/>
                      <a:r>
                        <a:rPr lang="en-US" sz="1600" u="none" strike="noStrike" dirty="0" err="1">
                          <a:effectLst/>
                        </a:rPr>
                        <a:t>pwd</a:t>
                      </a:r>
                      <a:r>
                        <a:rPr lang="en-US" sz="1600" u="none" strike="noStrike" dirty="0">
                          <a:effectLst/>
                        </a:rPr>
                        <a:t>{'</a:t>
                      </a:r>
                      <a:r>
                        <a:rPr lang="zh-CN" altLang="en-US" sz="1600" u="none" strike="noStrike" dirty="0">
                          <a:effectLst/>
                        </a:rPr>
                        <a:t>密码</a:t>
                      </a:r>
                      <a:r>
                        <a:rPr lang="en-US" altLang="zh-CN" sz="1600" u="none" strike="noStrike" dirty="0">
                          <a:effectLst/>
                        </a:rPr>
                        <a:t>': '222'}</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3467573967"/>
                  </a:ext>
                </a:extLst>
              </a:tr>
            </a:tbl>
          </a:graphicData>
        </a:graphic>
      </p:graphicFrame>
      <p:sp>
        <p:nvSpPr>
          <p:cNvPr id="9" name="文本框 8"/>
          <p:cNvSpPr txBox="1"/>
          <p:nvPr/>
        </p:nvSpPr>
        <p:spPr>
          <a:xfrm>
            <a:off x="1848311" y="3975729"/>
            <a:ext cx="1825348" cy="338554"/>
          </a:xfrm>
          <a:prstGeom prst="rect">
            <a:avLst/>
          </a:prstGeom>
          <a:noFill/>
        </p:spPr>
        <p:txBody>
          <a:bodyPr wrap="square" rtlCol="0">
            <a:spAutoFit/>
          </a:bodyPr>
          <a:lstStyle/>
          <a:p>
            <a:r>
              <a:rPr lang="zh-CN" altLang="en-US" sz="1600" b="1" dirty="0"/>
              <a:t>传统关系型数据库</a:t>
            </a:r>
          </a:p>
        </p:txBody>
      </p:sp>
      <p:sp>
        <p:nvSpPr>
          <p:cNvPr id="10" name="文本框 9"/>
          <p:cNvSpPr txBox="1"/>
          <p:nvPr/>
        </p:nvSpPr>
        <p:spPr>
          <a:xfrm>
            <a:off x="7559721" y="3050267"/>
            <a:ext cx="1628614" cy="338554"/>
          </a:xfrm>
          <a:prstGeom prst="rect">
            <a:avLst/>
          </a:prstGeom>
          <a:noFill/>
        </p:spPr>
        <p:txBody>
          <a:bodyPr wrap="square" rtlCol="0">
            <a:spAutoFit/>
          </a:bodyPr>
          <a:lstStyle/>
          <a:p>
            <a:r>
              <a:rPr lang="en-US" altLang="zh-CN" sz="1600" b="1" dirty="0" err="1"/>
              <a:t>HBase</a:t>
            </a:r>
            <a:r>
              <a:rPr lang="zh-CN" altLang="en-US" sz="1600" b="1" dirty="0"/>
              <a:t>物理模型</a:t>
            </a:r>
          </a:p>
        </p:txBody>
      </p:sp>
    </p:spTree>
    <p:extLst>
      <p:ext uri="{BB962C8B-B14F-4D97-AF65-F5344CB8AC3E}">
        <p14:creationId xmlns:p14="http://schemas.microsoft.com/office/powerpoint/2010/main" val="347490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HBase</a:t>
            </a:r>
            <a:endParaRPr lang="zh-CN" altLang="en-US" dirty="0"/>
          </a:p>
        </p:txBody>
      </p:sp>
      <p:sp>
        <p:nvSpPr>
          <p:cNvPr id="3" name="内容占位符 2"/>
          <p:cNvSpPr>
            <a:spLocks noGrp="1"/>
          </p:cNvSpPr>
          <p:nvPr>
            <p:ph idx="1"/>
          </p:nvPr>
        </p:nvSpPr>
        <p:spPr/>
        <p:txBody>
          <a:bodyPr/>
          <a:lstStyle/>
          <a:p>
            <a:r>
              <a:rPr lang="en-US" altLang="zh-CN" sz="2400" dirty="0" err="1"/>
              <a:t>HBase</a:t>
            </a:r>
            <a:r>
              <a:rPr lang="zh-CN" altLang="en-US" sz="2400" dirty="0"/>
              <a:t>架构</a:t>
            </a:r>
            <a:endParaRPr lang="en-US" altLang="zh-CN" sz="2400" dirty="0"/>
          </a:p>
          <a:p>
            <a:pPr lvl="1"/>
            <a:r>
              <a:rPr lang="en-US" altLang="zh-CN" sz="2000" dirty="0" err="1"/>
              <a:t>HBase</a:t>
            </a:r>
            <a:r>
              <a:rPr lang="zh-CN" altLang="en-US" sz="2000" dirty="0"/>
              <a:t>在行的方向上将表分成了多个</a:t>
            </a:r>
            <a:r>
              <a:rPr lang="en-US" altLang="zh-CN" sz="2000" dirty="0"/>
              <a:t>Region</a:t>
            </a:r>
            <a:r>
              <a:rPr lang="zh-CN" altLang="en-US" sz="2000" dirty="0"/>
              <a:t>，每个</a:t>
            </a:r>
            <a:r>
              <a:rPr lang="en-US" altLang="zh-CN" sz="2000" dirty="0"/>
              <a:t>Region</a:t>
            </a:r>
            <a:r>
              <a:rPr lang="zh-CN" altLang="en-US" sz="2000" dirty="0"/>
              <a:t>包含一定范围内（根据行键划分）的数据</a:t>
            </a:r>
            <a:endParaRPr lang="en-US" altLang="zh-CN" sz="2000" dirty="0"/>
          </a:p>
          <a:p>
            <a:pPr lvl="1"/>
            <a:r>
              <a:rPr lang="zh-CN" altLang="en-US" sz="2000" dirty="0"/>
              <a:t>每个表最初只有一个</a:t>
            </a:r>
            <a:r>
              <a:rPr lang="en-US" altLang="zh-CN" sz="2000" dirty="0"/>
              <a:t>Region</a:t>
            </a:r>
            <a:r>
              <a:rPr lang="zh-CN" altLang="en-US" sz="2000" dirty="0"/>
              <a:t>，随着记录不断增加</a:t>
            </a:r>
            <a:r>
              <a:rPr lang="en-US" altLang="zh-CN" sz="2000" dirty="0"/>
              <a:t>Region</a:t>
            </a:r>
            <a:r>
              <a:rPr lang="zh-CN" altLang="en-US" sz="2000" dirty="0"/>
              <a:t>不断增加</a:t>
            </a:r>
            <a:endParaRPr lang="en-US" altLang="zh-CN" sz="2000" dirty="0"/>
          </a:p>
          <a:p>
            <a:pPr lvl="1"/>
            <a:r>
              <a:rPr lang="zh-CN" altLang="en-US" sz="2000" dirty="0"/>
              <a:t>通常一台服务器只有一个</a:t>
            </a:r>
            <a:r>
              <a:rPr lang="en-US" altLang="zh-CN" sz="2000" dirty="0"/>
              <a:t>Region</a:t>
            </a:r>
            <a:endParaRPr lang="zh-CN" altLang="en-US" sz="2000" dirty="0"/>
          </a:p>
          <a:p>
            <a:r>
              <a:rPr lang="en-US" altLang="zh-CN" sz="2400" dirty="0" err="1"/>
              <a:t>HBase</a:t>
            </a:r>
            <a:r>
              <a:rPr lang="zh-CN" altLang="en-US" sz="2400" dirty="0"/>
              <a:t>不支持</a:t>
            </a:r>
            <a:r>
              <a:rPr lang="en-US" altLang="zh-CN" sz="2400" dirty="0"/>
              <a:t>SQL</a:t>
            </a:r>
            <a:r>
              <a:rPr lang="zh-CN" altLang="en-US" sz="2400" dirty="0"/>
              <a:t>查询</a:t>
            </a:r>
            <a:endParaRPr lang="en-US" altLang="zh-CN" sz="2400" dirty="0"/>
          </a:p>
          <a:p>
            <a:pPr lvl="1"/>
            <a:r>
              <a:rPr lang="zh-CN" altLang="en-US" sz="2000" dirty="0"/>
              <a:t>也就是目前正在逐渐流行的</a:t>
            </a:r>
            <a:r>
              <a:rPr lang="en-US" altLang="zh-CN" sz="2000" dirty="0"/>
              <a:t>NoSQL</a:t>
            </a:r>
          </a:p>
          <a:p>
            <a:pPr lvl="1"/>
            <a:r>
              <a:rPr lang="en-US" altLang="zh-CN" sz="2000" dirty="0"/>
              <a:t>NoSQL = Not Only SQL</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62</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pic>
        <p:nvPicPr>
          <p:cNvPr id="8" name="图片 7"/>
          <p:cNvPicPr>
            <a:picLocks noChangeAspect="1"/>
          </p:cNvPicPr>
          <p:nvPr/>
        </p:nvPicPr>
        <p:blipFill>
          <a:blip r:embed="rId2"/>
          <a:stretch>
            <a:fillRect/>
          </a:stretch>
        </p:blipFill>
        <p:spPr>
          <a:xfrm>
            <a:off x="5169263" y="2921860"/>
            <a:ext cx="6495688" cy="2658749"/>
          </a:xfrm>
          <a:prstGeom prst="rect">
            <a:avLst/>
          </a:prstGeom>
        </p:spPr>
      </p:pic>
    </p:spTree>
    <p:extLst>
      <p:ext uri="{BB962C8B-B14F-4D97-AF65-F5344CB8AC3E}">
        <p14:creationId xmlns:p14="http://schemas.microsoft.com/office/powerpoint/2010/main" val="149313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HBase</a:t>
            </a:r>
            <a:endParaRPr lang="zh-CN" altLang="en-US" dirty="0"/>
          </a:p>
        </p:txBody>
      </p:sp>
      <p:sp>
        <p:nvSpPr>
          <p:cNvPr id="3" name="内容占位符 2"/>
          <p:cNvSpPr>
            <a:spLocks noGrp="1"/>
          </p:cNvSpPr>
          <p:nvPr>
            <p:ph idx="1"/>
          </p:nvPr>
        </p:nvSpPr>
        <p:spPr/>
        <p:txBody>
          <a:bodyPr/>
          <a:lstStyle/>
          <a:p>
            <a:r>
              <a:rPr lang="en-US" altLang="zh-CN" dirty="0" err="1"/>
              <a:t>HBase</a:t>
            </a:r>
            <a:r>
              <a:rPr lang="zh-CN" altLang="en-US" dirty="0"/>
              <a:t>与传统关系型数据库（</a:t>
            </a:r>
            <a:r>
              <a:rPr lang="en-US" altLang="zh-CN" dirty="0"/>
              <a:t>RDBMS</a:t>
            </a:r>
            <a:r>
              <a:rPr lang="zh-CN" altLang="en-US" dirty="0"/>
              <a:t>）的区别</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63</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11296350"/>
              </p:ext>
            </p:extLst>
          </p:nvPr>
        </p:nvGraphicFramePr>
        <p:xfrm>
          <a:off x="1699513" y="1904439"/>
          <a:ext cx="8792978" cy="3984307"/>
        </p:xfrm>
        <a:graphic>
          <a:graphicData uri="http://schemas.openxmlformats.org/drawingml/2006/table">
            <a:tbl>
              <a:tblPr firstRow="1" firstCol="1">
                <a:tableStyleId>{00A15C55-8517-42AA-B614-E9B94910E393}</a:tableStyleId>
              </a:tblPr>
              <a:tblGrid>
                <a:gridCol w="1711720">
                  <a:extLst>
                    <a:ext uri="{9D8B030D-6E8A-4147-A177-3AD203B41FA5}">
                      <a16:colId xmlns:a16="http://schemas.microsoft.com/office/drawing/2014/main" val="1003370628"/>
                    </a:ext>
                  </a:extLst>
                </a:gridCol>
                <a:gridCol w="3540629">
                  <a:extLst>
                    <a:ext uri="{9D8B030D-6E8A-4147-A177-3AD203B41FA5}">
                      <a16:colId xmlns:a16="http://schemas.microsoft.com/office/drawing/2014/main" val="1729018521"/>
                    </a:ext>
                  </a:extLst>
                </a:gridCol>
                <a:gridCol w="3540629">
                  <a:extLst>
                    <a:ext uri="{9D8B030D-6E8A-4147-A177-3AD203B41FA5}">
                      <a16:colId xmlns:a16="http://schemas.microsoft.com/office/drawing/2014/main" val="2919448688"/>
                    </a:ext>
                  </a:extLst>
                </a:gridCol>
              </a:tblGrid>
              <a:tr h="78916">
                <a:tc>
                  <a:txBody>
                    <a:bodyPr/>
                    <a:lstStyle/>
                    <a:p>
                      <a:pPr algn="l" fontAlgn="ct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3278" marR="3278" marT="3278" marB="0" anchor="ctr"/>
                </a:tc>
                <a:tc>
                  <a:txBody>
                    <a:bodyPr/>
                    <a:lstStyle/>
                    <a:p>
                      <a:pPr algn="l" fontAlgn="ctr"/>
                      <a:r>
                        <a:rPr lang="en-US" sz="1800" u="none" strike="noStrike" dirty="0" err="1">
                          <a:effectLst/>
                        </a:rPr>
                        <a:t>HBase</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3278" marR="3278" marT="3278" marB="0" anchor="ctr"/>
                </a:tc>
                <a:tc>
                  <a:txBody>
                    <a:bodyPr/>
                    <a:lstStyle/>
                    <a:p>
                      <a:pPr algn="l" fontAlgn="ctr"/>
                      <a:r>
                        <a:rPr lang="en-US" sz="1800" u="none" strike="noStrike">
                          <a:effectLst/>
                        </a:rPr>
                        <a:t>RDBMS</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3278" marR="3278" marT="3278" marB="0" anchor="ctr"/>
                </a:tc>
                <a:extLst>
                  <a:ext uri="{0D108BD9-81ED-4DB2-BD59-A6C34878D82A}">
                    <a16:rowId xmlns:a16="http://schemas.microsoft.com/office/drawing/2014/main" val="1228462136"/>
                  </a:ext>
                </a:extLst>
              </a:tr>
              <a:tr h="438381">
                <a:tc>
                  <a:txBody>
                    <a:bodyPr/>
                    <a:lstStyle/>
                    <a:p>
                      <a:pPr algn="l" fontAlgn="ctr"/>
                      <a:r>
                        <a:rPr lang="zh-CN" altLang="en-US" sz="1800" u="none" strike="noStrike">
                          <a:effectLst/>
                        </a:rPr>
                        <a:t>硬件架构</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3278" marR="3278" marT="3278" marB="0" anchor="ctr"/>
                </a:tc>
                <a:tc>
                  <a:txBody>
                    <a:bodyPr/>
                    <a:lstStyle/>
                    <a:p>
                      <a:pPr algn="l" fontAlgn="ctr"/>
                      <a:r>
                        <a:rPr lang="zh-CN" altLang="en-US" sz="1800" u="none" strike="noStrike" dirty="0">
                          <a:effectLst/>
                        </a:rPr>
                        <a:t>类似于 </a:t>
                      </a:r>
                      <a:r>
                        <a:rPr lang="en-US" sz="1800" u="none" strike="noStrike" dirty="0">
                          <a:effectLst/>
                        </a:rPr>
                        <a:t>Hadoop </a:t>
                      </a:r>
                      <a:r>
                        <a:rPr lang="zh-CN" altLang="en-US" sz="1800" u="none" strike="noStrike" dirty="0">
                          <a:effectLst/>
                        </a:rPr>
                        <a:t>的分布式集群，硬件成本低廉</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3278" marR="3278" marT="3278" marB="0" anchor="ctr"/>
                </a:tc>
                <a:tc>
                  <a:txBody>
                    <a:bodyPr/>
                    <a:lstStyle/>
                    <a:p>
                      <a:pPr algn="l" fontAlgn="ctr"/>
                      <a:r>
                        <a:rPr lang="zh-CN" altLang="en-US" sz="1800" u="none" strike="noStrike" dirty="0">
                          <a:effectLst/>
                        </a:rPr>
                        <a:t>传统的多核系统，硬件成本昂贵</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3278" marR="3278" marT="3278" marB="0" anchor="ctr"/>
                </a:tc>
                <a:extLst>
                  <a:ext uri="{0D108BD9-81ED-4DB2-BD59-A6C34878D82A}">
                    <a16:rowId xmlns:a16="http://schemas.microsoft.com/office/drawing/2014/main" val="2963564754"/>
                  </a:ext>
                </a:extLst>
              </a:tr>
              <a:tr h="583819">
                <a:tc>
                  <a:txBody>
                    <a:bodyPr/>
                    <a:lstStyle/>
                    <a:p>
                      <a:pPr algn="l" fontAlgn="ctr"/>
                      <a:r>
                        <a:rPr lang="zh-CN" altLang="en-US" sz="1800" u="none" strike="noStrike">
                          <a:effectLst/>
                        </a:rPr>
                        <a:t>容错性</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3278" marR="3278" marT="3278" marB="0" anchor="ctr"/>
                </a:tc>
                <a:tc>
                  <a:txBody>
                    <a:bodyPr/>
                    <a:lstStyle/>
                    <a:p>
                      <a:pPr algn="l" fontAlgn="ctr"/>
                      <a:r>
                        <a:rPr lang="zh-CN" altLang="en-US" sz="1800" u="none" strike="noStrike" dirty="0">
                          <a:effectLst/>
                        </a:rPr>
                        <a:t>由软件架构实现，由于由多个节点组成，所以不担心一点或几点宕机</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3278" marR="3278" marT="3278" marB="0" anchor="ctr"/>
                </a:tc>
                <a:tc>
                  <a:txBody>
                    <a:bodyPr/>
                    <a:lstStyle/>
                    <a:p>
                      <a:pPr algn="l" fontAlgn="ctr"/>
                      <a:r>
                        <a:rPr lang="zh-CN" altLang="en-US" sz="1800" u="none" strike="noStrike" dirty="0">
                          <a:effectLst/>
                        </a:rPr>
                        <a:t>一般需要额外硬件设备实现 </a:t>
                      </a:r>
                      <a:r>
                        <a:rPr lang="en-US" altLang="zh-CN" sz="1800" u="none" strike="noStrike" dirty="0">
                          <a:effectLst/>
                        </a:rPr>
                        <a:t>HA </a:t>
                      </a:r>
                      <a:r>
                        <a:rPr lang="zh-CN" altLang="en-US" sz="1800" u="none" strike="noStrike" dirty="0">
                          <a:effectLst/>
                        </a:rPr>
                        <a:t>机制</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3278" marR="3278" marT="3278" marB="0" anchor="ctr"/>
                </a:tc>
                <a:extLst>
                  <a:ext uri="{0D108BD9-81ED-4DB2-BD59-A6C34878D82A}">
                    <a16:rowId xmlns:a16="http://schemas.microsoft.com/office/drawing/2014/main" val="2031333585"/>
                  </a:ext>
                </a:extLst>
              </a:tr>
              <a:tr h="147504">
                <a:tc>
                  <a:txBody>
                    <a:bodyPr/>
                    <a:lstStyle/>
                    <a:p>
                      <a:pPr algn="l" fontAlgn="ctr"/>
                      <a:r>
                        <a:rPr lang="zh-CN" altLang="en-US" sz="1800" u="none" strike="noStrike">
                          <a:effectLst/>
                        </a:rPr>
                        <a:t>数据库大小</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3278" marR="3278" marT="3278" marB="0" anchor="ctr"/>
                </a:tc>
                <a:tc>
                  <a:txBody>
                    <a:bodyPr/>
                    <a:lstStyle/>
                    <a:p>
                      <a:pPr algn="l" fontAlgn="ctr"/>
                      <a:r>
                        <a:rPr lang="en-US" sz="1800" u="none" strike="noStrike">
                          <a:effectLst/>
                        </a:rPr>
                        <a:t>PB</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3278" marR="3278" marT="3278" marB="0" anchor="ctr"/>
                </a:tc>
                <a:tc>
                  <a:txBody>
                    <a:bodyPr/>
                    <a:lstStyle/>
                    <a:p>
                      <a:pPr algn="l" fontAlgn="ctr"/>
                      <a:r>
                        <a:rPr lang="en-US" sz="1800" u="none" strike="noStrike" dirty="0">
                          <a:effectLst/>
                        </a:rPr>
                        <a:t>GB、TB</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3278" marR="3278" marT="3278" marB="0" anchor="ctr"/>
                </a:tc>
                <a:extLst>
                  <a:ext uri="{0D108BD9-81ED-4DB2-BD59-A6C34878D82A}">
                    <a16:rowId xmlns:a16="http://schemas.microsoft.com/office/drawing/2014/main" val="3449505537"/>
                  </a:ext>
                </a:extLst>
              </a:tr>
              <a:tr h="220224">
                <a:tc>
                  <a:txBody>
                    <a:bodyPr/>
                    <a:lstStyle/>
                    <a:p>
                      <a:pPr algn="l" fontAlgn="ctr"/>
                      <a:r>
                        <a:rPr lang="zh-CN" altLang="en-US" sz="1800" u="none" strike="noStrike">
                          <a:effectLst/>
                        </a:rPr>
                        <a:t>数据排布方式</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3278" marR="3278" marT="3278" marB="0" anchor="ctr"/>
                </a:tc>
                <a:tc>
                  <a:txBody>
                    <a:bodyPr/>
                    <a:lstStyle/>
                    <a:p>
                      <a:pPr algn="l" fontAlgn="ctr"/>
                      <a:r>
                        <a:rPr lang="zh-CN" altLang="en-US" sz="1800" u="none" strike="noStrike" dirty="0">
                          <a:effectLst/>
                        </a:rPr>
                        <a:t>稀疏的、分布的、多维的 </a:t>
                      </a:r>
                      <a:r>
                        <a:rPr lang="en-US" altLang="zh-CN" sz="1800" u="none" strike="noStrike" dirty="0">
                          <a:effectLst/>
                        </a:rPr>
                        <a:t>Map</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3278" marR="3278" marT="3278" marB="0" anchor="ctr"/>
                </a:tc>
                <a:tc>
                  <a:txBody>
                    <a:bodyPr/>
                    <a:lstStyle/>
                    <a:p>
                      <a:pPr algn="l" fontAlgn="ctr"/>
                      <a:r>
                        <a:rPr lang="zh-CN" altLang="en-US" sz="1800" u="none" strike="noStrike" dirty="0">
                          <a:effectLst/>
                        </a:rPr>
                        <a:t>以行和列组织</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3278" marR="3278" marT="3278" marB="0" anchor="ctr"/>
                </a:tc>
                <a:extLst>
                  <a:ext uri="{0D108BD9-81ED-4DB2-BD59-A6C34878D82A}">
                    <a16:rowId xmlns:a16="http://schemas.microsoft.com/office/drawing/2014/main" val="3797244538"/>
                  </a:ext>
                </a:extLst>
              </a:tr>
              <a:tr h="147504">
                <a:tc>
                  <a:txBody>
                    <a:bodyPr/>
                    <a:lstStyle/>
                    <a:p>
                      <a:pPr algn="l" fontAlgn="ctr"/>
                      <a:r>
                        <a:rPr lang="zh-CN" altLang="en-US" sz="1800" u="none" strike="noStrike">
                          <a:effectLst/>
                        </a:rPr>
                        <a:t>数据类型</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3278" marR="3278" marT="3278" marB="0" anchor="ctr"/>
                </a:tc>
                <a:tc>
                  <a:txBody>
                    <a:bodyPr/>
                    <a:lstStyle/>
                    <a:p>
                      <a:pPr algn="l" fontAlgn="ctr"/>
                      <a:r>
                        <a:rPr lang="en-US" sz="1800" u="none" strike="noStrike">
                          <a:effectLst/>
                        </a:rPr>
                        <a:t>Bytes</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3278" marR="3278" marT="3278" marB="0" anchor="ctr"/>
                </a:tc>
                <a:tc>
                  <a:txBody>
                    <a:bodyPr/>
                    <a:lstStyle/>
                    <a:p>
                      <a:pPr algn="l" fontAlgn="ctr"/>
                      <a:r>
                        <a:rPr lang="zh-CN" altLang="en-US" sz="1800" u="none" strike="noStrike">
                          <a:effectLst/>
                        </a:rPr>
                        <a:t>丰富的数据类型</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3278" marR="3278" marT="3278" marB="0" anchor="ctr"/>
                </a:tc>
                <a:extLst>
                  <a:ext uri="{0D108BD9-81ED-4DB2-BD59-A6C34878D82A}">
                    <a16:rowId xmlns:a16="http://schemas.microsoft.com/office/drawing/2014/main" val="3472958182"/>
                  </a:ext>
                </a:extLst>
              </a:tr>
              <a:tr h="292942">
                <a:tc>
                  <a:txBody>
                    <a:bodyPr/>
                    <a:lstStyle/>
                    <a:p>
                      <a:pPr algn="l" fontAlgn="ctr"/>
                      <a:r>
                        <a:rPr lang="zh-CN" altLang="en-US" sz="1800" u="none" strike="noStrike">
                          <a:effectLst/>
                        </a:rPr>
                        <a:t>事物支持</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3278" marR="3278" marT="3278" marB="0" anchor="ctr"/>
                </a:tc>
                <a:tc>
                  <a:txBody>
                    <a:bodyPr/>
                    <a:lstStyle/>
                    <a:p>
                      <a:pPr algn="l" fontAlgn="ctr"/>
                      <a:r>
                        <a:rPr lang="en-US" altLang="zh-CN" sz="1800" u="none" strike="noStrike">
                          <a:effectLst/>
                        </a:rPr>
                        <a:t>ACID </a:t>
                      </a:r>
                      <a:r>
                        <a:rPr lang="zh-CN" altLang="en-US" sz="1800" u="none" strike="noStrike">
                          <a:effectLst/>
                        </a:rPr>
                        <a:t>只支持单个 </a:t>
                      </a:r>
                      <a:r>
                        <a:rPr lang="en-US" altLang="zh-CN" sz="1800" u="none" strike="noStrike">
                          <a:effectLst/>
                        </a:rPr>
                        <a:t>Row </a:t>
                      </a:r>
                      <a:r>
                        <a:rPr lang="zh-CN" altLang="en-US" sz="1800" u="none" strike="noStrike">
                          <a:effectLst/>
                        </a:rPr>
                        <a:t>级别</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3278" marR="3278" marT="3278" marB="0" anchor="ctr"/>
                </a:tc>
                <a:tc>
                  <a:txBody>
                    <a:bodyPr/>
                    <a:lstStyle/>
                    <a:p>
                      <a:pPr algn="l" fontAlgn="ctr"/>
                      <a:r>
                        <a:rPr lang="zh-CN" altLang="en-US" sz="1800" u="none" strike="noStrike" dirty="0">
                          <a:effectLst/>
                        </a:rPr>
                        <a:t>全面的 </a:t>
                      </a:r>
                      <a:r>
                        <a:rPr lang="en-US" sz="1800" u="none" strike="noStrike" dirty="0">
                          <a:effectLst/>
                        </a:rPr>
                        <a:t>ACID </a:t>
                      </a:r>
                      <a:r>
                        <a:rPr lang="zh-CN" altLang="en-US" sz="1800" u="none" strike="noStrike" dirty="0">
                          <a:effectLst/>
                        </a:rPr>
                        <a:t>支持，对 </a:t>
                      </a:r>
                      <a:r>
                        <a:rPr lang="en-US" sz="1800" u="none" strike="noStrike" dirty="0">
                          <a:effectLst/>
                        </a:rPr>
                        <a:t>Row </a:t>
                      </a:r>
                      <a:r>
                        <a:rPr lang="zh-CN" altLang="en-US" sz="1800" u="none" strike="noStrike" dirty="0">
                          <a:effectLst/>
                        </a:rPr>
                        <a:t>和表</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3278" marR="3278" marT="3278" marB="0" anchor="ctr"/>
                </a:tc>
                <a:extLst>
                  <a:ext uri="{0D108BD9-81ED-4DB2-BD59-A6C34878D82A}">
                    <a16:rowId xmlns:a16="http://schemas.microsoft.com/office/drawing/2014/main" val="105974687"/>
                  </a:ext>
                </a:extLst>
              </a:tr>
              <a:tr h="583819">
                <a:tc>
                  <a:txBody>
                    <a:bodyPr/>
                    <a:lstStyle/>
                    <a:p>
                      <a:pPr algn="l" fontAlgn="ctr"/>
                      <a:r>
                        <a:rPr lang="zh-CN" altLang="en-US" sz="1800" u="none" strike="noStrike">
                          <a:effectLst/>
                        </a:rPr>
                        <a:t>查询语言</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3278" marR="3278" marT="3278" marB="0" anchor="ctr"/>
                </a:tc>
                <a:tc>
                  <a:txBody>
                    <a:bodyPr/>
                    <a:lstStyle/>
                    <a:p>
                      <a:pPr algn="l" fontAlgn="ctr"/>
                      <a:r>
                        <a:rPr lang="zh-CN" altLang="en-US" sz="1800" u="none" strike="noStrike">
                          <a:effectLst/>
                        </a:rPr>
                        <a:t>只支持 </a:t>
                      </a:r>
                      <a:r>
                        <a:rPr lang="en-US" sz="1800" u="none" strike="noStrike">
                          <a:effectLst/>
                        </a:rPr>
                        <a:t>Java API （</a:t>
                      </a:r>
                      <a:r>
                        <a:rPr lang="zh-CN" altLang="en-US" sz="1800" u="none" strike="noStrike">
                          <a:effectLst/>
                        </a:rPr>
                        <a:t>除非与其他框架一起使用，如 </a:t>
                      </a:r>
                      <a:r>
                        <a:rPr lang="en-US" sz="1800" u="none" strike="noStrike">
                          <a:effectLst/>
                        </a:rPr>
                        <a:t>Phoenix、Hive）</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3278" marR="3278" marT="3278" marB="0" anchor="ctr"/>
                </a:tc>
                <a:tc>
                  <a:txBody>
                    <a:bodyPr/>
                    <a:lstStyle/>
                    <a:p>
                      <a:pPr algn="l" fontAlgn="ctr"/>
                      <a:r>
                        <a:rPr lang="en-US" sz="1800" u="none" strike="noStrike" dirty="0">
                          <a:effectLst/>
                        </a:rPr>
                        <a:t>SQL</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3278" marR="3278" marT="3278" marB="0" anchor="ctr"/>
                </a:tc>
                <a:extLst>
                  <a:ext uri="{0D108BD9-81ED-4DB2-BD59-A6C34878D82A}">
                    <a16:rowId xmlns:a16="http://schemas.microsoft.com/office/drawing/2014/main" val="3974583132"/>
                  </a:ext>
                </a:extLst>
              </a:tr>
              <a:tr h="583819">
                <a:tc>
                  <a:txBody>
                    <a:bodyPr/>
                    <a:lstStyle/>
                    <a:p>
                      <a:pPr algn="l" fontAlgn="ctr"/>
                      <a:r>
                        <a:rPr lang="zh-CN" altLang="en-US" sz="1800" u="none" strike="noStrike">
                          <a:effectLst/>
                        </a:rPr>
                        <a:t>索引</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3278" marR="3278" marT="3278" marB="0" anchor="ctr"/>
                </a:tc>
                <a:tc>
                  <a:txBody>
                    <a:bodyPr/>
                    <a:lstStyle/>
                    <a:p>
                      <a:pPr algn="l" fontAlgn="ctr"/>
                      <a:r>
                        <a:rPr lang="zh-CN" altLang="en-US" sz="1800" u="none" strike="noStrike">
                          <a:effectLst/>
                        </a:rPr>
                        <a:t>只支持 </a:t>
                      </a:r>
                      <a:r>
                        <a:rPr lang="en-US" sz="1800" u="none" strike="noStrike">
                          <a:effectLst/>
                        </a:rPr>
                        <a:t>Row-key，</a:t>
                      </a:r>
                      <a:r>
                        <a:rPr lang="zh-CN" altLang="en-US" sz="1800" u="none" strike="noStrike">
                          <a:effectLst/>
                        </a:rPr>
                        <a:t>除非与其他技术一起应用，如 </a:t>
                      </a:r>
                      <a:r>
                        <a:rPr lang="en-US" sz="1800" u="none" strike="noStrike">
                          <a:effectLst/>
                        </a:rPr>
                        <a:t>Phoenix、Hive</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3278" marR="3278" marT="3278" marB="0" anchor="ctr"/>
                </a:tc>
                <a:tc>
                  <a:txBody>
                    <a:bodyPr/>
                    <a:lstStyle/>
                    <a:p>
                      <a:pPr algn="l" fontAlgn="ctr"/>
                      <a:r>
                        <a:rPr lang="zh-CN" altLang="en-US" sz="1800" u="none" strike="noStrike" dirty="0">
                          <a:effectLst/>
                        </a:rPr>
                        <a:t>支持</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3278" marR="3278" marT="3278" marB="0" anchor="ctr"/>
                </a:tc>
                <a:extLst>
                  <a:ext uri="{0D108BD9-81ED-4DB2-BD59-A6C34878D82A}">
                    <a16:rowId xmlns:a16="http://schemas.microsoft.com/office/drawing/2014/main" val="798398363"/>
                  </a:ext>
                </a:extLst>
              </a:tr>
              <a:tr h="147504">
                <a:tc>
                  <a:txBody>
                    <a:bodyPr/>
                    <a:lstStyle/>
                    <a:p>
                      <a:pPr algn="l" fontAlgn="ctr"/>
                      <a:r>
                        <a:rPr lang="zh-CN" altLang="en-US" sz="1800" u="none" strike="noStrike">
                          <a:effectLst/>
                        </a:rPr>
                        <a:t>吞吐量</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3278" marR="3278" marT="3278" marB="0" anchor="ctr"/>
                </a:tc>
                <a:tc>
                  <a:txBody>
                    <a:bodyPr/>
                    <a:lstStyle/>
                    <a:p>
                      <a:pPr algn="l" fontAlgn="ctr"/>
                      <a:r>
                        <a:rPr lang="zh-CN" altLang="en-US" sz="1800" u="none" strike="noStrike">
                          <a:effectLst/>
                        </a:rPr>
                        <a:t>百万查询</a:t>
                      </a:r>
                      <a:r>
                        <a:rPr lang="en-US" altLang="zh-CN" sz="1800" u="none" strike="noStrike">
                          <a:effectLst/>
                        </a:rPr>
                        <a:t>/</a:t>
                      </a:r>
                      <a:r>
                        <a:rPr lang="zh-CN" altLang="en-US" sz="1800" u="none" strike="noStrike">
                          <a:effectLst/>
                        </a:rPr>
                        <a:t>每秒</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3278" marR="3278" marT="3278" marB="0" anchor="ctr"/>
                </a:tc>
                <a:tc>
                  <a:txBody>
                    <a:bodyPr/>
                    <a:lstStyle/>
                    <a:p>
                      <a:pPr algn="l" fontAlgn="ctr"/>
                      <a:r>
                        <a:rPr lang="zh-CN" altLang="en-US" sz="1800" u="none" strike="noStrike" dirty="0">
                          <a:effectLst/>
                        </a:rPr>
                        <a:t>数千查询</a:t>
                      </a:r>
                      <a:r>
                        <a:rPr lang="en-US" altLang="zh-CN" sz="1800" u="none" strike="noStrike" dirty="0">
                          <a:effectLst/>
                        </a:rPr>
                        <a:t>/</a:t>
                      </a:r>
                      <a:r>
                        <a:rPr lang="zh-CN" altLang="en-US" sz="1800" u="none" strike="noStrike" dirty="0">
                          <a:effectLst/>
                        </a:rPr>
                        <a:t>每秒</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3278" marR="3278" marT="3278" marB="0" anchor="ctr"/>
                </a:tc>
                <a:extLst>
                  <a:ext uri="{0D108BD9-81ED-4DB2-BD59-A6C34878D82A}">
                    <a16:rowId xmlns:a16="http://schemas.microsoft.com/office/drawing/2014/main" val="1324306317"/>
                  </a:ext>
                </a:extLst>
              </a:tr>
            </a:tbl>
          </a:graphicData>
        </a:graphic>
      </p:graphicFrame>
    </p:spTree>
    <p:extLst>
      <p:ext uri="{BB962C8B-B14F-4D97-AF65-F5344CB8AC3E}">
        <p14:creationId xmlns:p14="http://schemas.microsoft.com/office/powerpoint/2010/main" val="3092445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关系模型</a:t>
            </a:r>
          </a:p>
        </p:txBody>
      </p:sp>
      <p:sp>
        <p:nvSpPr>
          <p:cNvPr id="3" name="内容占位符 2"/>
          <p:cNvSpPr>
            <a:spLocks noGrp="1"/>
          </p:cNvSpPr>
          <p:nvPr>
            <p:ph idx="1"/>
          </p:nvPr>
        </p:nvSpPr>
        <p:spPr/>
        <p:txBody>
          <a:bodyPr/>
          <a:lstStyle/>
          <a:p>
            <a:r>
              <a:rPr lang="zh-CN" altLang="en-US" dirty="0"/>
              <a:t>基本概念</a:t>
            </a:r>
          </a:p>
          <a:p>
            <a:pPr lvl="1"/>
            <a:r>
              <a:rPr lang="zh-CN" altLang="en-US" sz="2000" dirty="0"/>
              <a:t>实体（</a:t>
            </a:r>
            <a:r>
              <a:rPr lang="en-US" altLang="zh-CN" sz="2000" dirty="0"/>
              <a:t>entity</a:t>
            </a:r>
            <a:r>
              <a:rPr lang="zh-CN" altLang="en-US" sz="2000" dirty="0"/>
              <a:t>）：客观存在，可以相互区别的东西称为实体。可以是具体的对象，也可以是抽象的事件。</a:t>
            </a:r>
          </a:p>
          <a:p>
            <a:pPr lvl="1"/>
            <a:r>
              <a:rPr lang="zh-CN" altLang="en-US" sz="2000" dirty="0"/>
              <a:t>实体集（</a:t>
            </a:r>
            <a:r>
              <a:rPr lang="en-US" altLang="zh-CN" sz="2000" dirty="0"/>
              <a:t>entity set</a:t>
            </a:r>
            <a:r>
              <a:rPr lang="zh-CN" altLang="en-US" sz="2000" dirty="0"/>
              <a:t>）：性质相同的同类实体的集合。</a:t>
            </a:r>
          </a:p>
          <a:p>
            <a:pPr lvl="1"/>
            <a:r>
              <a:rPr lang="zh-CN" altLang="en-US" sz="2000" dirty="0"/>
              <a:t>属性（</a:t>
            </a:r>
            <a:r>
              <a:rPr lang="en-US" altLang="zh-CN" sz="2000" dirty="0"/>
              <a:t>attribute</a:t>
            </a:r>
            <a:r>
              <a:rPr lang="zh-CN" altLang="en-US" sz="2000" dirty="0"/>
              <a:t>）：实体的某一方面的特征</a:t>
            </a:r>
          </a:p>
          <a:p>
            <a:pPr lvl="1"/>
            <a:r>
              <a:rPr lang="zh-CN" altLang="en-US" sz="2000" dirty="0"/>
              <a:t>属性域（</a:t>
            </a:r>
            <a:r>
              <a:rPr lang="en-US" altLang="zh-CN" sz="2000" dirty="0"/>
              <a:t>domain</a:t>
            </a:r>
            <a:r>
              <a:rPr lang="zh-CN" altLang="en-US" sz="2000" dirty="0"/>
              <a:t>）：属性的取值范围；含值的类型</a:t>
            </a:r>
          </a:p>
          <a:p>
            <a:pPr lvl="1"/>
            <a:r>
              <a:rPr lang="zh-CN" altLang="en-US" sz="2000" dirty="0"/>
              <a:t>码（</a:t>
            </a:r>
            <a:r>
              <a:rPr lang="en-US" altLang="zh-CN" sz="2000" dirty="0"/>
              <a:t>key</a:t>
            </a:r>
            <a:r>
              <a:rPr lang="zh-CN" altLang="en-US" sz="2000" dirty="0"/>
              <a:t>）：唯一标识每个实体的属性或属性集</a:t>
            </a:r>
          </a:p>
          <a:p>
            <a:pPr lvl="1"/>
            <a:r>
              <a:rPr lang="zh-CN" altLang="en-US" sz="2000" dirty="0"/>
              <a:t>实体型（</a:t>
            </a:r>
            <a:r>
              <a:rPr lang="en-US" altLang="zh-CN" sz="2000" dirty="0"/>
              <a:t>entity type</a:t>
            </a:r>
            <a:r>
              <a:rPr lang="zh-CN" altLang="en-US" sz="2000" dirty="0"/>
              <a:t>）：某一实体属性的集合</a:t>
            </a:r>
          </a:p>
          <a:p>
            <a:pPr lvl="1"/>
            <a:r>
              <a:rPr lang="zh-CN" altLang="en-US" sz="2000" dirty="0"/>
              <a:t>联系（</a:t>
            </a:r>
            <a:r>
              <a:rPr lang="en-US" altLang="zh-CN" sz="2000" dirty="0"/>
              <a:t>relationship</a:t>
            </a:r>
            <a:r>
              <a:rPr lang="zh-CN" altLang="en-US" sz="2000" dirty="0"/>
              <a:t>）：现实世界中事物内部以及事物之间的联系在信息世界中反映为实体内部的联系和实体之间的联系</a:t>
            </a:r>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7</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spTree>
    <p:extLst>
      <p:ext uri="{BB962C8B-B14F-4D97-AF65-F5344CB8AC3E}">
        <p14:creationId xmlns:p14="http://schemas.microsoft.com/office/powerpoint/2010/main" val="1538358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关系模型</a:t>
            </a:r>
          </a:p>
        </p:txBody>
      </p:sp>
      <p:sp>
        <p:nvSpPr>
          <p:cNvPr id="3" name="内容占位符 2"/>
          <p:cNvSpPr>
            <a:spLocks noGrp="1"/>
          </p:cNvSpPr>
          <p:nvPr>
            <p:ph idx="1"/>
          </p:nvPr>
        </p:nvSpPr>
        <p:spPr/>
        <p:txBody>
          <a:bodyPr/>
          <a:lstStyle/>
          <a:p>
            <a:r>
              <a:rPr lang="zh-CN" altLang="en-US" dirty="0"/>
              <a:t>实体间的联系</a:t>
            </a:r>
            <a:endParaRPr lang="en-US" altLang="zh-CN" dirty="0"/>
          </a:p>
          <a:p>
            <a:endParaRPr lang="en-US" altLang="zh-CN" sz="2000" dirty="0"/>
          </a:p>
          <a:p>
            <a:endParaRPr lang="zh-CN" altLang="en-US" sz="2000" dirty="0"/>
          </a:p>
          <a:p>
            <a:r>
              <a:rPr lang="zh-CN" altLang="en-US" dirty="0"/>
              <a:t>两个实体型之间的联系</a:t>
            </a:r>
          </a:p>
          <a:p>
            <a:pPr lvl="1"/>
            <a:r>
              <a:rPr lang="zh-CN" altLang="en-US" dirty="0"/>
              <a:t>一对一的联系，记为  </a:t>
            </a:r>
            <a:r>
              <a:rPr lang="en-US" altLang="zh-CN" dirty="0"/>
              <a:t>1﹕1 </a:t>
            </a:r>
          </a:p>
          <a:p>
            <a:pPr lvl="1"/>
            <a:r>
              <a:rPr lang="zh-CN" altLang="en-US" dirty="0"/>
              <a:t>一对多的联系，记为  </a:t>
            </a:r>
            <a:r>
              <a:rPr lang="en-US" altLang="zh-CN" dirty="0"/>
              <a:t>1﹕n</a:t>
            </a:r>
          </a:p>
          <a:p>
            <a:pPr lvl="1"/>
            <a:r>
              <a:rPr lang="zh-CN" altLang="en-US" dirty="0"/>
              <a:t>多对多的联系，记为  </a:t>
            </a:r>
            <a:r>
              <a:rPr lang="en-US" altLang="zh-CN" dirty="0" err="1"/>
              <a:t>m﹕n</a:t>
            </a:r>
            <a:endParaRPr lang="en-US" altLang="zh-CN" dirty="0"/>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8</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grpSp>
        <p:nvGrpSpPr>
          <p:cNvPr id="12" name="组合 11"/>
          <p:cNvGrpSpPr/>
          <p:nvPr/>
        </p:nvGrpSpPr>
        <p:grpSpPr>
          <a:xfrm>
            <a:off x="4819650" y="936932"/>
            <a:ext cx="6534150" cy="1754326"/>
            <a:chOff x="2950087" y="2169121"/>
            <a:chExt cx="6534150" cy="1754326"/>
          </a:xfrm>
        </p:grpSpPr>
        <p:sp>
          <p:nvSpPr>
            <p:cNvPr id="8" name="Rectangle 32"/>
            <p:cNvSpPr>
              <a:spLocks noChangeArrowheads="1"/>
            </p:cNvSpPr>
            <p:nvPr/>
          </p:nvSpPr>
          <p:spPr bwMode="auto">
            <a:xfrm>
              <a:off x="2950087" y="2169121"/>
              <a:ext cx="65341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pPr>
              <a:r>
                <a:rPr lang="en-US" altLang="zh-CN" sz="2400" b="1" dirty="0"/>
                <a:t>   </a:t>
              </a:r>
              <a:r>
                <a:rPr lang="zh-CN" altLang="en-US" sz="2400" i="0" dirty="0"/>
                <a:t>两个实体型       </a:t>
              </a:r>
              <a:r>
                <a:rPr lang="en-US" altLang="zh-CN" sz="2400" i="0" dirty="0"/>
                <a:t>	</a:t>
              </a:r>
              <a:r>
                <a:rPr lang="zh-CN" altLang="en-US" sz="2400" i="0" dirty="0"/>
                <a:t>一对一联系（</a:t>
              </a:r>
              <a:r>
                <a:rPr lang="en-US" altLang="zh-CN" sz="2400" i="0" dirty="0"/>
                <a:t>1:1</a:t>
              </a:r>
              <a:r>
                <a:rPr lang="zh-CN" altLang="en-US" sz="2400" i="0" dirty="0"/>
                <a:t>） 　 </a:t>
              </a:r>
            </a:p>
            <a:p>
              <a:pPr algn="l">
                <a:lnSpc>
                  <a:spcPct val="150000"/>
                </a:lnSpc>
              </a:pPr>
              <a:r>
                <a:rPr lang="zh-CN" altLang="en-US" sz="2400" i="0" dirty="0"/>
                <a:t>   三个实体型        </a:t>
              </a:r>
              <a:r>
                <a:rPr lang="en-US" altLang="zh-CN" sz="2400" i="0" dirty="0"/>
                <a:t>	</a:t>
              </a:r>
              <a:r>
                <a:rPr lang="zh-CN" altLang="en-US" sz="2400" i="0" dirty="0"/>
                <a:t>一对多联系（</a:t>
              </a:r>
              <a:r>
                <a:rPr lang="en-US" altLang="zh-CN" sz="2400" i="0" dirty="0"/>
                <a:t>1:n</a:t>
              </a:r>
              <a:r>
                <a:rPr lang="zh-CN" altLang="en-US" sz="2400" i="0" dirty="0"/>
                <a:t>） </a:t>
              </a:r>
            </a:p>
            <a:p>
              <a:pPr algn="l">
                <a:lnSpc>
                  <a:spcPct val="150000"/>
                </a:lnSpc>
              </a:pPr>
              <a:r>
                <a:rPr lang="zh-CN" altLang="en-US" sz="2400" i="0" dirty="0"/>
                <a:t>   一个实体型        </a:t>
              </a:r>
              <a:r>
                <a:rPr lang="en-US" altLang="zh-CN" sz="2400" i="0" dirty="0"/>
                <a:t>	</a:t>
              </a:r>
              <a:r>
                <a:rPr lang="zh-CN" altLang="en-US" sz="2400" i="0" dirty="0"/>
                <a:t>多对多联系（</a:t>
              </a:r>
              <a:r>
                <a:rPr lang="en-US" altLang="zh-CN" sz="2400" i="0" dirty="0"/>
                <a:t>m:n</a:t>
              </a:r>
              <a:r>
                <a:rPr lang="zh-CN" altLang="en-US" sz="2400" i="0" dirty="0"/>
                <a:t>）  </a:t>
              </a:r>
            </a:p>
          </p:txBody>
        </p:sp>
        <p:grpSp>
          <p:nvGrpSpPr>
            <p:cNvPr id="9" name="Group 35"/>
            <p:cNvGrpSpPr>
              <a:grpSpLocks/>
            </p:cNvGrpSpPr>
            <p:nvPr/>
          </p:nvGrpSpPr>
          <p:grpSpPr bwMode="auto">
            <a:xfrm>
              <a:off x="5074155" y="2520097"/>
              <a:ext cx="501650" cy="1223963"/>
              <a:chOff x="2064" y="1570"/>
              <a:chExt cx="316" cy="635"/>
            </a:xfrm>
          </p:grpSpPr>
          <p:sp>
            <p:nvSpPr>
              <p:cNvPr id="10" name="AutoShape 33"/>
              <p:cNvSpPr>
                <a:spLocks/>
              </p:cNvSpPr>
              <p:nvPr/>
            </p:nvSpPr>
            <p:spPr bwMode="auto">
              <a:xfrm>
                <a:off x="2290" y="1570"/>
                <a:ext cx="90" cy="635"/>
              </a:xfrm>
              <a:prstGeom prst="leftBracket">
                <a:avLst>
                  <a:gd name="adj" fmla="val 58796"/>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AutoShape 34"/>
              <p:cNvSpPr>
                <a:spLocks/>
              </p:cNvSpPr>
              <p:nvPr/>
            </p:nvSpPr>
            <p:spPr bwMode="auto">
              <a:xfrm>
                <a:off x="2064" y="1570"/>
                <a:ext cx="48" cy="635"/>
              </a:xfrm>
              <a:prstGeom prst="rightBracket">
                <a:avLst>
                  <a:gd name="adj" fmla="val 11024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3" name="Group 4"/>
          <p:cNvGrpSpPr>
            <a:grpSpLocks/>
          </p:cNvGrpSpPr>
          <p:nvPr/>
        </p:nvGrpSpPr>
        <p:grpSpPr bwMode="auto">
          <a:xfrm>
            <a:off x="5035551" y="3194564"/>
            <a:ext cx="6629400" cy="2841625"/>
            <a:chOff x="912" y="2282"/>
            <a:chExt cx="4176" cy="1790"/>
          </a:xfrm>
        </p:grpSpPr>
        <p:grpSp>
          <p:nvGrpSpPr>
            <p:cNvPr id="14" name="Group 5"/>
            <p:cNvGrpSpPr>
              <a:grpSpLocks/>
            </p:cNvGrpSpPr>
            <p:nvPr/>
          </p:nvGrpSpPr>
          <p:grpSpPr bwMode="auto">
            <a:xfrm>
              <a:off x="912" y="2313"/>
              <a:ext cx="1008" cy="1759"/>
              <a:chOff x="912" y="2313"/>
              <a:chExt cx="1008" cy="1759"/>
            </a:xfrm>
          </p:grpSpPr>
          <p:sp>
            <p:nvSpPr>
              <p:cNvPr id="33" name="Text Box 6"/>
              <p:cNvSpPr txBox="1">
                <a:spLocks noChangeArrowheads="1"/>
              </p:cNvSpPr>
              <p:nvPr/>
            </p:nvSpPr>
            <p:spPr bwMode="auto">
              <a:xfrm>
                <a:off x="960" y="2313"/>
                <a:ext cx="816" cy="256"/>
              </a:xfrm>
              <a:prstGeom prst="rect">
                <a:avLst/>
              </a:prstGeom>
              <a:gradFill rotWithShape="1">
                <a:gsLst>
                  <a:gs pos="0">
                    <a:srgbClr val="FFFFCC"/>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zh-CN" altLang="en-US" sz="2000" i="0">
                    <a:solidFill>
                      <a:schemeClr val="tx1"/>
                    </a:solidFill>
                  </a:rPr>
                  <a:t>实体型</a:t>
                </a:r>
                <a:r>
                  <a:rPr kumimoji="1" lang="en-US" altLang="zh-CN" sz="2000" i="0">
                    <a:solidFill>
                      <a:schemeClr val="tx1"/>
                    </a:solidFill>
                  </a:rPr>
                  <a:t>1</a:t>
                </a:r>
              </a:p>
            </p:txBody>
          </p:sp>
          <p:sp>
            <p:nvSpPr>
              <p:cNvPr id="34" name="AutoShape 7"/>
              <p:cNvSpPr>
                <a:spLocks noChangeArrowheads="1"/>
              </p:cNvSpPr>
              <p:nvPr/>
            </p:nvSpPr>
            <p:spPr bwMode="auto">
              <a:xfrm>
                <a:off x="912" y="2806"/>
                <a:ext cx="960" cy="308"/>
              </a:xfrm>
              <a:prstGeom prst="diamond">
                <a:avLst/>
              </a:prstGeom>
              <a:gradFill rotWithShape="1">
                <a:gsLst>
                  <a:gs pos="0">
                    <a:srgbClr val="FFFFCC"/>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2000" i="0">
                    <a:solidFill>
                      <a:schemeClr val="tx1"/>
                    </a:solidFill>
                  </a:rPr>
                  <a:t>联系名</a:t>
                </a:r>
              </a:p>
            </p:txBody>
          </p:sp>
          <p:sp>
            <p:nvSpPr>
              <p:cNvPr id="35" name="Text Box 8"/>
              <p:cNvSpPr txBox="1">
                <a:spLocks noChangeArrowheads="1"/>
              </p:cNvSpPr>
              <p:nvPr/>
            </p:nvSpPr>
            <p:spPr bwMode="auto">
              <a:xfrm>
                <a:off x="1008" y="3483"/>
                <a:ext cx="816" cy="256"/>
              </a:xfrm>
              <a:prstGeom prst="rect">
                <a:avLst/>
              </a:prstGeom>
              <a:gradFill rotWithShape="1">
                <a:gsLst>
                  <a:gs pos="0">
                    <a:srgbClr val="FFFFCC"/>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zh-CN" altLang="en-US" sz="2000" i="0">
                    <a:solidFill>
                      <a:schemeClr val="tx1"/>
                    </a:solidFill>
                  </a:rPr>
                  <a:t>实体型</a:t>
                </a:r>
                <a:r>
                  <a:rPr kumimoji="1" lang="en-US" altLang="zh-CN" sz="2000" i="0">
                    <a:solidFill>
                      <a:schemeClr val="tx1"/>
                    </a:solidFill>
                  </a:rPr>
                  <a:t>2</a:t>
                </a:r>
              </a:p>
            </p:txBody>
          </p:sp>
          <p:sp>
            <p:nvSpPr>
              <p:cNvPr id="36" name="Line 9"/>
              <p:cNvSpPr>
                <a:spLocks noChangeShapeType="1"/>
              </p:cNvSpPr>
              <p:nvPr/>
            </p:nvSpPr>
            <p:spPr bwMode="auto">
              <a:xfrm flipH="1" flipV="1">
                <a:off x="1383" y="2568"/>
                <a:ext cx="9" cy="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p>
            </p:txBody>
          </p:sp>
          <p:sp>
            <p:nvSpPr>
              <p:cNvPr id="37" name="Line 10"/>
              <p:cNvSpPr>
                <a:spLocks noChangeShapeType="1"/>
              </p:cNvSpPr>
              <p:nvPr/>
            </p:nvSpPr>
            <p:spPr bwMode="auto">
              <a:xfrm>
                <a:off x="1392" y="3114"/>
                <a:ext cx="0" cy="3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p>
            </p:txBody>
          </p:sp>
          <p:sp>
            <p:nvSpPr>
              <p:cNvPr id="38" name="Text Box 11"/>
              <p:cNvSpPr txBox="1">
                <a:spLocks noChangeArrowheads="1"/>
              </p:cNvSpPr>
              <p:nvPr/>
            </p:nvSpPr>
            <p:spPr bwMode="auto">
              <a:xfrm>
                <a:off x="1008" y="2590"/>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CN" sz="2000" i="0">
                    <a:solidFill>
                      <a:schemeClr val="tx1"/>
                    </a:solidFill>
                  </a:rPr>
                  <a:t>1</a:t>
                </a:r>
              </a:p>
            </p:txBody>
          </p:sp>
          <p:sp>
            <p:nvSpPr>
              <p:cNvPr id="39" name="Text Box 12"/>
              <p:cNvSpPr txBox="1">
                <a:spLocks noChangeArrowheads="1"/>
              </p:cNvSpPr>
              <p:nvPr/>
            </p:nvSpPr>
            <p:spPr bwMode="auto">
              <a:xfrm>
                <a:off x="1056" y="3206"/>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CN" sz="2000" i="0">
                    <a:solidFill>
                      <a:schemeClr val="tx1"/>
                    </a:solidFill>
                  </a:rPr>
                  <a:t>1</a:t>
                </a:r>
              </a:p>
            </p:txBody>
          </p:sp>
          <p:sp>
            <p:nvSpPr>
              <p:cNvPr id="40" name="Text Box 13"/>
              <p:cNvSpPr txBox="1">
                <a:spLocks noChangeArrowheads="1"/>
              </p:cNvSpPr>
              <p:nvPr/>
            </p:nvSpPr>
            <p:spPr bwMode="auto">
              <a:xfrm>
                <a:off x="1056" y="3822"/>
                <a:ext cx="8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CN" sz="2000" i="0">
                    <a:solidFill>
                      <a:srgbClr val="FF0000"/>
                    </a:solidFill>
                  </a:rPr>
                  <a:t>1:1</a:t>
                </a:r>
                <a:r>
                  <a:rPr kumimoji="1" lang="zh-CN" altLang="en-US" sz="2000" i="0">
                    <a:solidFill>
                      <a:srgbClr val="FF0000"/>
                    </a:solidFill>
                  </a:rPr>
                  <a:t>联系</a:t>
                </a:r>
              </a:p>
            </p:txBody>
          </p:sp>
        </p:grpSp>
        <p:grpSp>
          <p:nvGrpSpPr>
            <p:cNvPr id="15" name="Group 14"/>
            <p:cNvGrpSpPr>
              <a:grpSpLocks/>
            </p:cNvGrpSpPr>
            <p:nvPr/>
          </p:nvGrpSpPr>
          <p:grpSpPr bwMode="auto">
            <a:xfrm>
              <a:off x="4080" y="2282"/>
              <a:ext cx="1008" cy="1759"/>
              <a:chOff x="4080" y="2282"/>
              <a:chExt cx="1008" cy="1759"/>
            </a:xfrm>
          </p:grpSpPr>
          <p:sp>
            <p:nvSpPr>
              <p:cNvPr id="25" name="Text Box 15"/>
              <p:cNvSpPr txBox="1">
                <a:spLocks noChangeArrowheads="1"/>
              </p:cNvSpPr>
              <p:nvPr/>
            </p:nvSpPr>
            <p:spPr bwMode="auto">
              <a:xfrm>
                <a:off x="4128" y="2282"/>
                <a:ext cx="816" cy="256"/>
              </a:xfrm>
              <a:prstGeom prst="rect">
                <a:avLst/>
              </a:prstGeom>
              <a:gradFill rotWithShape="1">
                <a:gsLst>
                  <a:gs pos="0">
                    <a:srgbClr val="FFFFCC"/>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zh-CN" altLang="en-US" sz="2000" i="0">
                    <a:solidFill>
                      <a:schemeClr val="tx1"/>
                    </a:solidFill>
                  </a:rPr>
                  <a:t>实体型</a:t>
                </a:r>
                <a:r>
                  <a:rPr kumimoji="1" lang="en-US" altLang="zh-CN" sz="2000" i="0">
                    <a:solidFill>
                      <a:schemeClr val="tx1"/>
                    </a:solidFill>
                  </a:rPr>
                  <a:t>1</a:t>
                </a:r>
              </a:p>
            </p:txBody>
          </p:sp>
          <p:sp>
            <p:nvSpPr>
              <p:cNvPr id="26" name="AutoShape 16"/>
              <p:cNvSpPr>
                <a:spLocks noChangeArrowheads="1"/>
              </p:cNvSpPr>
              <p:nvPr/>
            </p:nvSpPr>
            <p:spPr bwMode="auto">
              <a:xfrm>
                <a:off x="4080" y="2775"/>
                <a:ext cx="960" cy="308"/>
              </a:xfrm>
              <a:prstGeom prst="diamond">
                <a:avLst/>
              </a:prstGeom>
              <a:gradFill rotWithShape="1">
                <a:gsLst>
                  <a:gs pos="0">
                    <a:srgbClr val="FFFFCC"/>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2000" i="0">
                    <a:solidFill>
                      <a:schemeClr val="tx1"/>
                    </a:solidFill>
                  </a:rPr>
                  <a:t>联系名</a:t>
                </a:r>
              </a:p>
            </p:txBody>
          </p:sp>
          <p:sp>
            <p:nvSpPr>
              <p:cNvPr id="27" name="Text Box 17"/>
              <p:cNvSpPr txBox="1">
                <a:spLocks noChangeArrowheads="1"/>
              </p:cNvSpPr>
              <p:nvPr/>
            </p:nvSpPr>
            <p:spPr bwMode="auto">
              <a:xfrm>
                <a:off x="4176" y="3452"/>
                <a:ext cx="816" cy="256"/>
              </a:xfrm>
              <a:prstGeom prst="rect">
                <a:avLst/>
              </a:prstGeom>
              <a:gradFill rotWithShape="1">
                <a:gsLst>
                  <a:gs pos="0">
                    <a:srgbClr val="FFFFCC"/>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zh-CN" altLang="en-US" sz="2000" i="0">
                    <a:solidFill>
                      <a:schemeClr val="tx1"/>
                    </a:solidFill>
                  </a:rPr>
                  <a:t>实体型</a:t>
                </a:r>
                <a:r>
                  <a:rPr kumimoji="1" lang="en-US" altLang="zh-CN" sz="2000" i="0">
                    <a:solidFill>
                      <a:schemeClr val="tx1"/>
                    </a:solidFill>
                  </a:rPr>
                  <a:t>2</a:t>
                </a:r>
              </a:p>
            </p:txBody>
          </p:sp>
          <p:sp>
            <p:nvSpPr>
              <p:cNvPr id="28" name="Line 18"/>
              <p:cNvSpPr>
                <a:spLocks noChangeShapeType="1"/>
              </p:cNvSpPr>
              <p:nvPr/>
            </p:nvSpPr>
            <p:spPr bwMode="auto">
              <a:xfrm flipH="1" flipV="1">
                <a:off x="4558" y="2523"/>
                <a:ext cx="2" cy="2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p>
            </p:txBody>
          </p:sp>
          <p:sp>
            <p:nvSpPr>
              <p:cNvPr id="29" name="Line 19"/>
              <p:cNvSpPr>
                <a:spLocks noChangeShapeType="1"/>
              </p:cNvSpPr>
              <p:nvPr/>
            </p:nvSpPr>
            <p:spPr bwMode="auto">
              <a:xfrm>
                <a:off x="4560" y="3083"/>
                <a:ext cx="0" cy="3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p>
            </p:txBody>
          </p:sp>
          <p:sp>
            <p:nvSpPr>
              <p:cNvPr id="30" name="Text Box 20"/>
              <p:cNvSpPr txBox="1">
                <a:spLocks noChangeArrowheads="1"/>
              </p:cNvSpPr>
              <p:nvPr/>
            </p:nvSpPr>
            <p:spPr bwMode="auto">
              <a:xfrm>
                <a:off x="4176" y="2559"/>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CN" sz="2000" i="0">
                    <a:solidFill>
                      <a:schemeClr val="tx1"/>
                    </a:solidFill>
                  </a:rPr>
                  <a:t>m</a:t>
                </a:r>
              </a:p>
            </p:txBody>
          </p:sp>
          <p:sp>
            <p:nvSpPr>
              <p:cNvPr id="31" name="Text Box 21"/>
              <p:cNvSpPr txBox="1">
                <a:spLocks noChangeArrowheads="1"/>
              </p:cNvSpPr>
              <p:nvPr/>
            </p:nvSpPr>
            <p:spPr bwMode="auto">
              <a:xfrm>
                <a:off x="4224" y="3175"/>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CN" sz="2000" i="0">
                    <a:solidFill>
                      <a:schemeClr val="tx1"/>
                    </a:solidFill>
                  </a:rPr>
                  <a:t>n</a:t>
                </a:r>
              </a:p>
            </p:txBody>
          </p:sp>
          <p:sp>
            <p:nvSpPr>
              <p:cNvPr id="32" name="Text Box 22"/>
              <p:cNvSpPr txBox="1">
                <a:spLocks noChangeArrowheads="1"/>
              </p:cNvSpPr>
              <p:nvPr/>
            </p:nvSpPr>
            <p:spPr bwMode="auto">
              <a:xfrm>
                <a:off x="4224" y="3791"/>
                <a:ext cx="8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CN" sz="2000" i="0">
                    <a:solidFill>
                      <a:srgbClr val="FF0000"/>
                    </a:solidFill>
                  </a:rPr>
                  <a:t>m:n</a:t>
                </a:r>
                <a:r>
                  <a:rPr kumimoji="1" lang="zh-CN" altLang="en-US" sz="2000" i="0">
                    <a:solidFill>
                      <a:srgbClr val="FF0000"/>
                    </a:solidFill>
                  </a:rPr>
                  <a:t>联系</a:t>
                </a:r>
              </a:p>
            </p:txBody>
          </p:sp>
        </p:grpSp>
        <p:grpSp>
          <p:nvGrpSpPr>
            <p:cNvPr id="16" name="Group 23"/>
            <p:cNvGrpSpPr>
              <a:grpSpLocks/>
            </p:cNvGrpSpPr>
            <p:nvPr/>
          </p:nvGrpSpPr>
          <p:grpSpPr bwMode="auto">
            <a:xfrm>
              <a:off x="2496" y="2313"/>
              <a:ext cx="1008" cy="1759"/>
              <a:chOff x="2496" y="2313"/>
              <a:chExt cx="1008" cy="1759"/>
            </a:xfrm>
          </p:grpSpPr>
          <p:sp>
            <p:nvSpPr>
              <p:cNvPr id="17" name="Text Box 24"/>
              <p:cNvSpPr txBox="1">
                <a:spLocks noChangeArrowheads="1"/>
              </p:cNvSpPr>
              <p:nvPr/>
            </p:nvSpPr>
            <p:spPr bwMode="auto">
              <a:xfrm>
                <a:off x="2544" y="2313"/>
                <a:ext cx="816" cy="256"/>
              </a:xfrm>
              <a:prstGeom prst="rect">
                <a:avLst/>
              </a:prstGeom>
              <a:gradFill rotWithShape="1">
                <a:gsLst>
                  <a:gs pos="0">
                    <a:srgbClr val="FFFFCC"/>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zh-CN" altLang="en-US" sz="2000" i="0">
                    <a:solidFill>
                      <a:schemeClr val="tx1"/>
                    </a:solidFill>
                  </a:rPr>
                  <a:t>实体型</a:t>
                </a:r>
                <a:r>
                  <a:rPr kumimoji="1" lang="en-US" altLang="zh-CN" sz="2000" i="0">
                    <a:solidFill>
                      <a:schemeClr val="tx1"/>
                    </a:solidFill>
                  </a:rPr>
                  <a:t>1</a:t>
                </a:r>
              </a:p>
            </p:txBody>
          </p:sp>
          <p:sp>
            <p:nvSpPr>
              <p:cNvPr id="18" name="AutoShape 25"/>
              <p:cNvSpPr>
                <a:spLocks noChangeArrowheads="1"/>
              </p:cNvSpPr>
              <p:nvPr/>
            </p:nvSpPr>
            <p:spPr bwMode="auto">
              <a:xfrm>
                <a:off x="2496" y="2806"/>
                <a:ext cx="960" cy="308"/>
              </a:xfrm>
              <a:prstGeom prst="diamond">
                <a:avLst/>
              </a:prstGeom>
              <a:gradFill rotWithShape="1">
                <a:gsLst>
                  <a:gs pos="0">
                    <a:srgbClr val="FFFFCC"/>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2000" i="0">
                    <a:solidFill>
                      <a:schemeClr val="tx1"/>
                    </a:solidFill>
                  </a:rPr>
                  <a:t>联系名</a:t>
                </a:r>
              </a:p>
            </p:txBody>
          </p:sp>
          <p:sp>
            <p:nvSpPr>
              <p:cNvPr id="19" name="Text Box 26"/>
              <p:cNvSpPr txBox="1">
                <a:spLocks noChangeArrowheads="1"/>
              </p:cNvSpPr>
              <p:nvPr/>
            </p:nvSpPr>
            <p:spPr bwMode="auto">
              <a:xfrm>
                <a:off x="2592" y="3483"/>
                <a:ext cx="816" cy="256"/>
              </a:xfrm>
              <a:prstGeom prst="rect">
                <a:avLst/>
              </a:prstGeom>
              <a:gradFill rotWithShape="1">
                <a:gsLst>
                  <a:gs pos="0">
                    <a:srgbClr val="FFFFCC"/>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zh-CN" altLang="en-US" sz="2000" i="0">
                    <a:solidFill>
                      <a:schemeClr val="tx1"/>
                    </a:solidFill>
                  </a:rPr>
                  <a:t>实体型</a:t>
                </a:r>
                <a:r>
                  <a:rPr kumimoji="1" lang="en-US" altLang="zh-CN" sz="2000" i="0">
                    <a:solidFill>
                      <a:schemeClr val="tx1"/>
                    </a:solidFill>
                  </a:rPr>
                  <a:t>2</a:t>
                </a:r>
              </a:p>
            </p:txBody>
          </p:sp>
          <p:sp>
            <p:nvSpPr>
              <p:cNvPr id="20" name="Line 27"/>
              <p:cNvSpPr>
                <a:spLocks noChangeShapeType="1"/>
              </p:cNvSpPr>
              <p:nvPr/>
            </p:nvSpPr>
            <p:spPr bwMode="auto">
              <a:xfrm flipH="1" flipV="1">
                <a:off x="2971" y="2568"/>
                <a:ext cx="5" cy="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p>
            </p:txBody>
          </p:sp>
          <p:sp>
            <p:nvSpPr>
              <p:cNvPr id="21" name="Line 28"/>
              <p:cNvSpPr>
                <a:spLocks noChangeShapeType="1"/>
              </p:cNvSpPr>
              <p:nvPr/>
            </p:nvSpPr>
            <p:spPr bwMode="auto">
              <a:xfrm>
                <a:off x="2976" y="3114"/>
                <a:ext cx="0" cy="3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p>
            </p:txBody>
          </p:sp>
          <p:sp>
            <p:nvSpPr>
              <p:cNvPr id="22" name="Text Box 29"/>
              <p:cNvSpPr txBox="1">
                <a:spLocks noChangeArrowheads="1"/>
              </p:cNvSpPr>
              <p:nvPr/>
            </p:nvSpPr>
            <p:spPr bwMode="auto">
              <a:xfrm>
                <a:off x="2592" y="2590"/>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CN" sz="2000" i="0">
                    <a:solidFill>
                      <a:schemeClr val="tx1"/>
                    </a:solidFill>
                  </a:rPr>
                  <a:t>1</a:t>
                </a:r>
              </a:p>
            </p:txBody>
          </p:sp>
          <p:sp>
            <p:nvSpPr>
              <p:cNvPr id="23" name="Text Box 30"/>
              <p:cNvSpPr txBox="1">
                <a:spLocks noChangeArrowheads="1"/>
              </p:cNvSpPr>
              <p:nvPr/>
            </p:nvSpPr>
            <p:spPr bwMode="auto">
              <a:xfrm>
                <a:off x="2640" y="3206"/>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CN" sz="2000" i="0">
                    <a:solidFill>
                      <a:schemeClr val="tx1"/>
                    </a:solidFill>
                  </a:rPr>
                  <a:t>n</a:t>
                </a:r>
              </a:p>
            </p:txBody>
          </p:sp>
          <p:sp>
            <p:nvSpPr>
              <p:cNvPr id="24" name="Text Box 31"/>
              <p:cNvSpPr txBox="1">
                <a:spLocks noChangeArrowheads="1"/>
              </p:cNvSpPr>
              <p:nvPr/>
            </p:nvSpPr>
            <p:spPr bwMode="auto">
              <a:xfrm>
                <a:off x="2640" y="3822"/>
                <a:ext cx="8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CN" sz="2000" i="0">
                    <a:solidFill>
                      <a:srgbClr val="FF0000"/>
                    </a:solidFill>
                  </a:rPr>
                  <a:t>1:n</a:t>
                </a:r>
                <a:r>
                  <a:rPr kumimoji="1" lang="zh-CN" altLang="en-US" sz="2000" i="0">
                    <a:solidFill>
                      <a:srgbClr val="FF0000"/>
                    </a:solidFill>
                  </a:rPr>
                  <a:t>联系</a:t>
                </a:r>
              </a:p>
            </p:txBody>
          </p:sp>
        </p:grpSp>
      </p:grpSp>
    </p:spTree>
    <p:extLst>
      <p:ext uri="{BB962C8B-B14F-4D97-AF65-F5344CB8AC3E}">
        <p14:creationId xmlns:p14="http://schemas.microsoft.com/office/powerpoint/2010/main" val="2743881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关系模型</a:t>
            </a:r>
          </a:p>
        </p:txBody>
      </p:sp>
      <p:sp>
        <p:nvSpPr>
          <p:cNvPr id="3" name="内容占位符 2"/>
          <p:cNvSpPr>
            <a:spLocks noGrp="1"/>
          </p:cNvSpPr>
          <p:nvPr>
            <p:ph idx="1"/>
          </p:nvPr>
        </p:nvSpPr>
        <p:spPr/>
        <p:txBody>
          <a:bodyPr/>
          <a:lstStyle/>
          <a:p>
            <a:r>
              <a:rPr lang="zh-CN" altLang="en-US" dirty="0"/>
              <a:t>实体、实体之间的联系均由二维表来表示</a:t>
            </a:r>
            <a:endParaRPr lang="en-US" altLang="zh-CN" dirty="0"/>
          </a:p>
          <a:p>
            <a:r>
              <a:rPr lang="zh-CN" altLang="en-US" dirty="0"/>
              <a:t>二维表称为</a:t>
            </a:r>
            <a:r>
              <a:rPr lang="zh-CN" altLang="en-US" b="1" dirty="0"/>
              <a:t>关系</a:t>
            </a:r>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9</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2023/10/30</a:t>
            </a:fld>
            <a:endParaRPr lang="en-US" altLang="zh-CN" dirty="0">
              <a:solidFill>
                <a:srgbClr val="000000"/>
              </a:solidFill>
            </a:endParaRPr>
          </a:p>
        </p:txBody>
      </p:sp>
      <p:grpSp>
        <p:nvGrpSpPr>
          <p:cNvPr id="7" name="Group 60"/>
          <p:cNvGrpSpPr>
            <a:grpSpLocks/>
          </p:cNvGrpSpPr>
          <p:nvPr/>
        </p:nvGrpSpPr>
        <p:grpSpPr bwMode="auto">
          <a:xfrm>
            <a:off x="1412991" y="2496508"/>
            <a:ext cx="8280400" cy="3348037"/>
            <a:chOff x="295" y="1456"/>
            <a:chExt cx="5216" cy="2291"/>
          </a:xfrm>
        </p:grpSpPr>
        <p:sp>
          <p:nvSpPr>
            <p:cNvPr id="8" name="Rectangle 10"/>
            <p:cNvSpPr>
              <a:spLocks noChangeArrowheads="1"/>
            </p:cNvSpPr>
            <p:nvPr/>
          </p:nvSpPr>
          <p:spPr bwMode="auto">
            <a:xfrm>
              <a:off x="4722" y="3424"/>
              <a:ext cx="789" cy="323"/>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800" b="0">
                  <a:solidFill>
                    <a:schemeClr val="tx1"/>
                  </a:solidFill>
                  <a:latin typeface="+mn-lt"/>
                  <a:ea typeface="+mn-ea"/>
                </a:rPr>
                <a:t>96</a:t>
              </a:r>
            </a:p>
          </p:txBody>
        </p:sp>
        <p:sp>
          <p:nvSpPr>
            <p:cNvPr id="9" name="Rectangle 11"/>
            <p:cNvSpPr>
              <a:spLocks noChangeArrowheads="1"/>
            </p:cNvSpPr>
            <p:nvPr/>
          </p:nvSpPr>
          <p:spPr bwMode="auto">
            <a:xfrm>
              <a:off x="3881" y="3424"/>
              <a:ext cx="841" cy="323"/>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a:solidFill>
                    <a:schemeClr val="tx1"/>
                  </a:solidFill>
                  <a:latin typeface="+mn-lt"/>
                  <a:ea typeface="+mn-ea"/>
                </a:rPr>
                <a:t>英语</a:t>
              </a:r>
            </a:p>
          </p:txBody>
        </p:sp>
        <p:sp>
          <p:nvSpPr>
            <p:cNvPr id="10" name="Rectangle 12"/>
            <p:cNvSpPr>
              <a:spLocks noChangeArrowheads="1"/>
            </p:cNvSpPr>
            <p:nvPr/>
          </p:nvSpPr>
          <p:spPr bwMode="auto">
            <a:xfrm>
              <a:off x="3250" y="3424"/>
              <a:ext cx="631" cy="323"/>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800" b="0">
                  <a:solidFill>
                    <a:schemeClr val="tx1"/>
                  </a:solidFill>
                  <a:latin typeface="+mn-lt"/>
                  <a:ea typeface="+mn-ea"/>
                </a:rPr>
                <a:t>C0002</a:t>
              </a:r>
            </a:p>
          </p:txBody>
        </p:sp>
        <p:sp>
          <p:nvSpPr>
            <p:cNvPr id="11" name="Rectangle 13"/>
            <p:cNvSpPr>
              <a:spLocks noChangeArrowheads="1"/>
            </p:cNvSpPr>
            <p:nvPr/>
          </p:nvSpPr>
          <p:spPr bwMode="auto">
            <a:xfrm>
              <a:off x="2619" y="3424"/>
              <a:ext cx="631" cy="323"/>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a:solidFill>
                    <a:schemeClr val="tx1"/>
                  </a:solidFill>
                  <a:latin typeface="+mn-lt"/>
                  <a:ea typeface="+mn-ea"/>
                </a:rPr>
                <a:t>能</a:t>
              </a:r>
              <a:r>
                <a:rPr lang="en-US" altLang="zh-CN" sz="1800" b="0">
                  <a:solidFill>
                    <a:schemeClr val="tx1"/>
                  </a:solidFill>
                  <a:latin typeface="+mn-lt"/>
                  <a:ea typeface="+mn-ea"/>
                </a:rPr>
                <a:t>301</a:t>
              </a:r>
            </a:p>
          </p:txBody>
        </p:sp>
        <p:sp>
          <p:nvSpPr>
            <p:cNvPr id="12" name="Rectangle 14"/>
            <p:cNvSpPr>
              <a:spLocks noChangeArrowheads="1"/>
            </p:cNvSpPr>
            <p:nvPr/>
          </p:nvSpPr>
          <p:spPr bwMode="auto">
            <a:xfrm>
              <a:off x="1830" y="3424"/>
              <a:ext cx="789" cy="323"/>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a:solidFill>
                    <a:schemeClr val="tx1"/>
                  </a:solidFill>
                  <a:latin typeface="+mn-lt"/>
                  <a:ea typeface="+mn-ea"/>
                </a:rPr>
                <a:t>能动</a:t>
              </a:r>
            </a:p>
          </p:txBody>
        </p:sp>
        <p:sp>
          <p:nvSpPr>
            <p:cNvPr id="13" name="Rectangle 15"/>
            <p:cNvSpPr>
              <a:spLocks noChangeArrowheads="1"/>
            </p:cNvSpPr>
            <p:nvPr/>
          </p:nvSpPr>
          <p:spPr bwMode="auto">
            <a:xfrm>
              <a:off x="1094" y="3424"/>
              <a:ext cx="736" cy="323"/>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a:solidFill>
                    <a:schemeClr val="tx1"/>
                  </a:solidFill>
                  <a:latin typeface="+mn-lt"/>
                  <a:ea typeface="+mn-ea"/>
                </a:rPr>
                <a:t>李一凡</a:t>
              </a:r>
            </a:p>
          </p:txBody>
        </p:sp>
        <p:sp>
          <p:nvSpPr>
            <p:cNvPr id="14" name="Rectangle 16"/>
            <p:cNvSpPr>
              <a:spLocks noChangeArrowheads="1"/>
            </p:cNvSpPr>
            <p:nvPr/>
          </p:nvSpPr>
          <p:spPr bwMode="auto">
            <a:xfrm>
              <a:off x="305" y="3424"/>
              <a:ext cx="789" cy="323"/>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800" b="0" dirty="0">
                  <a:solidFill>
                    <a:schemeClr val="tx1"/>
                  </a:solidFill>
                  <a:latin typeface="+mn-lt"/>
                  <a:ea typeface="+mn-ea"/>
                </a:rPr>
                <a:t>00097003</a:t>
              </a:r>
            </a:p>
          </p:txBody>
        </p:sp>
        <p:sp>
          <p:nvSpPr>
            <p:cNvPr id="15" name="Rectangle 17"/>
            <p:cNvSpPr>
              <a:spLocks noChangeArrowheads="1"/>
            </p:cNvSpPr>
            <p:nvPr/>
          </p:nvSpPr>
          <p:spPr bwMode="auto">
            <a:xfrm>
              <a:off x="4722" y="3100"/>
              <a:ext cx="789" cy="324"/>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800" b="0">
                  <a:solidFill>
                    <a:schemeClr val="tx1"/>
                  </a:solidFill>
                  <a:latin typeface="+mn-lt"/>
                  <a:ea typeface="+mn-ea"/>
                </a:rPr>
                <a:t>95</a:t>
              </a:r>
            </a:p>
          </p:txBody>
        </p:sp>
        <p:sp>
          <p:nvSpPr>
            <p:cNvPr id="16" name="Rectangle 18"/>
            <p:cNvSpPr>
              <a:spLocks noChangeArrowheads="1"/>
            </p:cNvSpPr>
            <p:nvPr/>
          </p:nvSpPr>
          <p:spPr bwMode="auto">
            <a:xfrm>
              <a:off x="3881" y="3100"/>
              <a:ext cx="841" cy="324"/>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a:solidFill>
                    <a:schemeClr val="tx1"/>
                  </a:solidFill>
                  <a:latin typeface="+mn-lt"/>
                  <a:ea typeface="+mn-ea"/>
                </a:rPr>
                <a:t>高等数学</a:t>
              </a:r>
            </a:p>
          </p:txBody>
        </p:sp>
        <p:sp>
          <p:nvSpPr>
            <p:cNvPr id="17" name="Rectangle 19"/>
            <p:cNvSpPr>
              <a:spLocks noChangeArrowheads="1"/>
            </p:cNvSpPr>
            <p:nvPr/>
          </p:nvSpPr>
          <p:spPr bwMode="auto">
            <a:xfrm>
              <a:off x="3250" y="3100"/>
              <a:ext cx="631" cy="324"/>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800" b="0">
                  <a:solidFill>
                    <a:schemeClr val="tx1"/>
                  </a:solidFill>
                  <a:latin typeface="+mn-lt"/>
                  <a:ea typeface="+mn-ea"/>
                </a:rPr>
                <a:t>C0001</a:t>
              </a:r>
            </a:p>
          </p:txBody>
        </p:sp>
        <p:sp>
          <p:nvSpPr>
            <p:cNvPr id="18" name="Rectangle 20"/>
            <p:cNvSpPr>
              <a:spLocks noChangeArrowheads="1"/>
            </p:cNvSpPr>
            <p:nvPr/>
          </p:nvSpPr>
          <p:spPr bwMode="auto">
            <a:xfrm>
              <a:off x="2619" y="3100"/>
              <a:ext cx="631" cy="324"/>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a:solidFill>
                    <a:schemeClr val="tx1"/>
                  </a:solidFill>
                  <a:latin typeface="+mn-lt"/>
                  <a:ea typeface="+mn-ea"/>
                </a:rPr>
                <a:t>信</a:t>
              </a:r>
              <a:r>
                <a:rPr lang="en-US" altLang="zh-CN" sz="1800" b="0">
                  <a:solidFill>
                    <a:schemeClr val="tx1"/>
                  </a:solidFill>
                  <a:latin typeface="+mn-lt"/>
                  <a:ea typeface="+mn-ea"/>
                </a:rPr>
                <a:t>103</a:t>
              </a:r>
            </a:p>
          </p:txBody>
        </p:sp>
        <p:sp>
          <p:nvSpPr>
            <p:cNvPr id="19" name="Rectangle 21"/>
            <p:cNvSpPr>
              <a:spLocks noChangeArrowheads="1"/>
            </p:cNvSpPr>
            <p:nvPr/>
          </p:nvSpPr>
          <p:spPr bwMode="auto">
            <a:xfrm>
              <a:off x="1830" y="3100"/>
              <a:ext cx="789" cy="324"/>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a:solidFill>
                    <a:schemeClr val="tx1"/>
                  </a:solidFill>
                  <a:latin typeface="+mn-lt"/>
                  <a:ea typeface="+mn-ea"/>
                </a:rPr>
                <a:t>电信</a:t>
              </a:r>
            </a:p>
          </p:txBody>
        </p:sp>
        <p:sp>
          <p:nvSpPr>
            <p:cNvPr id="20" name="Rectangle 22"/>
            <p:cNvSpPr>
              <a:spLocks noChangeArrowheads="1"/>
            </p:cNvSpPr>
            <p:nvPr/>
          </p:nvSpPr>
          <p:spPr bwMode="auto">
            <a:xfrm>
              <a:off x="1094" y="3100"/>
              <a:ext cx="736" cy="324"/>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a:solidFill>
                    <a:schemeClr val="tx1"/>
                  </a:solidFill>
                  <a:latin typeface="+mn-lt"/>
                  <a:ea typeface="+mn-ea"/>
                </a:rPr>
                <a:t>王峰涛</a:t>
              </a:r>
            </a:p>
          </p:txBody>
        </p:sp>
        <p:sp>
          <p:nvSpPr>
            <p:cNvPr id="21" name="Rectangle 23"/>
            <p:cNvSpPr>
              <a:spLocks noChangeArrowheads="1"/>
            </p:cNvSpPr>
            <p:nvPr/>
          </p:nvSpPr>
          <p:spPr bwMode="auto">
            <a:xfrm>
              <a:off x="305" y="3100"/>
              <a:ext cx="789" cy="324"/>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800" b="0">
                  <a:solidFill>
                    <a:schemeClr val="tx1"/>
                  </a:solidFill>
                  <a:latin typeface="+mn-lt"/>
                  <a:ea typeface="+mn-ea"/>
                </a:rPr>
                <a:t>00097002</a:t>
              </a:r>
            </a:p>
          </p:txBody>
        </p:sp>
        <p:sp>
          <p:nvSpPr>
            <p:cNvPr id="22" name="Rectangle 24"/>
            <p:cNvSpPr>
              <a:spLocks noChangeArrowheads="1"/>
            </p:cNvSpPr>
            <p:nvPr/>
          </p:nvSpPr>
          <p:spPr bwMode="auto">
            <a:xfrm>
              <a:off x="4722" y="2777"/>
              <a:ext cx="789" cy="323"/>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800" b="0">
                  <a:solidFill>
                    <a:schemeClr val="tx1"/>
                  </a:solidFill>
                  <a:latin typeface="+mn-lt"/>
                  <a:ea typeface="+mn-ea"/>
                </a:rPr>
                <a:t>87</a:t>
              </a:r>
            </a:p>
          </p:txBody>
        </p:sp>
        <p:sp>
          <p:nvSpPr>
            <p:cNvPr id="23" name="Rectangle 25"/>
            <p:cNvSpPr>
              <a:spLocks noChangeArrowheads="1"/>
            </p:cNvSpPr>
            <p:nvPr/>
          </p:nvSpPr>
          <p:spPr bwMode="auto">
            <a:xfrm>
              <a:off x="3881" y="2777"/>
              <a:ext cx="841" cy="323"/>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a:solidFill>
                    <a:schemeClr val="tx1"/>
                  </a:solidFill>
                  <a:latin typeface="+mn-lt"/>
                  <a:ea typeface="+mn-ea"/>
                </a:rPr>
                <a:t>英语</a:t>
              </a:r>
            </a:p>
          </p:txBody>
        </p:sp>
        <p:sp>
          <p:nvSpPr>
            <p:cNvPr id="24" name="Rectangle 26"/>
            <p:cNvSpPr>
              <a:spLocks noChangeArrowheads="1"/>
            </p:cNvSpPr>
            <p:nvPr/>
          </p:nvSpPr>
          <p:spPr bwMode="auto">
            <a:xfrm>
              <a:off x="3250" y="2777"/>
              <a:ext cx="631" cy="323"/>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800" b="0">
                  <a:solidFill>
                    <a:schemeClr val="tx1"/>
                  </a:solidFill>
                  <a:latin typeface="+mn-lt"/>
                  <a:ea typeface="+mn-ea"/>
                </a:rPr>
                <a:t>C0002</a:t>
              </a:r>
            </a:p>
          </p:txBody>
        </p:sp>
        <p:sp>
          <p:nvSpPr>
            <p:cNvPr id="25" name="Rectangle 27"/>
            <p:cNvSpPr>
              <a:spLocks noChangeArrowheads="1"/>
            </p:cNvSpPr>
            <p:nvPr/>
          </p:nvSpPr>
          <p:spPr bwMode="auto">
            <a:xfrm>
              <a:off x="2619" y="2777"/>
              <a:ext cx="631" cy="323"/>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a:solidFill>
                    <a:schemeClr val="tx1"/>
                  </a:solidFill>
                  <a:latin typeface="+mn-lt"/>
                  <a:ea typeface="+mn-ea"/>
                </a:rPr>
                <a:t>管</a:t>
              </a:r>
              <a:r>
                <a:rPr lang="en-US" altLang="zh-CN" sz="1800" b="0">
                  <a:solidFill>
                    <a:schemeClr val="tx1"/>
                  </a:solidFill>
                  <a:latin typeface="+mn-lt"/>
                  <a:ea typeface="+mn-ea"/>
                </a:rPr>
                <a:t>201</a:t>
              </a:r>
            </a:p>
          </p:txBody>
        </p:sp>
        <p:sp>
          <p:nvSpPr>
            <p:cNvPr id="26" name="Rectangle 28"/>
            <p:cNvSpPr>
              <a:spLocks noChangeArrowheads="1"/>
            </p:cNvSpPr>
            <p:nvPr/>
          </p:nvSpPr>
          <p:spPr bwMode="auto">
            <a:xfrm>
              <a:off x="1830" y="2777"/>
              <a:ext cx="789" cy="323"/>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a:solidFill>
                    <a:schemeClr val="tx1"/>
                  </a:solidFill>
                  <a:latin typeface="+mn-lt"/>
                  <a:ea typeface="+mn-ea"/>
                </a:rPr>
                <a:t>管理</a:t>
              </a:r>
            </a:p>
          </p:txBody>
        </p:sp>
        <p:sp>
          <p:nvSpPr>
            <p:cNvPr id="27" name="Rectangle 29"/>
            <p:cNvSpPr>
              <a:spLocks noChangeArrowheads="1"/>
            </p:cNvSpPr>
            <p:nvPr/>
          </p:nvSpPr>
          <p:spPr bwMode="auto">
            <a:xfrm>
              <a:off x="1094" y="2777"/>
              <a:ext cx="736" cy="323"/>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a:solidFill>
                    <a:schemeClr val="tx1"/>
                  </a:solidFill>
                  <a:latin typeface="+mn-lt"/>
                  <a:ea typeface="+mn-ea"/>
                </a:rPr>
                <a:t>张丽</a:t>
              </a:r>
            </a:p>
          </p:txBody>
        </p:sp>
        <p:sp>
          <p:nvSpPr>
            <p:cNvPr id="28" name="Rectangle 30"/>
            <p:cNvSpPr>
              <a:spLocks noChangeArrowheads="1"/>
            </p:cNvSpPr>
            <p:nvPr/>
          </p:nvSpPr>
          <p:spPr bwMode="auto">
            <a:xfrm>
              <a:off x="305" y="2777"/>
              <a:ext cx="789" cy="323"/>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800" b="0">
                  <a:solidFill>
                    <a:schemeClr val="tx1"/>
                  </a:solidFill>
                  <a:latin typeface="+mn-lt"/>
                  <a:ea typeface="+mn-ea"/>
                </a:rPr>
                <a:t>00097001</a:t>
              </a:r>
            </a:p>
          </p:txBody>
        </p:sp>
        <p:sp>
          <p:nvSpPr>
            <p:cNvPr id="29" name="Rectangle 31"/>
            <p:cNvSpPr>
              <a:spLocks noChangeArrowheads="1"/>
            </p:cNvSpPr>
            <p:nvPr/>
          </p:nvSpPr>
          <p:spPr bwMode="auto">
            <a:xfrm>
              <a:off x="4722" y="2441"/>
              <a:ext cx="789" cy="336"/>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800" b="0">
                  <a:solidFill>
                    <a:schemeClr val="tx1"/>
                  </a:solidFill>
                  <a:latin typeface="+mn-lt"/>
                  <a:ea typeface="+mn-ea"/>
                </a:rPr>
                <a:t>90</a:t>
              </a:r>
            </a:p>
          </p:txBody>
        </p:sp>
        <p:sp>
          <p:nvSpPr>
            <p:cNvPr id="30" name="Rectangle 32"/>
            <p:cNvSpPr>
              <a:spLocks noChangeArrowheads="1"/>
            </p:cNvSpPr>
            <p:nvPr/>
          </p:nvSpPr>
          <p:spPr bwMode="auto">
            <a:xfrm>
              <a:off x="3881" y="2441"/>
              <a:ext cx="841" cy="336"/>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a:solidFill>
                    <a:schemeClr val="tx1"/>
                  </a:solidFill>
                  <a:latin typeface="+mn-lt"/>
                  <a:ea typeface="+mn-ea"/>
                </a:rPr>
                <a:t>高等数学</a:t>
              </a:r>
            </a:p>
          </p:txBody>
        </p:sp>
        <p:sp>
          <p:nvSpPr>
            <p:cNvPr id="31" name="Rectangle 33"/>
            <p:cNvSpPr>
              <a:spLocks noChangeArrowheads="1"/>
            </p:cNvSpPr>
            <p:nvPr/>
          </p:nvSpPr>
          <p:spPr bwMode="auto">
            <a:xfrm>
              <a:off x="3250" y="2441"/>
              <a:ext cx="631" cy="336"/>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800" b="0">
                  <a:solidFill>
                    <a:schemeClr val="tx1"/>
                  </a:solidFill>
                  <a:latin typeface="+mn-lt"/>
                  <a:ea typeface="+mn-ea"/>
                </a:rPr>
                <a:t>C0001</a:t>
              </a:r>
            </a:p>
          </p:txBody>
        </p:sp>
        <p:sp>
          <p:nvSpPr>
            <p:cNvPr id="32" name="Rectangle 34"/>
            <p:cNvSpPr>
              <a:spLocks noChangeArrowheads="1"/>
            </p:cNvSpPr>
            <p:nvPr/>
          </p:nvSpPr>
          <p:spPr bwMode="auto">
            <a:xfrm>
              <a:off x="2619" y="2441"/>
              <a:ext cx="631" cy="336"/>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a:solidFill>
                    <a:schemeClr val="tx1"/>
                  </a:solidFill>
                  <a:latin typeface="+mn-lt"/>
                  <a:ea typeface="+mn-ea"/>
                </a:rPr>
                <a:t>管</a:t>
              </a:r>
              <a:r>
                <a:rPr lang="en-US" altLang="zh-CN" sz="1800" b="0">
                  <a:solidFill>
                    <a:schemeClr val="tx1"/>
                  </a:solidFill>
                  <a:latin typeface="+mn-lt"/>
                  <a:ea typeface="+mn-ea"/>
                </a:rPr>
                <a:t>201</a:t>
              </a:r>
            </a:p>
          </p:txBody>
        </p:sp>
        <p:sp>
          <p:nvSpPr>
            <p:cNvPr id="33" name="Rectangle 35"/>
            <p:cNvSpPr>
              <a:spLocks noChangeArrowheads="1"/>
            </p:cNvSpPr>
            <p:nvPr/>
          </p:nvSpPr>
          <p:spPr bwMode="auto">
            <a:xfrm>
              <a:off x="1830" y="2441"/>
              <a:ext cx="789" cy="336"/>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a:solidFill>
                    <a:schemeClr val="tx1"/>
                  </a:solidFill>
                  <a:latin typeface="+mn-lt"/>
                  <a:ea typeface="+mn-ea"/>
                </a:rPr>
                <a:t>管理</a:t>
              </a:r>
            </a:p>
          </p:txBody>
        </p:sp>
        <p:sp>
          <p:nvSpPr>
            <p:cNvPr id="34" name="Rectangle 36"/>
            <p:cNvSpPr>
              <a:spLocks noChangeArrowheads="1"/>
            </p:cNvSpPr>
            <p:nvPr/>
          </p:nvSpPr>
          <p:spPr bwMode="auto">
            <a:xfrm>
              <a:off x="1094" y="2441"/>
              <a:ext cx="736" cy="336"/>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a:solidFill>
                    <a:schemeClr val="tx1"/>
                  </a:solidFill>
                  <a:latin typeface="+mn-lt"/>
                  <a:ea typeface="+mn-ea"/>
                </a:rPr>
                <a:t>张丽</a:t>
              </a:r>
            </a:p>
          </p:txBody>
        </p:sp>
        <p:sp>
          <p:nvSpPr>
            <p:cNvPr id="35" name="Rectangle 37"/>
            <p:cNvSpPr>
              <a:spLocks noChangeArrowheads="1"/>
            </p:cNvSpPr>
            <p:nvPr/>
          </p:nvSpPr>
          <p:spPr bwMode="auto">
            <a:xfrm>
              <a:off x="305" y="2441"/>
              <a:ext cx="789" cy="336"/>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en-US" altLang="zh-CN" sz="1800" b="0">
                  <a:solidFill>
                    <a:schemeClr val="tx1"/>
                  </a:solidFill>
                  <a:latin typeface="+mn-lt"/>
                  <a:ea typeface="+mn-ea"/>
                </a:rPr>
                <a:t>00097001</a:t>
              </a:r>
            </a:p>
          </p:txBody>
        </p:sp>
        <p:sp>
          <p:nvSpPr>
            <p:cNvPr id="36" name="Rectangle 38"/>
            <p:cNvSpPr>
              <a:spLocks noChangeArrowheads="1"/>
            </p:cNvSpPr>
            <p:nvPr/>
          </p:nvSpPr>
          <p:spPr bwMode="auto">
            <a:xfrm>
              <a:off x="4722" y="1770"/>
              <a:ext cx="789" cy="671"/>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a:solidFill>
                    <a:schemeClr val="tx1"/>
                  </a:solidFill>
                  <a:latin typeface="+mn-lt"/>
                  <a:ea typeface="+mn-ea"/>
                </a:rPr>
                <a:t>学习成绩</a:t>
              </a:r>
            </a:p>
            <a:p>
              <a:pPr algn="ctr">
                <a:buFontTx/>
                <a:buNone/>
              </a:pPr>
              <a:r>
                <a:rPr lang="en-US" altLang="zh-CN" sz="1800" b="0">
                  <a:solidFill>
                    <a:schemeClr val="tx1"/>
                  </a:solidFill>
                  <a:latin typeface="+mn-lt"/>
                  <a:ea typeface="+mn-ea"/>
                </a:rPr>
                <a:t>Grade</a:t>
              </a:r>
            </a:p>
          </p:txBody>
        </p:sp>
        <p:sp>
          <p:nvSpPr>
            <p:cNvPr id="37" name="Rectangle 39"/>
            <p:cNvSpPr>
              <a:spLocks noChangeArrowheads="1"/>
            </p:cNvSpPr>
            <p:nvPr/>
          </p:nvSpPr>
          <p:spPr bwMode="auto">
            <a:xfrm>
              <a:off x="3881" y="1770"/>
              <a:ext cx="841" cy="671"/>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dirty="0">
                  <a:solidFill>
                    <a:schemeClr val="tx1"/>
                  </a:solidFill>
                  <a:latin typeface="+mn-lt"/>
                  <a:ea typeface="+mn-ea"/>
                </a:rPr>
                <a:t>课程名</a:t>
              </a:r>
            </a:p>
            <a:p>
              <a:pPr algn="ctr">
                <a:buFontTx/>
                <a:buNone/>
              </a:pPr>
              <a:r>
                <a:rPr lang="en-US" altLang="zh-CN" sz="1800" b="0" dirty="0" err="1">
                  <a:solidFill>
                    <a:schemeClr val="tx1"/>
                  </a:solidFill>
                  <a:latin typeface="+mn-lt"/>
                  <a:ea typeface="+mn-ea"/>
                </a:rPr>
                <a:t>NameCour</a:t>
              </a:r>
              <a:endParaRPr lang="en-US" altLang="zh-CN" sz="1800" b="0" dirty="0">
                <a:solidFill>
                  <a:schemeClr val="tx1"/>
                </a:solidFill>
                <a:latin typeface="+mn-lt"/>
                <a:ea typeface="+mn-ea"/>
              </a:endParaRPr>
            </a:p>
          </p:txBody>
        </p:sp>
        <p:sp>
          <p:nvSpPr>
            <p:cNvPr id="38" name="Rectangle 40"/>
            <p:cNvSpPr>
              <a:spLocks noChangeArrowheads="1"/>
            </p:cNvSpPr>
            <p:nvPr/>
          </p:nvSpPr>
          <p:spPr bwMode="auto">
            <a:xfrm>
              <a:off x="3250" y="1770"/>
              <a:ext cx="631" cy="671"/>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a:solidFill>
                    <a:schemeClr val="tx1"/>
                  </a:solidFill>
                  <a:latin typeface="+mn-lt"/>
                  <a:ea typeface="+mn-ea"/>
                </a:rPr>
                <a:t>课程号</a:t>
              </a:r>
            </a:p>
            <a:p>
              <a:pPr algn="ctr">
                <a:buFontTx/>
                <a:buNone/>
              </a:pPr>
              <a:r>
                <a:rPr lang="en-US" altLang="zh-CN" sz="1800" b="0">
                  <a:solidFill>
                    <a:schemeClr val="tx1"/>
                  </a:solidFill>
                  <a:latin typeface="+mn-lt"/>
                  <a:ea typeface="+mn-ea"/>
                </a:rPr>
                <a:t>IdCour</a:t>
              </a:r>
            </a:p>
          </p:txBody>
        </p:sp>
        <p:sp>
          <p:nvSpPr>
            <p:cNvPr id="39" name="Rectangle 41"/>
            <p:cNvSpPr>
              <a:spLocks noChangeArrowheads="1"/>
            </p:cNvSpPr>
            <p:nvPr/>
          </p:nvSpPr>
          <p:spPr bwMode="auto">
            <a:xfrm>
              <a:off x="2619" y="1770"/>
              <a:ext cx="631" cy="671"/>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dirty="0">
                  <a:solidFill>
                    <a:schemeClr val="tx1"/>
                  </a:solidFill>
                  <a:latin typeface="+mn-lt"/>
                  <a:ea typeface="+mn-ea"/>
                </a:rPr>
                <a:t>院地址</a:t>
              </a:r>
            </a:p>
            <a:p>
              <a:pPr algn="ctr">
                <a:buFontTx/>
                <a:buNone/>
              </a:pPr>
              <a:r>
                <a:rPr lang="en-US" altLang="zh-CN" sz="1800" b="0" dirty="0" err="1">
                  <a:solidFill>
                    <a:schemeClr val="tx1"/>
                  </a:solidFill>
                  <a:latin typeface="+mn-lt"/>
                  <a:ea typeface="+mn-ea"/>
                </a:rPr>
                <a:t>Addr</a:t>
              </a:r>
              <a:endParaRPr lang="en-US" altLang="zh-CN" sz="1800" b="0" dirty="0">
                <a:solidFill>
                  <a:schemeClr val="tx1"/>
                </a:solidFill>
                <a:latin typeface="+mn-lt"/>
                <a:ea typeface="+mn-ea"/>
              </a:endParaRPr>
            </a:p>
          </p:txBody>
        </p:sp>
        <p:sp>
          <p:nvSpPr>
            <p:cNvPr id="40" name="Rectangle 42"/>
            <p:cNvSpPr>
              <a:spLocks noChangeArrowheads="1"/>
            </p:cNvSpPr>
            <p:nvPr/>
          </p:nvSpPr>
          <p:spPr bwMode="auto">
            <a:xfrm>
              <a:off x="1830" y="1770"/>
              <a:ext cx="789" cy="671"/>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a:solidFill>
                    <a:schemeClr val="tx1"/>
                  </a:solidFill>
                  <a:latin typeface="+mn-lt"/>
                  <a:ea typeface="+mn-ea"/>
                </a:rPr>
                <a:t>所在学院</a:t>
              </a:r>
            </a:p>
            <a:p>
              <a:pPr algn="ctr">
                <a:buFontTx/>
                <a:buNone/>
              </a:pPr>
              <a:r>
                <a:rPr lang="en-US" altLang="zh-CN" sz="1800" b="0">
                  <a:solidFill>
                    <a:schemeClr val="tx1"/>
                  </a:solidFill>
                  <a:latin typeface="+mn-lt"/>
                  <a:ea typeface="+mn-ea"/>
                </a:rPr>
                <a:t>Inst</a:t>
              </a:r>
            </a:p>
          </p:txBody>
        </p:sp>
        <p:sp>
          <p:nvSpPr>
            <p:cNvPr id="41" name="Rectangle 43"/>
            <p:cNvSpPr>
              <a:spLocks noChangeArrowheads="1"/>
            </p:cNvSpPr>
            <p:nvPr/>
          </p:nvSpPr>
          <p:spPr bwMode="auto">
            <a:xfrm>
              <a:off x="1094" y="1770"/>
              <a:ext cx="736" cy="671"/>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dirty="0">
                  <a:solidFill>
                    <a:schemeClr val="tx1"/>
                  </a:solidFill>
                  <a:latin typeface="+mn-lt"/>
                  <a:ea typeface="+mn-ea"/>
                </a:rPr>
                <a:t>姓名</a:t>
              </a:r>
            </a:p>
            <a:p>
              <a:pPr algn="ctr">
                <a:buFontTx/>
                <a:buNone/>
              </a:pPr>
              <a:r>
                <a:rPr lang="en-US" altLang="zh-CN" sz="1800" b="0" dirty="0" err="1">
                  <a:solidFill>
                    <a:schemeClr val="tx1"/>
                  </a:solidFill>
                  <a:latin typeface="+mn-lt"/>
                  <a:ea typeface="+mn-ea"/>
                </a:rPr>
                <a:t>NameStu</a:t>
              </a:r>
              <a:endParaRPr lang="en-US" altLang="zh-CN" sz="1800" b="0" dirty="0">
                <a:solidFill>
                  <a:schemeClr val="tx1"/>
                </a:solidFill>
                <a:latin typeface="+mn-lt"/>
                <a:ea typeface="+mn-ea"/>
              </a:endParaRPr>
            </a:p>
          </p:txBody>
        </p:sp>
        <p:sp>
          <p:nvSpPr>
            <p:cNvPr id="42" name="Rectangle 44"/>
            <p:cNvSpPr>
              <a:spLocks noChangeArrowheads="1"/>
            </p:cNvSpPr>
            <p:nvPr/>
          </p:nvSpPr>
          <p:spPr bwMode="auto">
            <a:xfrm>
              <a:off x="305" y="1770"/>
              <a:ext cx="789" cy="671"/>
            </a:xfrm>
            <a:prstGeom prst="rect">
              <a:avLst/>
            </a:prstGeom>
            <a:solidFill>
              <a:srgbClr val="FFFFD9">
                <a:alpha val="50000"/>
              </a:srgbClr>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nSpc>
                  <a:spcPct val="150000"/>
                </a:lnSpc>
                <a:buSzPct val="80000"/>
                <a:buBlip>
                  <a:blip r:embed="rId2"/>
                </a:buBlip>
                <a:defRPr sz="2800" b="1">
                  <a:solidFill>
                    <a:srgbClr val="000000"/>
                  </a:solidFill>
                  <a:latin typeface="宋体" panose="02010600030101010101" pitchFamily="2" charset="-122"/>
                  <a:ea typeface="宋体" panose="02010600030101010101" pitchFamily="2" charset="-122"/>
                </a:defRPr>
              </a:lvl1pPr>
              <a:lvl2pPr>
                <a:lnSpc>
                  <a:spcPct val="150000"/>
                </a:lnSpc>
                <a:buSzPct val="80000"/>
                <a:buBlip>
                  <a:blip r:embed="rId3"/>
                </a:buBlip>
                <a:defRPr sz="2400" b="1">
                  <a:solidFill>
                    <a:srgbClr val="000066"/>
                  </a:solidFill>
                  <a:latin typeface="楷体_GB2312" pitchFamily="49" charset="-122"/>
                  <a:ea typeface="楷体_GB2312" pitchFamily="49" charset="-122"/>
                </a:defRPr>
              </a:lvl2pPr>
              <a:lvl3pPr>
                <a:lnSpc>
                  <a:spcPct val="150000"/>
                </a:lnSpc>
                <a:buSzPct val="80000"/>
                <a:buBlip>
                  <a:blip r:embed="rId4"/>
                </a:buBlip>
                <a:defRPr sz="2000" b="1">
                  <a:solidFill>
                    <a:srgbClr val="0000FF"/>
                  </a:solidFill>
                  <a:latin typeface="仿宋_GB2312" panose="02010609030101010101" pitchFamily="49" charset="-122"/>
                  <a:ea typeface="仿宋_GB2312" panose="02010609030101010101" pitchFamily="49" charset="-122"/>
                </a:defRPr>
              </a:lvl3pPr>
              <a:lvl4pPr>
                <a:spcBef>
                  <a:spcPct val="20000"/>
                </a:spcBef>
                <a:buChar char="–"/>
                <a:defRPr b="1">
                  <a:solidFill>
                    <a:schemeClr val="tx1"/>
                  </a:solidFill>
                  <a:latin typeface="Arial" panose="020B0604020202020204" pitchFamily="34" charset="0"/>
                  <a:ea typeface="宋体" panose="02010600030101010101" pitchFamily="2" charset="-122"/>
                </a:defRPr>
              </a:lvl4pPr>
              <a:lvl5pPr>
                <a:spcBef>
                  <a:spcPct val="20000"/>
                </a:spcBef>
                <a:defRPr b="1">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b="1">
                  <a:solidFill>
                    <a:schemeClr val="tx1"/>
                  </a:solidFill>
                  <a:latin typeface="Arial" panose="020B0604020202020204" pitchFamily="34" charset="0"/>
                  <a:ea typeface="宋体" panose="02010600030101010101" pitchFamily="2" charset="-122"/>
                </a:defRPr>
              </a:lvl9pPr>
            </a:lstStyle>
            <a:p>
              <a:pPr algn="ctr">
                <a:buFontTx/>
                <a:buNone/>
              </a:pPr>
              <a:r>
                <a:rPr lang="zh-CN" altLang="en-US" sz="1800" b="0">
                  <a:solidFill>
                    <a:schemeClr val="tx1"/>
                  </a:solidFill>
                  <a:latin typeface="+mn-lt"/>
                  <a:ea typeface="+mn-ea"/>
                </a:rPr>
                <a:t>学号</a:t>
              </a:r>
            </a:p>
            <a:p>
              <a:pPr algn="ctr">
                <a:buFontTx/>
                <a:buNone/>
              </a:pPr>
              <a:r>
                <a:rPr lang="en-US" altLang="zh-CN" sz="1800" b="0">
                  <a:solidFill>
                    <a:schemeClr val="tx1"/>
                  </a:solidFill>
                  <a:latin typeface="+mn-lt"/>
                  <a:ea typeface="+mn-ea"/>
                </a:rPr>
                <a:t>IDStu</a:t>
              </a:r>
            </a:p>
          </p:txBody>
        </p:sp>
        <p:sp>
          <p:nvSpPr>
            <p:cNvPr id="43" name="Line 45"/>
            <p:cNvSpPr>
              <a:spLocks noChangeShapeType="1"/>
            </p:cNvSpPr>
            <p:nvPr/>
          </p:nvSpPr>
          <p:spPr bwMode="auto">
            <a:xfrm>
              <a:off x="305" y="1770"/>
              <a:ext cx="5206" cy="0"/>
            </a:xfrm>
            <a:prstGeom prst="line">
              <a:avLst/>
            </a:prstGeom>
            <a:noFill/>
            <a:ln w="12700" cap="sq">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600"/>
            </a:p>
          </p:txBody>
        </p:sp>
        <p:sp>
          <p:nvSpPr>
            <p:cNvPr id="44" name="Line 46"/>
            <p:cNvSpPr>
              <a:spLocks noChangeShapeType="1"/>
            </p:cNvSpPr>
            <p:nvPr/>
          </p:nvSpPr>
          <p:spPr bwMode="auto">
            <a:xfrm>
              <a:off x="305" y="2441"/>
              <a:ext cx="5206"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600"/>
            </a:p>
          </p:txBody>
        </p:sp>
        <p:sp>
          <p:nvSpPr>
            <p:cNvPr id="45" name="Line 47"/>
            <p:cNvSpPr>
              <a:spLocks noChangeShapeType="1"/>
            </p:cNvSpPr>
            <p:nvPr/>
          </p:nvSpPr>
          <p:spPr bwMode="auto">
            <a:xfrm>
              <a:off x="305" y="2777"/>
              <a:ext cx="5206"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600"/>
            </a:p>
          </p:txBody>
        </p:sp>
        <p:sp>
          <p:nvSpPr>
            <p:cNvPr id="46" name="Line 48"/>
            <p:cNvSpPr>
              <a:spLocks noChangeShapeType="1"/>
            </p:cNvSpPr>
            <p:nvPr/>
          </p:nvSpPr>
          <p:spPr bwMode="auto">
            <a:xfrm>
              <a:off x="305" y="3100"/>
              <a:ext cx="5206"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600"/>
            </a:p>
          </p:txBody>
        </p:sp>
        <p:sp>
          <p:nvSpPr>
            <p:cNvPr id="47" name="Line 49"/>
            <p:cNvSpPr>
              <a:spLocks noChangeShapeType="1"/>
            </p:cNvSpPr>
            <p:nvPr/>
          </p:nvSpPr>
          <p:spPr bwMode="auto">
            <a:xfrm>
              <a:off x="305" y="3424"/>
              <a:ext cx="5206"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600"/>
            </a:p>
          </p:txBody>
        </p:sp>
        <p:sp>
          <p:nvSpPr>
            <p:cNvPr id="48" name="Line 50"/>
            <p:cNvSpPr>
              <a:spLocks noChangeShapeType="1"/>
            </p:cNvSpPr>
            <p:nvPr/>
          </p:nvSpPr>
          <p:spPr bwMode="auto">
            <a:xfrm>
              <a:off x="305" y="3747"/>
              <a:ext cx="5206" cy="0"/>
            </a:xfrm>
            <a:prstGeom prst="line">
              <a:avLst/>
            </a:prstGeom>
            <a:noFill/>
            <a:ln w="12700" cap="sq">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600"/>
            </a:p>
          </p:txBody>
        </p:sp>
        <p:sp>
          <p:nvSpPr>
            <p:cNvPr id="49" name="Line 51"/>
            <p:cNvSpPr>
              <a:spLocks noChangeShapeType="1"/>
            </p:cNvSpPr>
            <p:nvPr/>
          </p:nvSpPr>
          <p:spPr bwMode="auto">
            <a:xfrm>
              <a:off x="305" y="1770"/>
              <a:ext cx="0" cy="1977"/>
            </a:xfrm>
            <a:prstGeom prst="line">
              <a:avLst/>
            </a:prstGeom>
            <a:noFill/>
            <a:ln w="12700" cap="sq">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600"/>
            </a:p>
          </p:txBody>
        </p:sp>
        <p:sp>
          <p:nvSpPr>
            <p:cNvPr id="50" name="Line 52"/>
            <p:cNvSpPr>
              <a:spLocks noChangeShapeType="1"/>
            </p:cNvSpPr>
            <p:nvPr/>
          </p:nvSpPr>
          <p:spPr bwMode="auto">
            <a:xfrm>
              <a:off x="1094" y="1770"/>
              <a:ext cx="0" cy="1977"/>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600"/>
            </a:p>
          </p:txBody>
        </p:sp>
        <p:sp>
          <p:nvSpPr>
            <p:cNvPr id="51" name="Line 53"/>
            <p:cNvSpPr>
              <a:spLocks noChangeShapeType="1"/>
            </p:cNvSpPr>
            <p:nvPr/>
          </p:nvSpPr>
          <p:spPr bwMode="auto">
            <a:xfrm>
              <a:off x="1830" y="1770"/>
              <a:ext cx="0" cy="1977"/>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600"/>
            </a:p>
          </p:txBody>
        </p:sp>
        <p:sp>
          <p:nvSpPr>
            <p:cNvPr id="52" name="Line 54"/>
            <p:cNvSpPr>
              <a:spLocks noChangeShapeType="1"/>
            </p:cNvSpPr>
            <p:nvPr/>
          </p:nvSpPr>
          <p:spPr bwMode="auto">
            <a:xfrm>
              <a:off x="2619" y="1770"/>
              <a:ext cx="0" cy="1977"/>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600"/>
            </a:p>
          </p:txBody>
        </p:sp>
        <p:sp>
          <p:nvSpPr>
            <p:cNvPr id="53" name="Line 55"/>
            <p:cNvSpPr>
              <a:spLocks noChangeShapeType="1"/>
            </p:cNvSpPr>
            <p:nvPr/>
          </p:nvSpPr>
          <p:spPr bwMode="auto">
            <a:xfrm>
              <a:off x="3250" y="1770"/>
              <a:ext cx="0" cy="1977"/>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600"/>
            </a:p>
          </p:txBody>
        </p:sp>
        <p:sp>
          <p:nvSpPr>
            <p:cNvPr id="54" name="Line 56"/>
            <p:cNvSpPr>
              <a:spLocks noChangeShapeType="1"/>
            </p:cNvSpPr>
            <p:nvPr/>
          </p:nvSpPr>
          <p:spPr bwMode="auto">
            <a:xfrm>
              <a:off x="3881" y="1770"/>
              <a:ext cx="0" cy="1977"/>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600"/>
            </a:p>
          </p:txBody>
        </p:sp>
        <p:sp>
          <p:nvSpPr>
            <p:cNvPr id="55" name="Line 57"/>
            <p:cNvSpPr>
              <a:spLocks noChangeShapeType="1"/>
            </p:cNvSpPr>
            <p:nvPr/>
          </p:nvSpPr>
          <p:spPr bwMode="auto">
            <a:xfrm>
              <a:off x="4722" y="1770"/>
              <a:ext cx="0" cy="1977"/>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600"/>
            </a:p>
          </p:txBody>
        </p:sp>
        <p:sp>
          <p:nvSpPr>
            <p:cNvPr id="56" name="Line 58"/>
            <p:cNvSpPr>
              <a:spLocks noChangeShapeType="1"/>
            </p:cNvSpPr>
            <p:nvPr/>
          </p:nvSpPr>
          <p:spPr bwMode="auto">
            <a:xfrm>
              <a:off x="5511" y="1770"/>
              <a:ext cx="0" cy="1977"/>
            </a:xfrm>
            <a:prstGeom prst="line">
              <a:avLst/>
            </a:prstGeom>
            <a:noFill/>
            <a:ln w="12700" cap="sq">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sz="1600"/>
            </a:p>
          </p:txBody>
        </p:sp>
        <p:sp>
          <p:nvSpPr>
            <p:cNvPr id="57" name="Text Box 59"/>
            <p:cNvSpPr txBox="1">
              <a:spLocks noChangeArrowheads="1"/>
            </p:cNvSpPr>
            <p:nvPr/>
          </p:nvSpPr>
          <p:spPr bwMode="auto">
            <a:xfrm>
              <a:off x="295" y="1456"/>
              <a:ext cx="316" cy="254"/>
            </a:xfrm>
            <a:prstGeom prst="rect">
              <a:avLst/>
            </a:prstGeom>
            <a:noFill/>
            <a:ln>
              <a:noFill/>
            </a:ln>
            <a:effectLst/>
            <a:extLst>
              <a:ext uri="{909E8E84-426E-40DD-AFC4-6F175D3DCCD1}">
                <a14:hiddenFill xmlns:a14="http://schemas.microsoft.com/office/drawing/2010/main">
                  <a:solidFill>
                    <a:srgbClr val="FFFFD9">
                      <a:alpha val="50000"/>
                    </a:srgbClr>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spcBef>
                  <a:spcPct val="30000"/>
                </a:spcBef>
              </a:pPr>
              <a:r>
                <a:rPr kumimoji="1" lang="en-US" altLang="zh-CN"/>
                <a:t>SC</a:t>
              </a:r>
            </a:p>
          </p:txBody>
        </p:sp>
      </p:grpSp>
    </p:spTree>
    <p:extLst>
      <p:ext uri="{BB962C8B-B14F-4D97-AF65-F5344CB8AC3E}">
        <p14:creationId xmlns:p14="http://schemas.microsoft.com/office/powerpoint/2010/main" val="3602362350"/>
      </p:ext>
    </p:extLst>
  </p:cSld>
  <p:clrMapOvr>
    <a:masterClrMapping/>
  </p:clrMapOvr>
</p:sld>
</file>

<file path=ppt/theme/theme1.xml><?xml version="1.0" encoding="utf-8"?>
<a:theme xmlns:a="http://schemas.openxmlformats.org/drawingml/2006/main" name="Global Design Template">
  <a:themeElements>
    <a:clrScheme name="Global Design Templat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Desig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Global Design Template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Design Templat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Design Template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Design Template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Design Template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Design Template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Design Template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Design Template 8">
        <a:dk1>
          <a:srgbClr val="1B3753"/>
        </a:dk1>
        <a:lt1>
          <a:srgbClr val="FFFFFF"/>
        </a:lt1>
        <a:dk2>
          <a:srgbClr val="009999"/>
        </a:dk2>
        <a:lt2>
          <a:srgbClr val="FFF385"/>
        </a:lt2>
        <a:accent1>
          <a:srgbClr val="9AE6C0"/>
        </a:accent1>
        <a:accent2>
          <a:srgbClr val="0099CC"/>
        </a:accent2>
        <a:accent3>
          <a:srgbClr val="AACACA"/>
        </a:accent3>
        <a:accent4>
          <a:srgbClr val="DADADA"/>
        </a:accent4>
        <a:accent5>
          <a:srgbClr val="CAF0DC"/>
        </a:accent5>
        <a:accent6>
          <a:srgbClr val="008AB9"/>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Global Design Template 9">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9451</TotalTime>
  <Words>9118</Words>
  <Application>Microsoft Office PowerPoint</Application>
  <PresentationFormat>宽屏</PresentationFormat>
  <Paragraphs>1363</Paragraphs>
  <Slides>63</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63</vt:i4>
      </vt:variant>
    </vt:vector>
  </HeadingPairs>
  <TitlesOfParts>
    <vt:vector size="75" baseType="lpstr">
      <vt:lpstr>ＭＳ Ｐゴシック</vt:lpstr>
      <vt:lpstr>等线</vt:lpstr>
      <vt:lpstr>仿宋_GB2312</vt:lpstr>
      <vt:lpstr>宋体</vt:lpstr>
      <vt:lpstr>微软雅黑</vt:lpstr>
      <vt:lpstr>Arial</vt:lpstr>
      <vt:lpstr>Calibri</vt:lpstr>
      <vt:lpstr>Comic Sans MS</vt:lpstr>
      <vt:lpstr>Tahoma</vt:lpstr>
      <vt:lpstr>Times New Roman</vt:lpstr>
      <vt:lpstr>Wingdings</vt:lpstr>
      <vt:lpstr>Global Design Template</vt:lpstr>
      <vt:lpstr>大数据分析基础</vt:lpstr>
      <vt:lpstr>数据库基础及应用</vt:lpstr>
      <vt:lpstr>大数据分析从何而来</vt:lpstr>
      <vt:lpstr>数据库基本概念</vt:lpstr>
      <vt:lpstr>数据库基本概念</vt:lpstr>
      <vt:lpstr>数据库基本概念</vt:lpstr>
      <vt:lpstr>关系模型</vt:lpstr>
      <vt:lpstr>关系模型</vt:lpstr>
      <vt:lpstr>关系模型</vt:lpstr>
      <vt:lpstr>关系模型</vt:lpstr>
      <vt:lpstr>关系模型</vt:lpstr>
      <vt:lpstr>关系模型</vt:lpstr>
      <vt:lpstr>关系模型-数据操作&amp;完整性约束&amp;存储结构</vt:lpstr>
      <vt:lpstr>关系模型</vt:lpstr>
      <vt:lpstr>数据库管理系统工具</vt:lpstr>
      <vt:lpstr>DBMS引擎</vt:lpstr>
      <vt:lpstr>数据定义子系统</vt:lpstr>
      <vt:lpstr>数据操作子系统</vt:lpstr>
      <vt:lpstr>数据操作子系统-视图</vt:lpstr>
      <vt:lpstr>数据操作子系统-SQL</vt:lpstr>
      <vt:lpstr>SQL</vt:lpstr>
      <vt:lpstr>SQL特点</vt:lpstr>
      <vt:lpstr>应用程序生成子系统&amp;数据管理子系统</vt:lpstr>
      <vt:lpstr>数据库事务的ACID特性</vt:lpstr>
      <vt:lpstr>MySQL</vt:lpstr>
      <vt:lpstr>MySQL</vt:lpstr>
      <vt:lpstr>MySQL</vt:lpstr>
      <vt:lpstr>MySQL数据库操作</vt:lpstr>
      <vt:lpstr>MySQL数据库操作</vt:lpstr>
      <vt:lpstr>MySQL权限设置</vt:lpstr>
      <vt:lpstr>MySQL表操作</vt:lpstr>
      <vt:lpstr>MySQL表操作</vt:lpstr>
      <vt:lpstr>MySQL表操作</vt:lpstr>
      <vt:lpstr>MySQL表操作</vt:lpstr>
      <vt:lpstr>MySQL表操作</vt:lpstr>
      <vt:lpstr>MySQL表操作</vt:lpstr>
      <vt:lpstr>MySQL表操作</vt:lpstr>
      <vt:lpstr>MySQL表操作</vt:lpstr>
      <vt:lpstr>MySQL表操作</vt:lpstr>
      <vt:lpstr>MySQL表操作</vt:lpstr>
      <vt:lpstr>MySQL表操作</vt:lpstr>
      <vt:lpstr>MySQL表操作</vt:lpstr>
      <vt:lpstr>MySQL表操作</vt:lpstr>
      <vt:lpstr>MySQL表操作</vt:lpstr>
      <vt:lpstr>MySQL表操作</vt:lpstr>
      <vt:lpstr>Python操作数据库</vt:lpstr>
      <vt:lpstr>数据库在大数据时代的新发展</vt:lpstr>
      <vt:lpstr>HDFS</vt:lpstr>
      <vt:lpstr>HDFS</vt:lpstr>
      <vt:lpstr>HDFS</vt:lpstr>
      <vt:lpstr>HDFS</vt:lpstr>
      <vt:lpstr>HDFS</vt:lpstr>
      <vt:lpstr>HDFS</vt:lpstr>
      <vt:lpstr>HDFS</vt:lpstr>
      <vt:lpstr>MapReduce</vt:lpstr>
      <vt:lpstr>MapReduce</vt:lpstr>
      <vt:lpstr>MapReduce经典算例</vt:lpstr>
      <vt:lpstr>MapReduce经典算例</vt:lpstr>
      <vt:lpstr>HBase</vt:lpstr>
      <vt:lpstr>HBase</vt:lpstr>
      <vt:lpstr>HBase</vt:lpstr>
      <vt:lpstr>HBase</vt:lpstr>
      <vt:lpstr>HBase</vt:lpstr>
    </vt:vector>
  </TitlesOfParts>
  <Company>XMU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BDA</dc:title>
  <dc:creator>Bin Fang</dc:creator>
  <cp:lastModifiedBy>Bin Fang</cp:lastModifiedBy>
  <cp:revision>713</cp:revision>
  <cp:lastPrinted>2023-10-30T08:46:27Z</cp:lastPrinted>
  <dcterms:created xsi:type="dcterms:W3CDTF">2017-03-23T06:21:49Z</dcterms:created>
  <dcterms:modified xsi:type="dcterms:W3CDTF">2023-10-30T13:46:06Z</dcterms:modified>
</cp:coreProperties>
</file>