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57" r:id="rId2"/>
    <p:sldId id="274" r:id="rId3"/>
    <p:sldId id="264" r:id="rId4"/>
    <p:sldId id="313" r:id="rId5"/>
    <p:sldId id="288" r:id="rId6"/>
    <p:sldId id="263" r:id="rId7"/>
    <p:sldId id="314" r:id="rId8"/>
    <p:sldId id="265" r:id="rId9"/>
    <p:sldId id="304" r:id="rId10"/>
    <p:sldId id="262" r:id="rId11"/>
    <p:sldId id="272" r:id="rId12"/>
    <p:sldId id="273" r:id="rId13"/>
    <p:sldId id="284" r:id="rId14"/>
    <p:sldId id="309" r:id="rId15"/>
    <p:sldId id="277" r:id="rId16"/>
    <p:sldId id="305" r:id="rId17"/>
    <p:sldId id="306" r:id="rId18"/>
    <p:sldId id="307" r:id="rId19"/>
    <p:sldId id="308" r:id="rId20"/>
    <p:sldId id="301" r:id="rId21"/>
    <p:sldId id="302" r:id="rId22"/>
    <p:sldId id="303" r:id="rId23"/>
    <p:sldId id="286" r:id="rId24"/>
    <p:sldId id="310" r:id="rId25"/>
    <p:sldId id="311" r:id="rId26"/>
    <p:sldId id="312" r:id="rId27"/>
    <p:sldId id="283" r:id="rId28"/>
    <p:sldId id="299" r:id="rId29"/>
    <p:sldId id="282" r:id="rId30"/>
    <p:sldId id="298" r:id="rId31"/>
  </p:sldIdLst>
  <p:sldSz cx="12192000" cy="6858000"/>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3" autoAdjust="0"/>
  </p:normalViewPr>
  <p:slideViewPr>
    <p:cSldViewPr snapToGrid="0">
      <p:cViewPr varScale="1">
        <p:scale>
          <a:sx n="97" d="100"/>
          <a:sy n="97" d="100"/>
        </p:scale>
        <p:origin x="171" y="48"/>
      </p:cViewPr>
      <p:guideLst/>
    </p:cSldViewPr>
  </p:slideViewPr>
  <p:notesTextViewPr>
    <p:cViewPr>
      <p:scale>
        <a:sx n="1" d="1"/>
        <a:sy n="1" d="1"/>
      </p:scale>
      <p:origin x="0" y="0"/>
    </p:cViewPr>
  </p:notesTextViewPr>
  <p:notesViewPr>
    <p:cSldViewPr snapToGrid="0">
      <p:cViewPr varScale="1">
        <p:scale>
          <a:sx n="56" d="100"/>
          <a:sy n="56"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1a4dc899414fe72" providerId="LiveId" clId="{AA175FAB-186F-48A6-8E8F-DB5D7AB38E37}"/>
    <pc:docChg chg="undo custSel addSld delSld modSld">
      <pc:chgData name="" userId="a1a4dc899414fe72" providerId="LiveId" clId="{AA175FAB-186F-48A6-8E8F-DB5D7AB38E37}" dt="2023-11-06T12:49:51.409" v="1628" actId="20577"/>
      <pc:docMkLst>
        <pc:docMk/>
      </pc:docMkLst>
      <pc:sldChg chg="addSp modSp modAnim">
        <pc:chgData name="" userId="a1a4dc899414fe72" providerId="LiveId" clId="{AA175FAB-186F-48A6-8E8F-DB5D7AB38E37}" dt="2023-11-06T02:20:45.870" v="563"/>
        <pc:sldMkLst>
          <pc:docMk/>
          <pc:sldMk cId="2604263242" sldId="265"/>
        </pc:sldMkLst>
        <pc:spChg chg="add mod">
          <ac:chgData name="" userId="a1a4dc899414fe72" providerId="LiveId" clId="{AA175FAB-186F-48A6-8E8F-DB5D7AB38E37}" dt="2023-11-06T02:20:17.762" v="560" actId="1076"/>
          <ac:spMkLst>
            <pc:docMk/>
            <pc:sldMk cId="2604263242" sldId="265"/>
            <ac:spMk id="10" creationId="{E94F914A-1479-4E8A-B70D-C8CA1063BD27}"/>
          </ac:spMkLst>
        </pc:spChg>
        <pc:spChg chg="add mod">
          <ac:chgData name="" userId="a1a4dc899414fe72" providerId="LiveId" clId="{AA175FAB-186F-48A6-8E8F-DB5D7AB38E37}" dt="2023-11-06T02:20:17.762" v="560" actId="1076"/>
          <ac:spMkLst>
            <pc:docMk/>
            <pc:sldMk cId="2604263242" sldId="265"/>
            <ac:spMk id="12" creationId="{F313EF2B-488C-432B-A7B7-C9CC58AC4FF9}"/>
          </ac:spMkLst>
        </pc:spChg>
        <pc:graphicFrameChg chg="modGraphic">
          <ac:chgData name="" userId="a1a4dc899414fe72" providerId="LiveId" clId="{AA175FAB-186F-48A6-8E8F-DB5D7AB38E37}" dt="2023-11-06T02:20:08.990" v="559" actId="2164"/>
          <ac:graphicFrameMkLst>
            <pc:docMk/>
            <pc:sldMk cId="2604263242" sldId="265"/>
            <ac:graphicFrameMk id="8" creationId="{00000000-0000-0000-0000-000000000000}"/>
          </ac:graphicFrameMkLst>
        </pc:graphicFrameChg>
      </pc:sldChg>
      <pc:sldChg chg="modSp modAnim">
        <pc:chgData name="" userId="a1a4dc899414fe72" providerId="LiveId" clId="{AA175FAB-186F-48A6-8E8F-DB5D7AB38E37}" dt="2023-11-06T02:24:21.567" v="672"/>
        <pc:sldMkLst>
          <pc:docMk/>
          <pc:sldMk cId="3906440760" sldId="272"/>
        </pc:sldMkLst>
        <pc:spChg chg="mod">
          <ac:chgData name="" userId="a1a4dc899414fe72" providerId="LiveId" clId="{AA175FAB-186F-48A6-8E8F-DB5D7AB38E37}" dt="2023-11-06T02:23:50.284" v="669" actId="20577"/>
          <ac:spMkLst>
            <pc:docMk/>
            <pc:sldMk cId="3906440760" sldId="272"/>
            <ac:spMk id="3" creationId="{00000000-0000-0000-0000-000000000000}"/>
          </ac:spMkLst>
        </pc:spChg>
      </pc:sldChg>
      <pc:sldChg chg="modSp">
        <pc:chgData name="" userId="a1a4dc899414fe72" providerId="LiveId" clId="{AA175FAB-186F-48A6-8E8F-DB5D7AB38E37}" dt="2023-10-27T15:27:38.723" v="306" actId="20577"/>
        <pc:sldMkLst>
          <pc:docMk/>
          <pc:sldMk cId="1610151650" sldId="286"/>
        </pc:sldMkLst>
        <pc:spChg chg="mod">
          <ac:chgData name="" userId="a1a4dc899414fe72" providerId="LiveId" clId="{AA175FAB-186F-48A6-8E8F-DB5D7AB38E37}" dt="2023-10-27T15:27:38.723" v="306" actId="20577"/>
          <ac:spMkLst>
            <pc:docMk/>
            <pc:sldMk cId="1610151650" sldId="286"/>
            <ac:spMk id="3" creationId="{00000000-0000-0000-0000-000000000000}"/>
          </ac:spMkLst>
        </pc:spChg>
      </pc:sldChg>
      <pc:sldChg chg="delSp">
        <pc:chgData name="" userId="a1a4dc899414fe72" providerId="LiveId" clId="{AA175FAB-186F-48A6-8E8F-DB5D7AB38E37}" dt="2023-11-06T02:46:12.854" v="1620" actId="478"/>
        <pc:sldMkLst>
          <pc:docMk/>
          <pc:sldMk cId="1425364824" sldId="298"/>
        </pc:sldMkLst>
        <pc:picChg chg="del">
          <ac:chgData name="" userId="a1a4dc899414fe72" providerId="LiveId" clId="{AA175FAB-186F-48A6-8E8F-DB5D7AB38E37}" dt="2023-11-06T02:46:12.854" v="1620" actId="478"/>
          <ac:picMkLst>
            <pc:docMk/>
            <pc:sldMk cId="1425364824" sldId="298"/>
            <ac:picMk id="11" creationId="{00000000-0000-0000-0000-000000000000}"/>
          </ac:picMkLst>
        </pc:picChg>
      </pc:sldChg>
      <pc:sldChg chg="modSp">
        <pc:chgData name="" userId="a1a4dc899414fe72" providerId="LiveId" clId="{AA175FAB-186F-48A6-8E8F-DB5D7AB38E37}" dt="2023-11-06T02:39:59.175" v="1615" actId="20577"/>
        <pc:sldMkLst>
          <pc:docMk/>
          <pc:sldMk cId="1602845050" sldId="302"/>
        </pc:sldMkLst>
        <pc:spChg chg="mod">
          <ac:chgData name="" userId="a1a4dc899414fe72" providerId="LiveId" clId="{AA175FAB-186F-48A6-8E8F-DB5D7AB38E37}" dt="2023-11-06T02:39:59.175" v="1615" actId="20577"/>
          <ac:spMkLst>
            <pc:docMk/>
            <pc:sldMk cId="1602845050" sldId="302"/>
            <ac:spMk id="3" creationId="{00000000-0000-0000-0000-000000000000}"/>
          </ac:spMkLst>
        </pc:spChg>
      </pc:sldChg>
      <pc:sldChg chg="modSp">
        <pc:chgData name="" userId="a1a4dc899414fe72" providerId="LiveId" clId="{AA175FAB-186F-48A6-8E8F-DB5D7AB38E37}" dt="2023-11-06T02:40:06.272" v="1616"/>
        <pc:sldMkLst>
          <pc:docMk/>
          <pc:sldMk cId="2215902888" sldId="303"/>
        </pc:sldMkLst>
        <pc:spChg chg="mod">
          <ac:chgData name="" userId="a1a4dc899414fe72" providerId="LiveId" clId="{AA175FAB-186F-48A6-8E8F-DB5D7AB38E37}" dt="2023-11-06T02:40:06.272" v="1616"/>
          <ac:spMkLst>
            <pc:docMk/>
            <pc:sldMk cId="2215902888" sldId="303"/>
            <ac:spMk id="3" creationId="{00000000-0000-0000-0000-000000000000}"/>
          </ac:spMkLst>
        </pc:spChg>
      </pc:sldChg>
      <pc:sldChg chg="addSp modSp modAnim">
        <pc:chgData name="" userId="a1a4dc899414fe72" providerId="LiveId" clId="{AA175FAB-186F-48A6-8E8F-DB5D7AB38E37}" dt="2023-11-06T12:49:51.409" v="1628" actId="20577"/>
        <pc:sldMkLst>
          <pc:docMk/>
          <pc:sldMk cId="1874904292" sldId="309"/>
        </pc:sldMkLst>
        <pc:spChg chg="mod">
          <ac:chgData name="" userId="a1a4dc899414fe72" providerId="LiveId" clId="{AA175FAB-186F-48A6-8E8F-DB5D7AB38E37}" dt="2023-11-06T12:49:51.409" v="1628" actId="20577"/>
          <ac:spMkLst>
            <pc:docMk/>
            <pc:sldMk cId="1874904292" sldId="309"/>
            <ac:spMk id="3" creationId="{85653EB7-F43D-45A5-B0D3-F014090D86EB}"/>
          </ac:spMkLst>
        </pc:spChg>
        <pc:graphicFrameChg chg="add mod modGraphic">
          <ac:chgData name="" userId="a1a4dc899414fe72" providerId="LiveId" clId="{AA175FAB-186F-48A6-8E8F-DB5D7AB38E37}" dt="2023-11-06T02:37:53.380" v="1603" actId="14100"/>
          <ac:graphicFrameMkLst>
            <pc:docMk/>
            <pc:sldMk cId="1874904292" sldId="309"/>
            <ac:graphicFrameMk id="7" creationId="{D9A0AD4A-2082-499A-A31B-555E5874F32C}"/>
          </ac:graphicFrameMkLst>
        </pc:graphicFrameChg>
      </pc:sldChg>
      <pc:sldChg chg="modSp">
        <pc:chgData name="" userId="a1a4dc899414fe72" providerId="LiveId" clId="{AA175FAB-186F-48A6-8E8F-DB5D7AB38E37}" dt="2023-10-27T15:49:00.133" v="472" actId="20577"/>
        <pc:sldMkLst>
          <pc:docMk/>
          <pc:sldMk cId="487982307" sldId="310"/>
        </pc:sldMkLst>
        <pc:spChg chg="mod">
          <ac:chgData name="" userId="a1a4dc899414fe72" providerId="LiveId" clId="{AA175FAB-186F-48A6-8E8F-DB5D7AB38E37}" dt="2023-10-27T15:49:00.133" v="472" actId="20577"/>
          <ac:spMkLst>
            <pc:docMk/>
            <pc:sldMk cId="487982307" sldId="310"/>
            <ac:spMk id="3" creationId="{5B138411-D4A3-4627-B5F2-57FEF7F22B24}"/>
          </ac:spMkLst>
        </pc:spChg>
        <pc:picChg chg="mod">
          <ac:chgData name="" userId="a1a4dc899414fe72" providerId="LiveId" clId="{AA175FAB-186F-48A6-8E8F-DB5D7AB38E37}" dt="2023-10-27T15:19:50.638" v="284" actId="1076"/>
          <ac:picMkLst>
            <pc:docMk/>
            <pc:sldMk cId="487982307" sldId="310"/>
            <ac:picMk id="8" creationId="{7B435B34-F4E6-4F34-9B8A-940A4BE7F3DE}"/>
          </ac:picMkLst>
        </pc:picChg>
      </pc:sldChg>
      <pc:sldChg chg="addSp modSp add">
        <pc:chgData name="" userId="a1a4dc899414fe72" providerId="LiveId" clId="{AA175FAB-186F-48A6-8E8F-DB5D7AB38E37}" dt="2023-10-27T15:41:04.638" v="456" actId="1076"/>
        <pc:sldMkLst>
          <pc:docMk/>
          <pc:sldMk cId="3742623752" sldId="311"/>
        </pc:sldMkLst>
        <pc:spChg chg="mod">
          <ac:chgData name="" userId="a1a4dc899414fe72" providerId="LiveId" clId="{AA175FAB-186F-48A6-8E8F-DB5D7AB38E37}" dt="2023-10-27T15:34:04.912" v="308"/>
          <ac:spMkLst>
            <pc:docMk/>
            <pc:sldMk cId="3742623752" sldId="311"/>
            <ac:spMk id="2" creationId="{33091542-F23D-4708-A16F-2465A026CF22}"/>
          </ac:spMkLst>
        </pc:spChg>
        <pc:spChg chg="mod">
          <ac:chgData name="" userId="a1a4dc899414fe72" providerId="LiveId" clId="{AA175FAB-186F-48A6-8E8F-DB5D7AB38E37}" dt="2023-10-27T15:40:55.795" v="455" actId="20577"/>
          <ac:spMkLst>
            <pc:docMk/>
            <pc:sldMk cId="3742623752" sldId="311"/>
            <ac:spMk id="3" creationId="{4D3DBA23-CD4B-4068-BF3D-2AD9C700A4AC}"/>
          </ac:spMkLst>
        </pc:spChg>
        <pc:spChg chg="add mod">
          <ac:chgData name="" userId="a1a4dc899414fe72" providerId="LiveId" clId="{AA175FAB-186F-48A6-8E8F-DB5D7AB38E37}" dt="2023-10-27T15:41:04.638" v="456" actId="1076"/>
          <ac:spMkLst>
            <pc:docMk/>
            <pc:sldMk cId="3742623752" sldId="311"/>
            <ac:spMk id="7" creationId="{F943CDA5-9BF2-4E45-A595-E8B45D5479F4}"/>
          </ac:spMkLst>
        </pc:spChg>
        <pc:spChg chg="add mod">
          <ac:chgData name="" userId="a1a4dc899414fe72" providerId="LiveId" clId="{AA175FAB-186F-48A6-8E8F-DB5D7AB38E37}" dt="2023-10-27T15:41:04.638" v="456" actId="1076"/>
          <ac:spMkLst>
            <pc:docMk/>
            <pc:sldMk cId="3742623752" sldId="311"/>
            <ac:spMk id="8" creationId="{89183E46-629A-46D2-927B-417D76D13B3F}"/>
          </ac:spMkLst>
        </pc:spChg>
      </pc:sldChg>
      <pc:sldChg chg="addSp delSp modSp add">
        <pc:chgData name="" userId="a1a4dc899414fe72" providerId="LiveId" clId="{AA175FAB-186F-48A6-8E8F-DB5D7AB38E37}" dt="2023-11-06T02:42:17.558" v="1619" actId="1076"/>
        <pc:sldMkLst>
          <pc:docMk/>
          <pc:sldMk cId="3340742632" sldId="312"/>
        </pc:sldMkLst>
        <pc:spChg chg="mod">
          <ac:chgData name="" userId="a1a4dc899414fe72" providerId="LiveId" clId="{AA175FAB-186F-48A6-8E8F-DB5D7AB38E37}" dt="2023-10-28T09:38:48.004" v="485" actId="20577"/>
          <ac:spMkLst>
            <pc:docMk/>
            <pc:sldMk cId="3340742632" sldId="312"/>
            <ac:spMk id="3" creationId="{4D3DBA23-CD4B-4068-BF3D-2AD9C700A4AC}"/>
          </ac:spMkLst>
        </pc:spChg>
        <pc:picChg chg="add mod">
          <ac:chgData name="" userId="a1a4dc899414fe72" providerId="LiveId" clId="{AA175FAB-186F-48A6-8E8F-DB5D7AB38E37}" dt="2023-11-06T02:42:17.558" v="1619" actId="1076"/>
          <ac:picMkLst>
            <pc:docMk/>
            <pc:sldMk cId="3340742632" sldId="312"/>
            <ac:picMk id="8" creationId="{BB6910EB-D17B-4358-80CA-8A5AF0E1F47C}"/>
          </ac:picMkLst>
        </pc:picChg>
        <pc:picChg chg="add del mod">
          <ac:chgData name="" userId="a1a4dc899414fe72" providerId="LiveId" clId="{AA175FAB-186F-48A6-8E8F-DB5D7AB38E37}" dt="2023-10-28T09:38:59.695" v="488" actId="478"/>
          <ac:picMkLst>
            <pc:docMk/>
            <pc:sldMk cId="3340742632" sldId="312"/>
            <ac:picMk id="1026" creationId="{DFC560A6-59EC-4531-A1AA-C1F4569D5D64}"/>
          </ac:picMkLst>
        </pc:picChg>
      </pc:sldChg>
      <pc:sldChg chg="add del">
        <pc:chgData name="" userId="a1a4dc899414fe72" providerId="LiveId" clId="{AA175FAB-186F-48A6-8E8F-DB5D7AB38E37}" dt="2023-11-06T02:42:10.812" v="1617" actId="2696"/>
        <pc:sldMkLst>
          <pc:docMk/>
          <pc:sldMk cId="1022377545" sldId="313"/>
        </pc:sldMkLst>
      </pc:sldChg>
      <pc:sldChg chg="add del">
        <pc:chgData name="" userId="a1a4dc899414fe72" providerId="LiveId" clId="{AA175FAB-186F-48A6-8E8F-DB5D7AB38E37}" dt="2023-11-06T02:42:11.193" v="1618" actId="2696"/>
        <pc:sldMkLst>
          <pc:docMk/>
          <pc:sldMk cId="3542773012" sldId="314"/>
        </pc:sldMkLst>
      </pc:sldChg>
    </pc:docChg>
  </pc:docChgLst>
  <pc:docChgLst>
    <pc:chgData userId="a1a4dc899414fe72" providerId="LiveId" clId="{7FB08E71-38FE-4551-96DB-291D3902B5C5}"/>
    <pc:docChg chg="custSel addSld delSld modSld">
      <pc:chgData name="" userId="a1a4dc899414fe72" providerId="LiveId" clId="{7FB08E71-38FE-4551-96DB-291D3902B5C5}" dt="2023-10-25T14:09:21.031" v="105" actId="2696"/>
      <pc:docMkLst>
        <pc:docMk/>
      </pc:docMkLst>
      <pc:sldChg chg="modSp">
        <pc:chgData name="" userId="a1a4dc899414fe72" providerId="LiveId" clId="{7FB08E71-38FE-4551-96DB-291D3902B5C5}" dt="2023-10-25T13:57:25.821" v="11" actId="20577"/>
        <pc:sldMkLst>
          <pc:docMk/>
          <pc:sldMk cId="3906440760" sldId="272"/>
        </pc:sldMkLst>
        <pc:spChg chg="mod">
          <ac:chgData name="" userId="a1a4dc899414fe72" providerId="LiveId" clId="{7FB08E71-38FE-4551-96DB-291D3902B5C5}" dt="2023-10-25T13:57:25.821" v="11" actId="20577"/>
          <ac:spMkLst>
            <pc:docMk/>
            <pc:sldMk cId="3906440760" sldId="272"/>
            <ac:spMk id="3" creationId="{00000000-0000-0000-0000-000000000000}"/>
          </ac:spMkLst>
        </pc:spChg>
      </pc:sldChg>
      <pc:sldChg chg="modSp add">
        <pc:chgData name="" userId="a1a4dc899414fe72" providerId="LiveId" clId="{7FB08E71-38FE-4551-96DB-291D3902B5C5}" dt="2023-10-25T14:00:06.402" v="44" actId="20577"/>
        <pc:sldMkLst>
          <pc:docMk/>
          <pc:sldMk cId="1874904292" sldId="309"/>
        </pc:sldMkLst>
        <pc:spChg chg="mod">
          <ac:chgData name="" userId="a1a4dc899414fe72" providerId="LiveId" clId="{7FB08E71-38FE-4551-96DB-291D3902B5C5}" dt="2023-10-25T14:00:06.402" v="44" actId="20577"/>
          <ac:spMkLst>
            <pc:docMk/>
            <pc:sldMk cId="1874904292" sldId="309"/>
            <ac:spMk id="2" creationId="{B1FDB011-7232-49E4-B738-BB0AA380830C}"/>
          </ac:spMkLst>
        </pc:spChg>
      </pc:sldChg>
      <pc:sldChg chg="addSp delSp modSp add">
        <pc:chgData name="" userId="a1a4dc899414fe72" providerId="LiveId" clId="{7FB08E71-38FE-4551-96DB-291D3902B5C5}" dt="2023-10-25T14:03:49.868" v="93" actId="1076"/>
        <pc:sldMkLst>
          <pc:docMk/>
          <pc:sldMk cId="487982307" sldId="310"/>
        </pc:sldMkLst>
        <pc:spChg chg="mod">
          <ac:chgData name="" userId="a1a4dc899414fe72" providerId="LiveId" clId="{7FB08E71-38FE-4551-96DB-291D3902B5C5}" dt="2023-10-25T14:03:05.775" v="62" actId="20577"/>
          <ac:spMkLst>
            <pc:docMk/>
            <pc:sldMk cId="487982307" sldId="310"/>
            <ac:spMk id="2" creationId="{CF6DF8A6-6944-4D16-AE6A-7ACB26A7965C}"/>
          </ac:spMkLst>
        </pc:spChg>
        <pc:spChg chg="mod">
          <ac:chgData name="" userId="a1a4dc899414fe72" providerId="LiveId" clId="{7FB08E71-38FE-4551-96DB-291D3902B5C5}" dt="2023-10-25T14:03:43.202" v="92" actId="20577"/>
          <ac:spMkLst>
            <pc:docMk/>
            <pc:sldMk cId="487982307" sldId="310"/>
            <ac:spMk id="3" creationId="{5B138411-D4A3-4627-B5F2-57FEF7F22B24}"/>
          </ac:spMkLst>
        </pc:spChg>
        <pc:spChg chg="add del">
          <ac:chgData name="" userId="a1a4dc899414fe72" providerId="LiveId" clId="{7FB08E71-38FE-4551-96DB-291D3902B5C5}" dt="2023-10-25T14:03:18.305" v="64" actId="478"/>
          <ac:spMkLst>
            <pc:docMk/>
            <pc:sldMk cId="487982307" sldId="310"/>
            <ac:spMk id="7" creationId="{F5ABA590-F125-4E16-961A-FBC68A58F995}"/>
          </ac:spMkLst>
        </pc:spChg>
        <pc:picChg chg="add mod">
          <ac:chgData name="" userId="a1a4dc899414fe72" providerId="LiveId" clId="{7FB08E71-38FE-4551-96DB-291D3902B5C5}" dt="2023-10-25T14:03:49.868" v="93" actId="1076"/>
          <ac:picMkLst>
            <pc:docMk/>
            <pc:sldMk cId="487982307" sldId="310"/>
            <ac:picMk id="8" creationId="{7B435B34-F4E6-4F34-9B8A-940A4BE7F3DE}"/>
          </ac:picMkLst>
        </pc:picChg>
      </pc:sldChg>
    </pc:docChg>
  </pc:docChgLst>
  <pc:docChgLst>
    <pc:chgData userId="a1a4dc899414fe72" providerId="LiveId" clId="{BAAB64F1-DB8E-469B-B10A-5E41F50793B3}"/>
    <pc:docChg chg="custSel addSld modSld sldOrd">
      <pc:chgData name="" userId="a1a4dc899414fe72" providerId="LiveId" clId="{BAAB64F1-DB8E-469B-B10A-5E41F50793B3}" dt="2023-11-06T07:22:36.399" v="94" actId="1076"/>
      <pc:docMkLst>
        <pc:docMk/>
      </pc:docMkLst>
      <pc:sldChg chg="delSp delAnim modAnim">
        <pc:chgData name="" userId="a1a4dc899414fe72" providerId="LiveId" clId="{BAAB64F1-DB8E-469B-B10A-5E41F50793B3}" dt="2023-11-06T07:04:44.594" v="14"/>
        <pc:sldMkLst>
          <pc:docMk/>
          <pc:sldMk cId="1231659347" sldId="264"/>
        </pc:sldMkLst>
        <pc:picChg chg="del">
          <ac:chgData name="" userId="a1a4dc899414fe72" providerId="LiveId" clId="{BAAB64F1-DB8E-469B-B10A-5E41F50793B3}" dt="2023-11-06T07:03:14.304" v="1" actId="478"/>
          <ac:picMkLst>
            <pc:docMk/>
            <pc:sldMk cId="1231659347" sldId="264"/>
            <ac:picMk id="10" creationId="{00000000-0000-0000-0000-000000000000}"/>
          </ac:picMkLst>
        </pc:picChg>
      </pc:sldChg>
      <pc:sldChg chg="delSp ord delAnim modAnim">
        <pc:chgData name="" userId="a1a4dc899414fe72" providerId="LiveId" clId="{BAAB64F1-DB8E-469B-B10A-5E41F50793B3}" dt="2023-11-06T07:05:43.239" v="17"/>
        <pc:sldMkLst>
          <pc:docMk/>
          <pc:sldMk cId="2604263242" sldId="265"/>
        </pc:sldMkLst>
        <pc:picChg chg="del">
          <ac:chgData name="" userId="a1a4dc899414fe72" providerId="LiveId" clId="{BAAB64F1-DB8E-469B-B10A-5E41F50793B3}" dt="2023-11-06T07:04:04.678" v="10" actId="478"/>
          <ac:picMkLst>
            <pc:docMk/>
            <pc:sldMk cId="2604263242" sldId="265"/>
            <ac:picMk id="3074" creationId="{00000000-0000-0000-0000-000000000000}"/>
          </ac:picMkLst>
        </pc:picChg>
      </pc:sldChg>
      <pc:sldChg chg="modSp">
        <pc:chgData name="" userId="a1a4dc899414fe72" providerId="LiveId" clId="{BAAB64F1-DB8E-469B-B10A-5E41F50793B3}" dt="2023-11-06T07:22:36.399" v="94" actId="1076"/>
        <pc:sldMkLst>
          <pc:docMk/>
          <pc:sldMk cId="1610151650" sldId="286"/>
        </pc:sldMkLst>
        <pc:graphicFrameChg chg="mod modGraphic">
          <ac:chgData name="" userId="a1a4dc899414fe72" providerId="LiveId" clId="{BAAB64F1-DB8E-469B-B10A-5E41F50793B3}" dt="2023-11-06T07:22:36.399" v="94" actId="1076"/>
          <ac:graphicFrameMkLst>
            <pc:docMk/>
            <pc:sldMk cId="1610151650" sldId="286"/>
            <ac:graphicFrameMk id="7" creationId="{00000000-0000-0000-0000-000000000000}"/>
          </ac:graphicFrameMkLst>
        </pc:graphicFrameChg>
      </pc:sldChg>
      <pc:sldChg chg="modAnim">
        <pc:chgData name="" userId="a1a4dc899414fe72" providerId="LiveId" clId="{BAAB64F1-DB8E-469B-B10A-5E41F50793B3}" dt="2023-11-06T07:21:50.836" v="87"/>
        <pc:sldMkLst>
          <pc:docMk/>
          <pc:sldMk cId="4182749232" sldId="301"/>
        </pc:sldMkLst>
      </pc:sldChg>
      <pc:sldChg chg="modAnim">
        <pc:chgData name="" userId="a1a4dc899414fe72" providerId="LiveId" clId="{BAAB64F1-DB8E-469B-B10A-5E41F50793B3}" dt="2023-11-06T07:22:04.811" v="89"/>
        <pc:sldMkLst>
          <pc:docMk/>
          <pc:sldMk cId="1602845050" sldId="302"/>
        </pc:sldMkLst>
      </pc:sldChg>
      <pc:sldChg chg="modAnim">
        <pc:chgData name="" userId="a1a4dc899414fe72" providerId="LiveId" clId="{BAAB64F1-DB8E-469B-B10A-5E41F50793B3}" dt="2023-11-06T07:22:17.253" v="91"/>
        <pc:sldMkLst>
          <pc:docMk/>
          <pc:sldMk cId="2215902888" sldId="303"/>
        </pc:sldMkLst>
      </pc:sldChg>
      <pc:sldChg chg="modSp modAnim">
        <pc:chgData name="" userId="a1a4dc899414fe72" providerId="LiveId" clId="{BAAB64F1-DB8E-469B-B10A-5E41F50793B3}" dt="2023-11-06T07:19:04.243" v="82"/>
        <pc:sldMkLst>
          <pc:docMk/>
          <pc:sldMk cId="465212651" sldId="307"/>
        </pc:sldMkLst>
        <pc:spChg chg="mod">
          <ac:chgData name="" userId="a1a4dc899414fe72" providerId="LiveId" clId="{BAAB64F1-DB8E-469B-B10A-5E41F50793B3}" dt="2023-11-06T07:18:45.294" v="77"/>
          <ac:spMkLst>
            <pc:docMk/>
            <pc:sldMk cId="465212651" sldId="307"/>
            <ac:spMk id="3" creationId="{D39E2B0F-D0D9-40A1-8032-B339EB48E14C}"/>
          </ac:spMkLst>
        </pc:spChg>
      </pc:sldChg>
      <pc:sldChg chg="modSp">
        <pc:chgData name="" userId="a1a4dc899414fe72" providerId="LiveId" clId="{BAAB64F1-DB8E-469B-B10A-5E41F50793B3}" dt="2023-11-06T07:20:45.973" v="86"/>
        <pc:sldMkLst>
          <pc:docMk/>
          <pc:sldMk cId="3078204991" sldId="308"/>
        </pc:sldMkLst>
        <pc:picChg chg="mod">
          <ac:chgData name="" userId="a1a4dc899414fe72" providerId="LiveId" clId="{BAAB64F1-DB8E-469B-B10A-5E41F50793B3}" dt="2023-11-06T07:20:45.973" v="86"/>
          <ac:picMkLst>
            <pc:docMk/>
            <pc:sldMk cId="3078204991" sldId="308"/>
            <ac:picMk id="1026" creationId="{198B6A4A-5DAF-4AD9-82B5-637ABB40114C}"/>
          </ac:picMkLst>
        </pc:picChg>
      </pc:sldChg>
      <pc:sldChg chg="delSp modSp add delAnim modAnim">
        <pc:chgData name="" userId="a1a4dc899414fe72" providerId="LiveId" clId="{BAAB64F1-DB8E-469B-B10A-5E41F50793B3}" dt="2023-11-06T07:04:52.799" v="15"/>
        <pc:sldMkLst>
          <pc:docMk/>
          <pc:sldMk cId="3693051761" sldId="313"/>
        </pc:sldMkLst>
        <pc:spChg chg="del">
          <ac:chgData name="" userId="a1a4dc899414fe72" providerId="LiveId" clId="{BAAB64F1-DB8E-469B-B10A-5E41F50793B3}" dt="2023-11-06T07:03:27.527" v="4" actId="478"/>
          <ac:spMkLst>
            <pc:docMk/>
            <pc:sldMk cId="3693051761" sldId="313"/>
            <ac:spMk id="12" creationId="{00000000-0000-0000-0000-000000000000}"/>
          </ac:spMkLst>
        </pc:spChg>
        <pc:graphicFrameChg chg="del">
          <ac:chgData name="" userId="a1a4dc899414fe72" providerId="LiveId" clId="{BAAB64F1-DB8E-469B-B10A-5E41F50793B3}" dt="2023-11-06T07:03:26.600" v="3" actId="478"/>
          <ac:graphicFrameMkLst>
            <pc:docMk/>
            <pc:sldMk cId="3693051761" sldId="313"/>
            <ac:graphicFrameMk id="7" creationId="{00000000-0000-0000-0000-000000000000}"/>
          </ac:graphicFrameMkLst>
        </pc:graphicFrameChg>
        <pc:picChg chg="mod">
          <ac:chgData name="" userId="a1a4dc899414fe72" providerId="LiveId" clId="{BAAB64F1-DB8E-469B-B10A-5E41F50793B3}" dt="2023-11-06T07:03:32.859" v="6" actId="1076"/>
          <ac:picMkLst>
            <pc:docMk/>
            <pc:sldMk cId="3693051761" sldId="313"/>
            <ac:picMk id="10" creationId="{00000000-0000-0000-0000-000000000000}"/>
          </ac:picMkLst>
        </pc:picChg>
        <pc:picChg chg="del">
          <ac:chgData name="" userId="a1a4dc899414fe72" providerId="LiveId" clId="{BAAB64F1-DB8E-469B-B10A-5E41F50793B3}" dt="2023-11-06T07:03:28.022" v="5" actId="478"/>
          <ac:picMkLst>
            <pc:docMk/>
            <pc:sldMk cId="3693051761" sldId="313"/>
            <ac:picMk id="11" creationId="{00000000-0000-0000-0000-000000000000}"/>
          </ac:picMkLst>
        </pc:picChg>
      </pc:sldChg>
      <pc:sldChg chg="delSp add delAnim modAnim">
        <pc:chgData name="" userId="a1a4dc899414fe72" providerId="LiveId" clId="{BAAB64F1-DB8E-469B-B10A-5E41F50793B3}" dt="2023-11-06T07:05:32.079" v="16"/>
        <pc:sldMkLst>
          <pc:docMk/>
          <pc:sldMk cId="3716936745" sldId="314"/>
        </pc:sldMkLst>
        <pc:picChg chg="del">
          <ac:chgData name="" userId="a1a4dc899414fe72" providerId="LiveId" clId="{BAAB64F1-DB8E-469B-B10A-5E41F50793B3}" dt="2023-11-06T07:03:56.015" v="8" actId="478"/>
          <ac:picMkLst>
            <pc:docMk/>
            <pc:sldMk cId="3716936745" sldId="314"/>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302527" cy="340569"/>
          </a:xfrm>
          <a:prstGeom prst="rect">
            <a:avLst/>
          </a:prstGeom>
        </p:spPr>
        <p:txBody>
          <a:bodyPr vert="horz" lIns="88230" tIns="44115" rIns="88230" bIns="44115" rtlCol="0"/>
          <a:lstStyle>
            <a:lvl1pPr algn="l">
              <a:defRPr sz="1200"/>
            </a:lvl1pPr>
          </a:lstStyle>
          <a:p>
            <a:endParaRPr lang="zh-CN" altLang="en-US"/>
          </a:p>
        </p:txBody>
      </p:sp>
      <p:sp>
        <p:nvSpPr>
          <p:cNvPr id="3" name="日期占位符 2"/>
          <p:cNvSpPr>
            <a:spLocks noGrp="1"/>
          </p:cNvSpPr>
          <p:nvPr>
            <p:ph type="dt" sz="quarter" idx="1"/>
          </p:nvPr>
        </p:nvSpPr>
        <p:spPr>
          <a:xfrm>
            <a:off x="5623480" y="1"/>
            <a:ext cx="4302527" cy="340569"/>
          </a:xfrm>
          <a:prstGeom prst="rect">
            <a:avLst/>
          </a:prstGeom>
        </p:spPr>
        <p:txBody>
          <a:bodyPr vert="horz" lIns="88230" tIns="44115" rIns="88230" bIns="44115" rtlCol="0"/>
          <a:lstStyle>
            <a:lvl1pPr algn="r">
              <a:defRPr sz="1200"/>
            </a:lvl1pPr>
          </a:lstStyle>
          <a:p>
            <a:fld id="{714349C5-0D31-4FD0-9DB3-1618AF3DC759}" type="datetimeFigureOut">
              <a:rPr lang="zh-CN" altLang="en-US" smtClean="0"/>
              <a:t>2023/11/6</a:t>
            </a:fld>
            <a:endParaRPr lang="zh-CN" altLang="en-US"/>
          </a:p>
        </p:txBody>
      </p:sp>
      <p:sp>
        <p:nvSpPr>
          <p:cNvPr id="4" name="页脚占位符 3"/>
          <p:cNvSpPr>
            <a:spLocks noGrp="1"/>
          </p:cNvSpPr>
          <p:nvPr>
            <p:ph type="ftr" sz="quarter" idx="2"/>
          </p:nvPr>
        </p:nvSpPr>
        <p:spPr>
          <a:xfrm>
            <a:off x="1" y="6457106"/>
            <a:ext cx="4302527" cy="340569"/>
          </a:xfrm>
          <a:prstGeom prst="rect">
            <a:avLst/>
          </a:prstGeom>
        </p:spPr>
        <p:txBody>
          <a:bodyPr vert="horz" lIns="88230" tIns="44115" rIns="88230" bIns="4411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3480" y="6457106"/>
            <a:ext cx="4302527" cy="340569"/>
          </a:xfrm>
          <a:prstGeom prst="rect">
            <a:avLst/>
          </a:prstGeom>
        </p:spPr>
        <p:txBody>
          <a:bodyPr vert="horz" lIns="88230" tIns="44115" rIns="88230" bIns="44115" rtlCol="0" anchor="b"/>
          <a:lstStyle>
            <a:lvl1pPr algn="r">
              <a:defRPr sz="1200"/>
            </a:lvl1pPr>
          </a:lstStyle>
          <a:p>
            <a:fld id="{4A1FC8DA-D9E8-4B3B-8A1F-B748E59C0A58}" type="slidenum">
              <a:rPr lang="zh-CN" altLang="en-US" smtClean="0"/>
              <a:t>‹#›</a:t>
            </a:fld>
            <a:endParaRPr lang="zh-CN" altLang="en-US"/>
          </a:p>
        </p:txBody>
      </p:sp>
    </p:spTree>
    <p:extLst>
      <p:ext uri="{BB962C8B-B14F-4D97-AF65-F5344CB8AC3E}">
        <p14:creationId xmlns:p14="http://schemas.microsoft.com/office/powerpoint/2010/main" val="27056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2230" cy="341064"/>
          </a:xfrm>
          <a:prstGeom prst="rect">
            <a:avLst/>
          </a:prstGeom>
        </p:spPr>
        <p:txBody>
          <a:bodyPr vert="horz" lIns="95571" tIns="47786" rIns="95571" bIns="47786" rtlCol="0"/>
          <a:lstStyle>
            <a:lvl1pPr algn="l">
              <a:defRPr sz="1300"/>
            </a:lvl1pPr>
          </a:lstStyle>
          <a:p>
            <a:endParaRPr lang="zh-CN" altLang="en-US"/>
          </a:p>
        </p:txBody>
      </p:sp>
      <p:sp>
        <p:nvSpPr>
          <p:cNvPr id="3" name="日期占位符 2"/>
          <p:cNvSpPr>
            <a:spLocks noGrp="1"/>
          </p:cNvSpPr>
          <p:nvPr>
            <p:ph type="dt" idx="1"/>
          </p:nvPr>
        </p:nvSpPr>
        <p:spPr>
          <a:xfrm>
            <a:off x="5623698" y="0"/>
            <a:ext cx="4302230" cy="341064"/>
          </a:xfrm>
          <a:prstGeom prst="rect">
            <a:avLst/>
          </a:prstGeom>
        </p:spPr>
        <p:txBody>
          <a:bodyPr vert="horz" lIns="95571" tIns="47786" rIns="95571" bIns="47786" rtlCol="0"/>
          <a:lstStyle>
            <a:lvl1pPr algn="r">
              <a:defRPr sz="1300"/>
            </a:lvl1pPr>
          </a:lstStyle>
          <a:p>
            <a:fld id="{D8668C14-09F9-4DC1-91DB-F9303502AD59}"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5571" tIns="47786" rIns="95571" bIns="47786" rtlCol="0" anchor="ctr"/>
          <a:lstStyle/>
          <a:p>
            <a:endParaRPr lang="zh-CN" altLang="en-US"/>
          </a:p>
        </p:txBody>
      </p:sp>
      <p:sp>
        <p:nvSpPr>
          <p:cNvPr id="5" name="备注占位符 4"/>
          <p:cNvSpPr>
            <a:spLocks noGrp="1"/>
          </p:cNvSpPr>
          <p:nvPr>
            <p:ph type="body" sz="quarter" idx="3"/>
          </p:nvPr>
        </p:nvSpPr>
        <p:spPr>
          <a:xfrm>
            <a:off x="992823" y="3271382"/>
            <a:ext cx="7942580" cy="2676584"/>
          </a:xfrm>
          <a:prstGeom prst="rect">
            <a:avLst/>
          </a:prstGeom>
        </p:spPr>
        <p:txBody>
          <a:bodyPr vert="horz" lIns="95571" tIns="47786" rIns="95571" bIns="47786"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3"/>
            <a:ext cx="4302230" cy="341063"/>
          </a:xfrm>
          <a:prstGeom prst="rect">
            <a:avLst/>
          </a:prstGeom>
        </p:spPr>
        <p:txBody>
          <a:bodyPr vert="horz" lIns="95571" tIns="47786" rIns="95571" bIns="47786"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3698" y="6456613"/>
            <a:ext cx="4302230" cy="341063"/>
          </a:xfrm>
          <a:prstGeom prst="rect">
            <a:avLst/>
          </a:prstGeom>
        </p:spPr>
        <p:txBody>
          <a:bodyPr vert="horz" lIns="95571" tIns="47786" rIns="95571" bIns="47786" rtlCol="0" anchor="b"/>
          <a:lstStyle>
            <a:lvl1pPr algn="r">
              <a:defRPr sz="1300"/>
            </a:lvl1pPr>
          </a:lstStyle>
          <a:p>
            <a:fld id="{4833D806-FF9B-40A8-9C94-547524481319}" type="slidenum">
              <a:rPr lang="zh-CN" altLang="en-US" smtClean="0"/>
              <a:t>‹#›</a:t>
            </a:fld>
            <a:endParaRPr lang="zh-CN" altLang="en-US"/>
          </a:p>
        </p:txBody>
      </p:sp>
    </p:spTree>
    <p:extLst>
      <p:ext uri="{BB962C8B-B14F-4D97-AF65-F5344CB8AC3E}">
        <p14:creationId xmlns:p14="http://schemas.microsoft.com/office/powerpoint/2010/main" val="57845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6516" indent="-298660" eaLnBrk="0" hangingPunct="0">
              <a:defRPr>
                <a:solidFill>
                  <a:schemeClr val="tx1"/>
                </a:solidFill>
                <a:latin typeface="Arial" panose="020B0604020202020204" pitchFamily="34" charset="0"/>
                <a:cs typeface="Arial" panose="020B0604020202020204" pitchFamily="34" charset="0"/>
              </a:defRPr>
            </a:lvl2pPr>
            <a:lvl3pPr marL="1194641" indent="-238929" eaLnBrk="0" hangingPunct="0">
              <a:defRPr>
                <a:solidFill>
                  <a:schemeClr val="tx1"/>
                </a:solidFill>
                <a:latin typeface="Arial" panose="020B0604020202020204" pitchFamily="34" charset="0"/>
                <a:cs typeface="Arial" panose="020B0604020202020204" pitchFamily="34" charset="0"/>
              </a:defRPr>
            </a:lvl3pPr>
            <a:lvl4pPr marL="1672497" indent="-238929" eaLnBrk="0" hangingPunct="0">
              <a:defRPr>
                <a:solidFill>
                  <a:schemeClr val="tx1"/>
                </a:solidFill>
                <a:latin typeface="Arial" panose="020B0604020202020204" pitchFamily="34" charset="0"/>
                <a:cs typeface="Arial" panose="020B0604020202020204" pitchFamily="34" charset="0"/>
              </a:defRPr>
            </a:lvl4pPr>
            <a:lvl5pPr marL="2150353" indent="-238929" eaLnBrk="0" hangingPunct="0">
              <a:defRPr>
                <a:solidFill>
                  <a:schemeClr val="tx1"/>
                </a:solidFill>
                <a:latin typeface="Arial" panose="020B0604020202020204" pitchFamily="34" charset="0"/>
                <a:cs typeface="Arial" panose="020B0604020202020204" pitchFamily="34" charset="0"/>
              </a:defRPr>
            </a:lvl5pPr>
            <a:lvl6pPr marL="2628209"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065"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921"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777" indent="-238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55712" eaLnBrk="1" fontAlgn="base" hangingPunct="1">
              <a:spcBef>
                <a:spcPct val="0"/>
              </a:spcBef>
              <a:spcAft>
                <a:spcPct val="0"/>
              </a:spcAft>
              <a:defRPr/>
            </a:pPr>
            <a:fld id="{E2234F30-5879-4115-9367-3A3DB3771143}" type="slidenum">
              <a:rPr lang="en-US" altLang="zh-CN">
                <a:solidFill>
                  <a:prstClr val="black"/>
                </a:solidFill>
                <a:latin typeface="Calibri" panose="020F0502020204030204" pitchFamily="34" charset="0"/>
                <a:ea typeface="宋体" panose="02010600030101010101" pitchFamily="2" charset="-122"/>
              </a:rPr>
              <a:pPr defTabSz="955712" eaLnBrk="1" fontAlgn="base" hangingPunct="1">
                <a:spcBef>
                  <a:spcPct val="0"/>
                </a:spcBef>
                <a:spcAft>
                  <a:spcPct val="0"/>
                </a:spcAft>
                <a:defRPr/>
              </a:pPr>
              <a:t>1</a:t>
            </a:fld>
            <a:endParaRPr lang="en-US" altLang="zh-CN">
              <a:solidFill>
                <a:prstClr val="black"/>
              </a:solidFill>
              <a:latin typeface="Calibri" panose="020F0502020204030204" pitchFamily="34" charset="0"/>
              <a:ea typeface="宋体" panose="02010600030101010101" pitchFamily="2" charset="-122"/>
            </a:endParaRPr>
          </a:p>
        </p:txBody>
      </p:sp>
      <p:sp>
        <p:nvSpPr>
          <p:cNvPr id="54275" name="Rectangle 2"/>
          <p:cNvSpPr>
            <a:spLocks noGrp="1" noRot="1" noChangeAspect="1" noChangeArrowheads="1" noTextEdit="1"/>
          </p:cNvSpPr>
          <p:nvPr>
            <p:ph type="sldImg"/>
          </p:nvPr>
        </p:nvSpPr>
        <p:spPr bwMode="auto">
          <a:xfrm>
            <a:off x="2925763" y="849313"/>
            <a:ext cx="4076700"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a:p>
        </p:txBody>
      </p:sp>
    </p:spTree>
    <p:extLst>
      <p:ext uri="{BB962C8B-B14F-4D97-AF65-F5344CB8AC3E}">
        <p14:creationId xmlns:p14="http://schemas.microsoft.com/office/powerpoint/2010/main" val="1895369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4" name="Picture 178" descr="bl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1219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1" descr="cou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187113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4" descr="bluebox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1196975"/>
            <a:ext cx="12001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0" descr="bluebox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8733" y="1196975"/>
            <a:ext cx="15832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1" descr="don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52900"/>
            <a:ext cx="1905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3" descr="homepage_tit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ctrTitle"/>
          </p:nvPr>
        </p:nvSpPr>
        <p:spPr>
          <a:xfrm>
            <a:off x="2446868" y="1828800"/>
            <a:ext cx="9237133" cy="2362200"/>
          </a:xfrm>
        </p:spPr>
        <p:txBody>
          <a:bodyPr/>
          <a:lstStyle>
            <a:lvl1pPr algn="ctr">
              <a:defRPr u="none" baseline="0"/>
            </a:lvl1pPr>
          </a:lstStyle>
          <a:p>
            <a:r>
              <a:rPr lang="zh-CN" altLang="en-US"/>
              <a:t>单击此处编辑母版标题样式</a:t>
            </a:r>
            <a:endParaRPr lang="en-US" altLang="zh-CN"/>
          </a:p>
        </p:txBody>
      </p:sp>
      <p:sp>
        <p:nvSpPr>
          <p:cNvPr id="46083" name="Rectangle 3"/>
          <p:cNvSpPr>
            <a:spLocks noGrp="1" noChangeArrowheads="1"/>
          </p:cNvSpPr>
          <p:nvPr>
            <p:ph type="subTitle" idx="1"/>
          </p:nvPr>
        </p:nvSpPr>
        <p:spPr>
          <a:xfrm>
            <a:off x="2438400" y="4572000"/>
            <a:ext cx="9245600" cy="1295400"/>
          </a:xfrm>
        </p:spPr>
        <p:txBody>
          <a:bodyPr/>
          <a:lstStyle>
            <a:lvl1pPr marL="0" indent="0">
              <a:buFontTx/>
              <a:buNone/>
              <a:defRPr>
                <a:solidFill>
                  <a:srgbClr val="6699FF"/>
                </a:solidFill>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373257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E1D5E338-A514-4141-A1F1-55CA6A195CD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239028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59901" y="44450"/>
            <a:ext cx="2497667" cy="64087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862670" y="44450"/>
            <a:ext cx="7294033" cy="64087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EC2F0189-C24B-40A1-8981-0B860CC5825E}"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66636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871137" y="44455"/>
            <a:ext cx="9793817" cy="1008063"/>
          </a:xfrm>
        </p:spPr>
        <p:txBody>
          <a:bodyPr/>
          <a:lstStyle/>
          <a:p>
            <a:r>
              <a:rPr lang="zh-CN" altLang="en-US"/>
              <a:t>单击此处编辑母版标题样式</a:t>
            </a:r>
          </a:p>
        </p:txBody>
      </p:sp>
      <p:sp>
        <p:nvSpPr>
          <p:cNvPr id="3" name="文本占位符 2"/>
          <p:cNvSpPr>
            <a:spLocks noGrp="1"/>
          </p:cNvSpPr>
          <p:nvPr>
            <p:ph type="body" sz="half" idx="1"/>
          </p:nvPr>
        </p:nvSpPr>
        <p:spPr>
          <a:xfrm>
            <a:off x="1862669" y="1196980"/>
            <a:ext cx="4895851" cy="5256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61721" y="1196980"/>
            <a:ext cx="4895849" cy="5256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A8C93872-056E-420C-B8F1-CA74190F538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86497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35467" y="-12700"/>
            <a:ext cx="12429067"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marL="0" marR="0" lvl="0" indent="-257175" algn="ctr" defTabSz="685800" rtl="0" eaLnBrk="1" fontAlgn="auto" latinLnBrk="0" hangingPunct="1">
              <a:lnSpc>
                <a:spcPct val="100000"/>
              </a:lnSpc>
              <a:spcBef>
                <a:spcPts val="0"/>
              </a:spcBef>
              <a:spcAft>
                <a:spcPts val="0"/>
              </a:spcAft>
              <a:buClrTx/>
              <a:buSzTx/>
              <a:buFont typeface="+mj-lt"/>
              <a:buAutoNum type="arabicPeriod"/>
              <a:tabLst/>
              <a:defRPr/>
            </a:pPr>
            <a:endParaRPr kumimoji="0" lang="da-DK" sz="1200" b="1" i="0" u="none" strike="noStrike" kern="0" cap="none" spc="0" normalizeH="0" baseline="0" noProof="1">
              <a:ln>
                <a:noFill/>
              </a:ln>
              <a:solidFill>
                <a:srgbClr val="FFFFFF"/>
              </a:solidFill>
              <a:effectLst/>
              <a:uLnTx/>
              <a:uFillTx/>
              <a:latin typeface="Arial" panose="020B0604020202020204" pitchFamily="34" charset="0"/>
              <a:ea typeface="ＭＳ Ｐゴシック" pitchFamily="-97" charset="-128"/>
              <a:cs typeface="Arial" charset="0"/>
            </a:endParaRPr>
          </a:p>
        </p:txBody>
      </p:sp>
      <p:sp>
        <p:nvSpPr>
          <p:cNvPr id="8" name="Pladsholder til indhold 2"/>
          <p:cNvSpPr>
            <a:spLocks noGrp="1"/>
          </p:cNvSpPr>
          <p:nvPr>
            <p:ph idx="1"/>
          </p:nvPr>
        </p:nvSpPr>
        <p:spPr>
          <a:xfrm>
            <a:off x="609600" y="2552705"/>
            <a:ext cx="109728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a-DK" dirty="0"/>
          </a:p>
        </p:txBody>
      </p:sp>
      <p:sp>
        <p:nvSpPr>
          <p:cNvPr id="11" name="Titel 1"/>
          <p:cNvSpPr>
            <a:spLocks noGrp="1"/>
          </p:cNvSpPr>
          <p:nvPr>
            <p:ph type="title"/>
          </p:nvPr>
        </p:nvSpPr>
        <p:spPr>
          <a:xfrm>
            <a:off x="237068" y="515938"/>
            <a:ext cx="6112933" cy="563562"/>
          </a:xfrm>
          <a:prstGeom prst="rect">
            <a:avLst/>
          </a:prstGeom>
        </p:spPr>
        <p:txBody>
          <a:bodyPr/>
          <a:lstStyle>
            <a:lvl1pPr algn="l">
              <a:defRPr sz="2400">
                <a:latin typeface="Arial" pitchFamily="34" charset="0"/>
              </a:defRPr>
            </a:lvl1pPr>
          </a:lstStyle>
          <a:p>
            <a:r>
              <a:rPr lang="zh-CN" altLang="en-US"/>
              <a:t>单击此处编辑母版标题样式</a:t>
            </a:r>
            <a:endParaRPr lang="da-DK" dirty="0"/>
          </a:p>
        </p:txBody>
      </p:sp>
      <p:sp>
        <p:nvSpPr>
          <p:cNvPr id="12" name="Pladsholder til tekst 2"/>
          <p:cNvSpPr>
            <a:spLocks noGrp="1"/>
          </p:cNvSpPr>
          <p:nvPr>
            <p:ph type="body" idx="13"/>
          </p:nvPr>
        </p:nvSpPr>
        <p:spPr>
          <a:xfrm>
            <a:off x="237068" y="1130301"/>
            <a:ext cx="8652933" cy="358774"/>
          </a:xfrm>
          <a:prstGeom prst="rect">
            <a:avLst/>
          </a:prstGeom>
        </p:spPr>
        <p:txBody>
          <a:bodyPr anchor="b"/>
          <a:lstStyle>
            <a:lvl1pPr marL="0" indent="0">
              <a:buNone/>
              <a:defRPr sz="1800" b="1">
                <a:latin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Pladsholder til dato 3"/>
          <p:cNvSpPr>
            <a:spLocks noGrp="1"/>
          </p:cNvSpPr>
          <p:nvPr>
            <p:ph type="dt" sz="half" idx="14"/>
          </p:nvPr>
        </p:nvSpPr>
        <p:spPr>
          <a:xfrm>
            <a:off x="609600" y="6356355"/>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cs typeface="Arial" charset="0"/>
              </a:defRPr>
            </a:lvl1pPr>
          </a:lstStyle>
          <a:p>
            <a:pPr fontAlgn="base">
              <a:spcBef>
                <a:spcPct val="0"/>
              </a:spcBef>
              <a:spcAft>
                <a:spcPct val="0"/>
              </a:spcAft>
              <a:defRPr/>
            </a:pPr>
            <a:fld id="{1152697E-1B43-415E-9287-C81E231CFF6B}" type="datetime1">
              <a:rPr lang="zh-CN" altLang="en-US" smtClean="0"/>
              <a:t>2023/11/6</a:t>
            </a:fld>
            <a:endParaRPr lang="da-DK"/>
          </a:p>
        </p:txBody>
      </p:sp>
      <p:sp>
        <p:nvSpPr>
          <p:cNvPr id="7" name="Pladsholder til diasnummer 5"/>
          <p:cNvSpPr>
            <a:spLocks noGrp="1"/>
          </p:cNvSpPr>
          <p:nvPr>
            <p:ph type="sldNum" sz="quarter" idx="15"/>
          </p:nvPr>
        </p:nvSpPr>
        <p:spPr>
          <a:xfrm>
            <a:off x="8737600" y="6356355"/>
            <a:ext cx="2844800" cy="365125"/>
          </a:xfrm>
          <a:prstGeom prst="rect">
            <a:avLst/>
          </a:prstGeom>
        </p:spPr>
        <p:txBody>
          <a:bodyPr/>
          <a:lstStyle>
            <a:lvl1pPr>
              <a:defRPr>
                <a:solidFill>
                  <a:srgbClr val="000000"/>
                </a:solidFill>
                <a:latin typeface="Arial" pitchFamily="34" charset="0"/>
                <a:ea typeface="ＭＳ Ｐゴシック" pitchFamily="-97" charset="-128"/>
                <a:cs typeface="Arial" charset="0"/>
              </a:defRPr>
            </a:lvl1pPr>
          </a:lstStyle>
          <a:p>
            <a:pPr fontAlgn="base">
              <a:spcBef>
                <a:spcPct val="0"/>
              </a:spcBef>
              <a:spcAft>
                <a:spcPct val="0"/>
              </a:spcAft>
              <a:defRPr/>
            </a:pPr>
            <a:r>
              <a:rPr lang="da-DK"/>
              <a:t>Your Logo</a:t>
            </a:r>
          </a:p>
        </p:txBody>
      </p:sp>
    </p:spTree>
    <p:extLst>
      <p:ext uri="{BB962C8B-B14F-4D97-AF65-F5344CB8AC3E}">
        <p14:creationId xmlns:p14="http://schemas.microsoft.com/office/powerpoint/2010/main" val="39886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lnSpc>
                <a:spcPct val="120000"/>
              </a:lnSpc>
              <a:spcBef>
                <a:spcPts val="0"/>
              </a:spcBef>
              <a:defRPr sz="2800"/>
            </a:lvl1pPr>
            <a:lvl2pPr>
              <a:lnSpc>
                <a:spcPct val="120000"/>
              </a:lnSpc>
              <a:spcBef>
                <a:spcPts val="0"/>
              </a:spcBef>
              <a:defRPr sz="2400"/>
            </a:lvl2pPr>
            <a:lvl3pPr>
              <a:lnSpc>
                <a:spcPct val="120000"/>
              </a:lnSpc>
              <a:spcBef>
                <a:spcPts val="0"/>
              </a:spcBef>
              <a:defRPr sz="2000"/>
            </a:lvl3pPr>
            <a:lvl4pPr>
              <a:lnSpc>
                <a:spcPct val="120000"/>
              </a:lnSpc>
              <a:spcBef>
                <a:spcPts val="0"/>
              </a:spcBef>
              <a:defRPr sz="1600"/>
            </a:lvl4pPr>
            <a:lvl5pPr>
              <a:lnSpc>
                <a:spcPct val="120000"/>
              </a:lnSpc>
              <a:spcBef>
                <a:spcPts val="0"/>
              </a:spcBef>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a:xfrm>
            <a:off x="10560496" y="6356350"/>
            <a:ext cx="793304" cy="365125"/>
          </a:xfrm>
          <a:prstGeom prst="rect">
            <a:avLst/>
          </a:prstGeo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348647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6"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7"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20E7CDD4-466A-4B94-9C9B-871E1367A8ED}"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205577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862669" y="1196980"/>
            <a:ext cx="4895851" cy="5256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61721" y="1196980"/>
            <a:ext cx="4895849" cy="5256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0FF80D59-D145-449E-AC5A-78F3BD1F9A58}"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79849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9"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10"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FF1E0028-1426-42EF-9DE6-4D1DF728AB4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422476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5"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CF5696C2-837F-4C29-9B75-40EFE4C24D0A}"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102867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4"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3BDAFD75-A80D-40DD-B2FD-1C9AB66C2B00}"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259214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BF0774E9-8F01-48C1-B0C4-E26E85EBB5DB}"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310882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6" name="灯片编号占位符 5"/>
          <p:cNvSpPr>
            <a:spLocks noGrp="1"/>
          </p:cNvSpPr>
          <p:nvPr>
            <p:ph type="sldNum" sz="quarter" idx="12"/>
          </p:nvPr>
        </p:nvSpPr>
        <p:spPr>
          <a:xfrm>
            <a:off x="10560496" y="6356350"/>
            <a:ext cx="793304" cy="365125"/>
          </a:xfr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7" name="页脚占位符 4"/>
          <p:cNvSpPr>
            <a:spLocks noGrp="1"/>
          </p:cNvSpPr>
          <p:nvPr>
            <p:ph type="ftr" sz="quarter" idx="11"/>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a:defRPr sz="1400">
                <a:solidFill>
                  <a:srgbClr val="2B353E"/>
                </a:solidFill>
              </a:defRPr>
            </a:lvl1pPr>
          </a:lstStyle>
          <a:p>
            <a:fld id="{1ED62CB1-0407-4E82-8DB1-277AFEDAB160}"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193840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5884" y="44455"/>
            <a:ext cx="988906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334436" y="1196975"/>
            <a:ext cx="1152313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pic>
        <p:nvPicPr>
          <p:cNvPr id="1029"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435" y="188918"/>
            <a:ext cx="1333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9" name="灯片编号占位符 5"/>
          <p:cNvSpPr>
            <a:spLocks noGrp="1"/>
          </p:cNvSpPr>
          <p:nvPr>
            <p:ph type="sldNum" sz="quarter" idx="4"/>
          </p:nvPr>
        </p:nvSpPr>
        <p:spPr>
          <a:xfrm>
            <a:off x="10560496" y="6356350"/>
            <a:ext cx="793304" cy="365125"/>
          </a:xfrm>
          <a:prstGeom prst="rect">
            <a:avLst/>
          </a:prstGeom>
        </p:spPr>
        <p:txBody>
          <a:bodyPr/>
          <a:lstStyle>
            <a:lvl1pPr>
              <a:defRPr sz="1400">
                <a:solidFill>
                  <a:srgbClr val="2B353E"/>
                </a:solidFill>
              </a:defRPr>
            </a:lvl1pPr>
          </a:lstStyle>
          <a:p>
            <a:fld id="{9A36BD81-06CB-49E9-86F3-1AB1E07B7A01}" type="slidenum">
              <a:rPr lang="en-US" altLang="zh-CN" smtClean="0">
                <a:solidFill>
                  <a:srgbClr val="000000"/>
                </a:solidFill>
              </a:rPr>
              <a:pPr/>
              <a:t>‹#›</a:t>
            </a:fld>
            <a:endParaRPr lang="en-US" altLang="zh-CN">
              <a:solidFill>
                <a:srgbClr val="000000"/>
              </a:solidFill>
            </a:endParaRPr>
          </a:p>
        </p:txBody>
      </p:sp>
      <p:sp>
        <p:nvSpPr>
          <p:cNvPr id="10" name="页脚占位符 4"/>
          <p:cNvSpPr>
            <a:spLocks noGrp="1"/>
          </p:cNvSpPr>
          <p:nvPr>
            <p:ph type="ftr" sz="quarter" idx="3"/>
          </p:nvPr>
        </p:nvSpPr>
        <p:spPr>
          <a:xfrm>
            <a:off x="4038600" y="6356350"/>
            <a:ext cx="5873824" cy="365125"/>
          </a:xfrm>
          <a:prstGeom prst="rect">
            <a:avLst/>
          </a:prstGeom>
        </p:spPr>
        <p:txBody>
          <a:bodyPr/>
          <a:lstStyle>
            <a:lvl1pPr>
              <a:defRPr sz="1400" i="1">
                <a:solidFill>
                  <a:srgbClr val="2B353E"/>
                </a:solidFill>
              </a:defRPr>
            </a:lvl1pPr>
          </a:lstStyle>
          <a:p>
            <a:r>
              <a:rPr lang="zh-CN" altLang="en-US" dirty="0">
                <a:solidFill>
                  <a:srgbClr val="000000"/>
                </a:solidFill>
              </a:rPr>
              <a:t>大数据分析基础 </a:t>
            </a:r>
            <a:r>
              <a:rPr lang="en-US" altLang="zh-CN" dirty="0">
                <a:solidFill>
                  <a:srgbClr val="000000"/>
                </a:solidFill>
              </a:rPr>
              <a:t>(By Dr. Fang)</a:t>
            </a:r>
          </a:p>
        </p:txBody>
      </p:sp>
      <p:sp>
        <p:nvSpPr>
          <p:cNvPr id="11" name="日期占位符 3"/>
          <p:cNvSpPr>
            <a:spLocks noGrp="1"/>
          </p:cNvSpPr>
          <p:nvPr>
            <p:ph type="dt" sz="half" idx="2"/>
          </p:nvPr>
        </p:nvSpPr>
        <p:spPr>
          <a:xfrm>
            <a:off x="838200" y="6356350"/>
            <a:ext cx="2743200" cy="365125"/>
          </a:xfrm>
          <a:prstGeom prst="rect">
            <a:avLst/>
          </a:prstGeom>
        </p:spPr>
        <p:txBody>
          <a:bodyPr/>
          <a:lstStyle>
            <a:lvl1pPr>
              <a:defRPr sz="1400">
                <a:solidFill>
                  <a:srgbClr val="2B353E"/>
                </a:solidFill>
              </a:defRPr>
            </a:lvl1pPr>
          </a:lstStyle>
          <a:p>
            <a:fld id="{0DE696C9-D85B-4135-AD96-EA9E525CBB1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90398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r" rtl="0" eaLnBrk="0" fontAlgn="base" hangingPunct="0">
        <a:spcBef>
          <a:spcPct val="0"/>
        </a:spcBef>
        <a:spcAft>
          <a:spcPct val="0"/>
        </a:spcAft>
        <a:defRPr sz="3600" b="1" i="1" u="sng" baseline="-25000">
          <a:solidFill>
            <a:srgbClr val="000099"/>
          </a:solidFill>
          <a:latin typeface="+mj-lt"/>
          <a:ea typeface="+mj-ea"/>
          <a:cs typeface="+mj-cs"/>
        </a:defRPr>
      </a:lvl1pPr>
      <a:lvl2pPr algn="r" rtl="0" eaLnBrk="0" fontAlgn="base" hangingPunct="0">
        <a:spcBef>
          <a:spcPct val="0"/>
        </a:spcBef>
        <a:spcAft>
          <a:spcPct val="0"/>
        </a:spcAft>
        <a:defRPr sz="3600" b="1" i="1" u="sng" baseline="-25000">
          <a:solidFill>
            <a:srgbClr val="000099"/>
          </a:solidFill>
          <a:latin typeface="Times New Roman" pitchFamily="18" charset="0"/>
        </a:defRPr>
      </a:lvl2pPr>
      <a:lvl3pPr algn="r" rtl="0" eaLnBrk="0" fontAlgn="base" hangingPunct="0">
        <a:spcBef>
          <a:spcPct val="0"/>
        </a:spcBef>
        <a:spcAft>
          <a:spcPct val="0"/>
        </a:spcAft>
        <a:defRPr sz="3600" b="1" i="1" u="sng" baseline="-25000">
          <a:solidFill>
            <a:srgbClr val="000099"/>
          </a:solidFill>
          <a:latin typeface="Times New Roman" pitchFamily="18" charset="0"/>
        </a:defRPr>
      </a:lvl3pPr>
      <a:lvl4pPr algn="r" rtl="0" eaLnBrk="0" fontAlgn="base" hangingPunct="0">
        <a:spcBef>
          <a:spcPct val="0"/>
        </a:spcBef>
        <a:spcAft>
          <a:spcPct val="0"/>
        </a:spcAft>
        <a:defRPr sz="3600" b="1" i="1" u="sng" baseline="-25000">
          <a:solidFill>
            <a:srgbClr val="000099"/>
          </a:solidFill>
          <a:latin typeface="Times New Roman" pitchFamily="18" charset="0"/>
        </a:defRPr>
      </a:lvl4pPr>
      <a:lvl5pPr algn="r" rtl="0" eaLnBrk="0" fontAlgn="base" hangingPunct="0">
        <a:spcBef>
          <a:spcPct val="0"/>
        </a:spcBef>
        <a:spcAft>
          <a:spcPct val="0"/>
        </a:spcAft>
        <a:defRPr sz="3600" b="1" i="1" u="sng" baseline="-25000">
          <a:solidFill>
            <a:srgbClr val="000099"/>
          </a:solidFill>
          <a:latin typeface="Times New Roman" pitchFamily="18" charset="0"/>
        </a:defRPr>
      </a:lvl5pPr>
      <a:lvl6pPr marL="342900" algn="r" rtl="0" eaLnBrk="1" fontAlgn="base" hangingPunct="1">
        <a:spcBef>
          <a:spcPct val="0"/>
        </a:spcBef>
        <a:spcAft>
          <a:spcPct val="0"/>
        </a:spcAft>
        <a:defRPr sz="3600" b="1" i="1" u="sng" baseline="-25000">
          <a:solidFill>
            <a:srgbClr val="000099"/>
          </a:solidFill>
          <a:latin typeface="Times New Roman" pitchFamily="18" charset="0"/>
        </a:defRPr>
      </a:lvl6pPr>
      <a:lvl7pPr marL="685800" algn="r" rtl="0" eaLnBrk="1" fontAlgn="base" hangingPunct="1">
        <a:spcBef>
          <a:spcPct val="0"/>
        </a:spcBef>
        <a:spcAft>
          <a:spcPct val="0"/>
        </a:spcAft>
        <a:defRPr sz="3600" b="1" i="1" u="sng" baseline="-25000">
          <a:solidFill>
            <a:srgbClr val="000099"/>
          </a:solidFill>
          <a:latin typeface="Times New Roman" pitchFamily="18" charset="0"/>
        </a:defRPr>
      </a:lvl7pPr>
      <a:lvl8pPr marL="1028700" algn="r" rtl="0" eaLnBrk="1" fontAlgn="base" hangingPunct="1">
        <a:spcBef>
          <a:spcPct val="0"/>
        </a:spcBef>
        <a:spcAft>
          <a:spcPct val="0"/>
        </a:spcAft>
        <a:defRPr sz="3600" b="1" i="1" u="sng" baseline="-25000">
          <a:solidFill>
            <a:srgbClr val="000099"/>
          </a:solidFill>
          <a:latin typeface="Times New Roman" pitchFamily="18" charset="0"/>
        </a:defRPr>
      </a:lvl8pPr>
      <a:lvl9pPr marL="1371600" algn="r" rtl="0" eaLnBrk="1" fontAlgn="base" hangingPunct="1">
        <a:spcBef>
          <a:spcPct val="0"/>
        </a:spcBef>
        <a:spcAft>
          <a:spcPct val="0"/>
        </a:spcAft>
        <a:defRPr sz="3600" b="1" i="1" u="sng" baseline="-25000">
          <a:solidFill>
            <a:srgbClr val="000099"/>
          </a:solidFill>
          <a:latin typeface="Times New Roman" pitchFamily="18" charset="0"/>
        </a:defRPr>
      </a:lvl9pPr>
    </p:titleStyle>
    <p:bodyStyle>
      <a:lvl1pPr marL="257175" indent="-257175" algn="l" rtl="0" eaLnBrk="0" fontAlgn="base" hangingPunct="0">
        <a:lnSpc>
          <a:spcPct val="120000"/>
        </a:lnSpc>
        <a:spcBef>
          <a:spcPts val="0"/>
        </a:spcBef>
        <a:spcAft>
          <a:spcPct val="0"/>
        </a:spcAft>
        <a:buBlip>
          <a:blip r:embed="rId16"/>
        </a:buBlip>
        <a:defRPr sz="2800">
          <a:solidFill>
            <a:schemeClr val="tx1"/>
          </a:solidFill>
          <a:latin typeface="+mn-lt"/>
          <a:ea typeface="+mn-ea"/>
          <a:cs typeface="+mn-cs"/>
        </a:defRPr>
      </a:lvl1pPr>
      <a:lvl2pPr marL="557213" indent="-214313" algn="l" rtl="0" eaLnBrk="0" fontAlgn="base" hangingPunct="0">
        <a:lnSpc>
          <a:spcPct val="120000"/>
        </a:lnSpc>
        <a:spcBef>
          <a:spcPts val="0"/>
        </a:spcBef>
        <a:spcAft>
          <a:spcPct val="0"/>
        </a:spcAft>
        <a:buSzPct val="75000"/>
        <a:buBlip>
          <a:blip r:embed="rId17"/>
        </a:buBlip>
        <a:defRPr sz="2400">
          <a:solidFill>
            <a:schemeClr val="tx1"/>
          </a:solidFill>
          <a:latin typeface="+mn-lt"/>
        </a:defRPr>
      </a:lvl2pPr>
      <a:lvl3pPr marL="857250" indent="-171450" algn="l" rtl="0" eaLnBrk="0" fontAlgn="base" hangingPunct="0">
        <a:lnSpc>
          <a:spcPct val="120000"/>
        </a:lnSpc>
        <a:spcBef>
          <a:spcPts val="0"/>
        </a:spcBef>
        <a:spcAft>
          <a:spcPct val="0"/>
        </a:spcAft>
        <a:buChar char="•"/>
        <a:defRPr sz="2000">
          <a:solidFill>
            <a:schemeClr val="tx1"/>
          </a:solidFill>
          <a:latin typeface="+mn-lt"/>
        </a:defRPr>
      </a:lvl3pPr>
      <a:lvl4pPr marL="1200150" indent="-171450" algn="l" rtl="0" eaLnBrk="0" fontAlgn="base" hangingPunct="0">
        <a:lnSpc>
          <a:spcPct val="120000"/>
        </a:lnSpc>
        <a:spcBef>
          <a:spcPts val="0"/>
        </a:spcBef>
        <a:spcAft>
          <a:spcPct val="0"/>
        </a:spcAft>
        <a:buChar char="–"/>
        <a:defRPr sz="1600">
          <a:solidFill>
            <a:schemeClr val="tx1"/>
          </a:solidFill>
          <a:latin typeface="+mn-lt"/>
        </a:defRPr>
      </a:lvl4pPr>
      <a:lvl5pPr marL="1543050" indent="-171450" algn="l" rtl="0" eaLnBrk="0" fontAlgn="base" hangingPunct="0">
        <a:lnSpc>
          <a:spcPct val="120000"/>
        </a:lnSpc>
        <a:spcBef>
          <a:spcPts val="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267202" y="2514600"/>
            <a:ext cx="5264727" cy="1314450"/>
          </a:xfrm>
        </p:spPr>
        <p:txBody>
          <a:bodyPr/>
          <a:lstStyle/>
          <a:p>
            <a:pPr eaLnBrk="1" hangingPunct="1"/>
            <a:r>
              <a:rPr lang="zh-CN" altLang="en-US" sz="5400" i="0" dirty="0">
                <a:latin typeface="微软雅黑" panose="020B0503020204020204" pitchFamily="34" charset="-122"/>
                <a:ea typeface="微软雅黑" panose="020B0503020204020204" pitchFamily="34" charset="-122"/>
              </a:rPr>
              <a:t>大数据分析基础</a:t>
            </a:r>
            <a:endParaRPr lang="en-US" altLang="zh-CN" sz="2400" i="0" dirty="0">
              <a:solidFill>
                <a:schemeClr val="tx1"/>
              </a:solidFill>
              <a:latin typeface="微软雅黑" panose="020B0503020204020204" pitchFamily="34" charset="-122"/>
              <a:ea typeface="微软雅黑" panose="020B0503020204020204" pitchFamily="34" charset="-122"/>
            </a:endParaRPr>
          </a:p>
        </p:txBody>
      </p:sp>
      <p:sp>
        <p:nvSpPr>
          <p:cNvPr id="14339" name="Rectangle 3"/>
          <p:cNvSpPr>
            <a:spLocks noGrp="1" noChangeArrowheads="1"/>
          </p:cNvSpPr>
          <p:nvPr>
            <p:ph type="subTitle" idx="1"/>
          </p:nvPr>
        </p:nvSpPr>
        <p:spPr>
          <a:xfrm>
            <a:off x="5435896" y="4471554"/>
            <a:ext cx="4470102" cy="400050"/>
          </a:xfrm>
        </p:spPr>
        <p:txBody>
          <a:bodyPr/>
          <a:lstStyle/>
          <a:p>
            <a:pPr algn="r" eaLnBrk="1" hangingPunct="1"/>
            <a:r>
              <a:rPr lang="zh-CN" altLang="en-US" dirty="0">
                <a:latin typeface="微软雅黑" panose="020B0503020204020204" pitchFamily="34" charset="-122"/>
                <a:ea typeface="微软雅黑" panose="020B0503020204020204" pitchFamily="34" charset="-122"/>
              </a:rPr>
              <a:t>数据整理与可视化</a:t>
            </a:r>
          </a:p>
        </p:txBody>
      </p:sp>
    </p:spTree>
    <p:extLst>
      <p:ext uri="{BB962C8B-B14F-4D97-AF65-F5344CB8AC3E}">
        <p14:creationId xmlns:p14="http://schemas.microsoft.com/office/powerpoint/2010/main" val="80000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Python</a:t>
            </a:r>
            <a:r>
              <a:rPr lang="zh-CN" altLang="en-US" dirty="0"/>
              <a:t>可视化</a:t>
            </a: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dirty="0"/>
              <a:t>数据整理</a:t>
            </a:r>
            <a:endParaRPr lang="en-US" altLang="zh-CN" dirty="0"/>
          </a:p>
          <a:p>
            <a:pPr>
              <a:lnSpc>
                <a:spcPct val="150000"/>
              </a:lnSpc>
              <a:buFont typeface="Wingdings" panose="05000000000000000000" pitchFamily="2" charset="2"/>
              <a:buChar char="Ø"/>
            </a:pPr>
            <a:r>
              <a:rPr lang="zh-CN" altLang="en-US" dirty="0"/>
              <a:t>利用</a:t>
            </a:r>
            <a:r>
              <a:rPr lang="en-US" altLang="zh-CN" dirty="0"/>
              <a:t>Python</a:t>
            </a:r>
            <a:r>
              <a:rPr lang="zh-CN" altLang="en-US" dirty="0"/>
              <a:t>进行可视化</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dirty="0">
                <a:solidFill>
                  <a:srgbClr val="000000"/>
                </a:solidFill>
              </a:rPr>
              <a:t>大数据分析基础 </a:t>
            </a:r>
            <a:r>
              <a:rPr lang="en-US" altLang="zh-CN" dirty="0">
                <a:solidFill>
                  <a:srgbClr val="000000"/>
                </a:solidFill>
              </a:rPr>
              <a:t>(By Dr. Fang)</a:t>
            </a: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106942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数据整理</a:t>
            </a:r>
          </a:p>
        </p:txBody>
      </p:sp>
      <p:sp>
        <p:nvSpPr>
          <p:cNvPr id="3" name="内容占位符 2"/>
          <p:cNvSpPr>
            <a:spLocks noGrp="1"/>
          </p:cNvSpPr>
          <p:nvPr>
            <p:ph idx="1"/>
          </p:nvPr>
        </p:nvSpPr>
        <p:spPr/>
        <p:txBody>
          <a:bodyPr/>
          <a:lstStyle/>
          <a:p>
            <a:r>
              <a:rPr lang="zh-CN" altLang="en-US" dirty="0"/>
              <a:t>数据来源</a:t>
            </a:r>
            <a:endParaRPr lang="en-US" altLang="zh-CN" dirty="0"/>
          </a:p>
          <a:p>
            <a:pPr lvl="1"/>
            <a:r>
              <a:rPr lang="zh-CN" altLang="en-US" sz="2200" dirty="0"/>
              <a:t>文本形式存储的数据文件</a:t>
            </a:r>
            <a:endParaRPr lang="en-US" altLang="zh-CN" sz="2200" dirty="0"/>
          </a:p>
          <a:p>
            <a:pPr lvl="2"/>
            <a:r>
              <a:rPr lang="zh-CN" altLang="en-US" dirty="0"/>
              <a:t>利用之前所说的</a:t>
            </a:r>
            <a:r>
              <a:rPr lang="en-US" altLang="zh-CN" dirty="0"/>
              <a:t>open</a:t>
            </a:r>
            <a:r>
              <a:rPr lang="zh-CN" altLang="en-US" dirty="0"/>
              <a:t>函数读入文件</a:t>
            </a:r>
            <a:endParaRPr lang="en-US" altLang="zh-CN" dirty="0"/>
          </a:p>
          <a:p>
            <a:pPr lvl="2"/>
            <a:r>
              <a:rPr lang="zh-CN" altLang="en-US" dirty="0"/>
              <a:t>正则表达式或者字符串函数提取数据</a:t>
            </a:r>
            <a:endParaRPr lang="en-US" altLang="zh-CN" dirty="0"/>
          </a:p>
          <a:p>
            <a:pPr lvl="2"/>
            <a:r>
              <a:rPr lang="zh-CN" altLang="en-US" dirty="0"/>
              <a:t>自定义函数预处理数据</a:t>
            </a:r>
            <a:endParaRPr lang="en-US" altLang="zh-CN" dirty="0"/>
          </a:p>
          <a:p>
            <a:pPr lvl="1"/>
            <a:r>
              <a:rPr lang="zh-CN" altLang="en-US" sz="2200" dirty="0"/>
              <a:t>数据库</a:t>
            </a:r>
            <a:endParaRPr lang="en-US" altLang="zh-CN" sz="2200" dirty="0"/>
          </a:p>
          <a:p>
            <a:pPr lvl="1"/>
            <a:r>
              <a:rPr lang="en-US" altLang="zh-CN" sz="2200" dirty="0"/>
              <a:t>Excel</a:t>
            </a:r>
            <a:r>
              <a:rPr lang="zh-CN" altLang="en-US" sz="2200" dirty="0"/>
              <a:t>等特殊格式存储的数据文件</a:t>
            </a:r>
            <a:endParaRPr lang="en-US" altLang="zh-CN" sz="2200" dirty="0"/>
          </a:p>
          <a:p>
            <a:pPr lvl="2"/>
            <a:r>
              <a:rPr lang="zh-CN" altLang="en-US" dirty="0"/>
              <a:t>利用第三方库</a:t>
            </a:r>
            <a:r>
              <a:rPr lang="en-US" altLang="zh-CN" dirty="0"/>
              <a:t>pandas</a:t>
            </a:r>
            <a:r>
              <a:rPr lang="zh-CN" altLang="en-US" dirty="0"/>
              <a:t>进行数据的读取和处理</a:t>
            </a:r>
            <a:endParaRPr lang="en-US" altLang="zh-CN" dirty="0"/>
          </a:p>
          <a:p>
            <a:pPr lvl="2"/>
            <a:r>
              <a:rPr lang="zh-CN" altLang="en-US" dirty="0"/>
              <a:t>关于</a:t>
            </a:r>
            <a:r>
              <a:rPr lang="en-US" altLang="zh-CN" dirty="0"/>
              <a:t>pandas</a:t>
            </a:r>
          </a:p>
          <a:p>
            <a:pPr lvl="3"/>
            <a:r>
              <a:rPr lang="en-US" altLang="zh-CN" sz="1800" dirty="0"/>
              <a:t>Pandas</a:t>
            </a:r>
            <a:r>
              <a:rPr lang="zh-CN" altLang="en-US" sz="1800" dirty="0"/>
              <a:t>是一个强大的分析结构化数据的工具集</a:t>
            </a:r>
            <a:endParaRPr lang="en-US" altLang="zh-CN" sz="1800" dirty="0"/>
          </a:p>
          <a:p>
            <a:pPr lvl="3"/>
            <a:r>
              <a:rPr lang="zh-CN" altLang="en-US" sz="1800" dirty="0"/>
              <a:t>它的使用基础是</a:t>
            </a:r>
            <a:r>
              <a:rPr lang="en-US" altLang="zh-CN" sz="1800" dirty="0" err="1"/>
              <a:t>Numpy</a:t>
            </a:r>
            <a:r>
              <a:rPr lang="zh-CN" altLang="en-US" sz="1800" dirty="0"/>
              <a:t>（提供高性能的矩阵运算）</a:t>
            </a:r>
            <a:endParaRPr lang="en-US" altLang="zh-CN" sz="1800" dirty="0"/>
          </a:p>
          <a:p>
            <a:pPr lvl="3"/>
            <a:r>
              <a:rPr lang="zh-CN" altLang="en-US" sz="1800" dirty="0"/>
              <a:t>用于数据挖掘和数据分析，同时也提供数据清洗功能</a:t>
            </a:r>
            <a:endParaRPr lang="en-US" altLang="zh-CN" sz="1800" dirty="0"/>
          </a:p>
          <a:p>
            <a:pPr lvl="2"/>
            <a:r>
              <a:rPr lang="en-US" altLang="zh-CN" dirty="0"/>
              <a:t>pandas</a:t>
            </a:r>
            <a:r>
              <a:rPr lang="zh-CN" altLang="en-US" dirty="0"/>
              <a:t>的安装：</a:t>
            </a:r>
            <a:r>
              <a:rPr lang="en-US" altLang="zh-CN" dirty="0"/>
              <a:t>Anaconda</a:t>
            </a:r>
            <a:r>
              <a:rPr lang="zh-CN" altLang="en-US" dirty="0"/>
              <a:t>集成或者通过</a:t>
            </a:r>
            <a:r>
              <a:rPr lang="en-US" altLang="zh-CN" dirty="0"/>
              <a:t>pip</a:t>
            </a:r>
            <a:r>
              <a:rPr lang="zh-CN" altLang="en-US" dirty="0"/>
              <a:t>安装（</a:t>
            </a:r>
            <a:r>
              <a:rPr lang="en-US" altLang="zh-CN" dirty="0"/>
              <a:t>pip install pandas</a:t>
            </a:r>
            <a:r>
              <a:rPr lang="zh-CN" altLang="en-US" dirty="0"/>
              <a:t>）</a:t>
            </a:r>
            <a:endParaRPr lang="zh-CN" altLang="en-US" sz="18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
        <p:nvSpPr>
          <p:cNvPr id="7" name="AutoShape 2" descr="her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512" y="1940545"/>
            <a:ext cx="3742267" cy="3342670"/>
          </a:xfrm>
          <a:prstGeom prst="rect">
            <a:avLst/>
          </a:prstGeom>
        </p:spPr>
      </p:pic>
    </p:spTree>
    <p:extLst>
      <p:ext uri="{BB962C8B-B14F-4D97-AF65-F5344CB8AC3E}">
        <p14:creationId xmlns:p14="http://schemas.microsoft.com/office/powerpoint/2010/main" val="39064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Pandas</a:t>
            </a:r>
            <a:endParaRPr lang="zh-CN" altLang="en-US" dirty="0"/>
          </a:p>
        </p:txBody>
      </p:sp>
      <p:sp>
        <p:nvSpPr>
          <p:cNvPr id="3" name="内容占位符 2"/>
          <p:cNvSpPr>
            <a:spLocks noGrp="1"/>
          </p:cNvSpPr>
          <p:nvPr>
            <p:ph idx="1"/>
          </p:nvPr>
        </p:nvSpPr>
        <p:spPr/>
        <p:txBody>
          <a:bodyPr/>
          <a:lstStyle/>
          <a:p>
            <a:r>
              <a:rPr lang="en-US" altLang="zh-CN" dirty="0"/>
              <a:t>Pandas</a:t>
            </a:r>
            <a:r>
              <a:rPr lang="zh-CN" altLang="en-US" dirty="0"/>
              <a:t>中的数据结构</a:t>
            </a:r>
            <a:endParaRPr lang="en-US" altLang="zh-CN" dirty="0"/>
          </a:p>
          <a:p>
            <a:pPr lvl="1"/>
            <a:r>
              <a:rPr lang="en-US" altLang="zh-CN" dirty="0"/>
              <a:t>Series</a:t>
            </a:r>
          </a:p>
          <a:p>
            <a:pPr lvl="2"/>
            <a:r>
              <a:rPr lang="en-US" altLang="zh-CN" dirty="0"/>
              <a:t>Series</a:t>
            </a:r>
            <a:r>
              <a:rPr lang="zh-CN" altLang="en-US" dirty="0"/>
              <a:t>是一种类似于一维列表的对象，它由一组数据以及与之相关的数据标签（即索引）组成</a:t>
            </a:r>
            <a:endParaRPr lang="en-US" altLang="zh-CN" dirty="0"/>
          </a:p>
          <a:p>
            <a:pPr lvl="2"/>
            <a:r>
              <a:rPr lang="en-US" altLang="zh-CN" dirty="0"/>
              <a:t>Series</a:t>
            </a:r>
            <a:r>
              <a:rPr lang="zh-CN" altLang="en-US" dirty="0"/>
              <a:t>除了可以使用位置作为下标存取元素之外，还可以使用标签下标存取元素，和字典相似</a:t>
            </a:r>
            <a:endParaRPr lang="en-US" altLang="zh-CN" dirty="0"/>
          </a:p>
          <a:p>
            <a:pPr lvl="2"/>
            <a:r>
              <a:rPr lang="zh-CN" altLang="en-US" dirty="0"/>
              <a:t>注意：</a:t>
            </a:r>
            <a:endParaRPr lang="en-US" altLang="zh-CN" dirty="0"/>
          </a:p>
          <a:p>
            <a:pPr lvl="3"/>
            <a:r>
              <a:rPr lang="zh-CN" altLang="en-US" sz="1800" dirty="0"/>
              <a:t>数据类型没有限制（一个</a:t>
            </a:r>
            <a:r>
              <a:rPr lang="en-US" altLang="zh-CN" sz="1800" dirty="0"/>
              <a:t>Series</a:t>
            </a:r>
            <a:r>
              <a:rPr lang="zh-CN" altLang="en-US" sz="1800" dirty="0"/>
              <a:t>中可以存在多个数据类型）</a:t>
            </a:r>
            <a:endParaRPr lang="en-US" altLang="zh-CN" sz="1800" dirty="0"/>
          </a:p>
          <a:p>
            <a:pPr lvl="3"/>
            <a:r>
              <a:rPr lang="zh-CN" altLang="en-US" sz="1800" dirty="0"/>
              <a:t>它有索引，把索引当做数据的标签（</a:t>
            </a:r>
            <a:r>
              <a:rPr lang="en-US" altLang="zh-CN" sz="1800" dirty="0"/>
              <a:t>key</a:t>
            </a:r>
            <a:r>
              <a:rPr lang="zh-CN" altLang="en-US" sz="1800" dirty="0"/>
              <a:t>）看待，这样就类似字典了（只是类似，实质上是列表）</a:t>
            </a:r>
            <a:endParaRPr lang="en-US" altLang="zh-CN" sz="1800" dirty="0"/>
          </a:p>
          <a:p>
            <a:pPr lvl="3"/>
            <a:r>
              <a:rPr lang="en-US" altLang="zh-CN" sz="1800" dirty="0"/>
              <a:t>Series</a:t>
            </a:r>
            <a:r>
              <a:rPr lang="zh-CN" altLang="en-US" sz="1800" dirty="0"/>
              <a:t>同时具有列表和字典的功能，因此它也支持一些字典的方法</a:t>
            </a:r>
            <a:endParaRPr lang="en-US" altLang="zh-CN" sz="1800" dirty="0"/>
          </a:p>
          <a:p>
            <a:pPr lvl="1"/>
            <a:r>
              <a:rPr lang="en-US" altLang="zh-CN" dirty="0" err="1"/>
              <a:t>DataFrame</a:t>
            </a:r>
            <a:endParaRPr lang="en-US" altLang="zh-CN" dirty="0"/>
          </a:p>
          <a:p>
            <a:pPr lvl="2"/>
            <a:r>
              <a:rPr lang="zh-CN" altLang="en-US" dirty="0"/>
              <a:t>一个表格型的数据结构，包含有一组有序的列</a:t>
            </a:r>
            <a:endParaRPr lang="en-US" altLang="zh-CN" dirty="0"/>
          </a:p>
          <a:p>
            <a:pPr lvl="2"/>
            <a:r>
              <a:rPr lang="zh-CN" altLang="en-US" dirty="0"/>
              <a:t>每列可以是不同的值类型</a:t>
            </a:r>
            <a:r>
              <a:rPr lang="en-US" altLang="zh-CN" dirty="0"/>
              <a:t>(</a:t>
            </a:r>
            <a:r>
              <a:rPr lang="zh-CN" altLang="en-US" dirty="0"/>
              <a:t>数值、字符串、布尔型等</a:t>
            </a:r>
            <a:r>
              <a:rPr lang="en-US" altLang="zh-CN" dirty="0"/>
              <a:t>)</a:t>
            </a:r>
          </a:p>
          <a:p>
            <a:pPr lvl="2"/>
            <a:r>
              <a:rPr lang="en-US" altLang="zh-CN" dirty="0" err="1"/>
              <a:t>DataFrame</a:t>
            </a:r>
            <a:r>
              <a:rPr lang="zh-CN" altLang="en-US" dirty="0"/>
              <a:t>即有行索引也有列索引，可以被看做是由</a:t>
            </a:r>
            <a:r>
              <a:rPr lang="en-US" altLang="zh-CN" dirty="0"/>
              <a:t>Series</a:t>
            </a:r>
            <a:r>
              <a:rPr lang="zh-CN" altLang="en-US" dirty="0"/>
              <a:t>组成的字典</a:t>
            </a:r>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11972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DataFrame</a:t>
            </a:r>
            <a:r>
              <a:rPr lang="zh-CN" altLang="en-US" dirty="0"/>
              <a:t>操作</a:t>
            </a:r>
          </a:p>
        </p:txBody>
      </p:sp>
      <p:sp>
        <p:nvSpPr>
          <p:cNvPr id="3" name="内容占位符 2"/>
          <p:cNvSpPr>
            <a:spLocks noGrp="1"/>
          </p:cNvSpPr>
          <p:nvPr>
            <p:ph idx="1"/>
          </p:nvPr>
        </p:nvSpPr>
        <p:spPr/>
        <p:txBody>
          <a:bodyPr/>
          <a:lstStyle/>
          <a:p>
            <a:r>
              <a:rPr lang="zh-CN" altLang="en-US" dirty="0"/>
              <a:t>数据合并</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43" y="1990589"/>
            <a:ext cx="10637817" cy="3822382"/>
          </a:xfrm>
          <a:prstGeom prst="rect">
            <a:avLst/>
          </a:prstGeom>
        </p:spPr>
      </p:pic>
    </p:spTree>
    <p:extLst>
      <p:ext uri="{BB962C8B-B14F-4D97-AF65-F5344CB8AC3E}">
        <p14:creationId xmlns:p14="http://schemas.microsoft.com/office/powerpoint/2010/main" val="62004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FDB011-7232-49E4-B738-BB0AA380830C}"/>
              </a:ext>
            </a:extLst>
          </p:cNvPr>
          <p:cNvSpPr>
            <a:spLocks noGrp="1"/>
          </p:cNvSpPr>
          <p:nvPr>
            <p:ph type="title"/>
          </p:nvPr>
        </p:nvSpPr>
        <p:spPr/>
        <p:txBody>
          <a:bodyPr/>
          <a:lstStyle/>
          <a:p>
            <a:r>
              <a:rPr lang="en-US" altLang="zh-CN" dirty="0"/>
              <a:t>apply</a:t>
            </a:r>
            <a:r>
              <a:rPr lang="zh-CN" altLang="en-US" dirty="0"/>
              <a:t>和</a:t>
            </a:r>
            <a:r>
              <a:rPr lang="en-US" altLang="zh-CN" dirty="0"/>
              <a:t>lambda</a:t>
            </a:r>
            <a:r>
              <a:rPr lang="zh-CN" altLang="en-US" dirty="0"/>
              <a:t>函数</a:t>
            </a:r>
          </a:p>
        </p:txBody>
      </p:sp>
      <p:sp>
        <p:nvSpPr>
          <p:cNvPr id="3" name="内容占位符 2">
            <a:extLst>
              <a:ext uri="{FF2B5EF4-FFF2-40B4-BE49-F238E27FC236}">
                <a16:creationId xmlns:a16="http://schemas.microsoft.com/office/drawing/2014/main" id="{85653EB7-F43D-45A5-B0D3-F014090D86EB}"/>
              </a:ext>
            </a:extLst>
          </p:cNvPr>
          <p:cNvSpPr>
            <a:spLocks noGrp="1"/>
          </p:cNvSpPr>
          <p:nvPr>
            <p:ph idx="1"/>
          </p:nvPr>
        </p:nvSpPr>
        <p:spPr/>
        <p:txBody>
          <a:bodyPr/>
          <a:lstStyle/>
          <a:p>
            <a:r>
              <a:rPr lang="en-US" altLang="zh-CN" dirty="0"/>
              <a:t>lambda</a:t>
            </a:r>
            <a:r>
              <a:rPr lang="zh-CN" altLang="en-US" dirty="0"/>
              <a:t>函数</a:t>
            </a:r>
            <a:endParaRPr lang="en-US" altLang="zh-CN" dirty="0"/>
          </a:p>
          <a:p>
            <a:pPr lvl="1"/>
            <a:r>
              <a:rPr lang="zh-CN" altLang="en-US" dirty="0"/>
              <a:t>基本结构：</a:t>
            </a:r>
            <a:r>
              <a:rPr lang="en-US" altLang="zh-CN" dirty="0"/>
              <a:t>lambda </a:t>
            </a:r>
            <a:r>
              <a:rPr lang="zh-CN" altLang="en-US" dirty="0"/>
              <a:t>参数</a:t>
            </a:r>
            <a:r>
              <a:rPr lang="en-US" altLang="zh-CN" dirty="0"/>
              <a:t>: </a:t>
            </a:r>
            <a:r>
              <a:rPr lang="zh-CN" altLang="en-US" dirty="0"/>
              <a:t>具体操作</a:t>
            </a:r>
            <a:endParaRPr lang="en-US" altLang="zh-CN" dirty="0"/>
          </a:p>
          <a:p>
            <a:pPr lvl="1"/>
            <a:r>
              <a:rPr lang="en-US" altLang="zh-CN" dirty="0"/>
              <a:t>lambda</a:t>
            </a:r>
            <a:r>
              <a:rPr lang="zh-CN" altLang="en-US" dirty="0"/>
              <a:t>也叫匿名函数，即没有具体的函数名称，允许快速定义单行函数，可以用在任何需要函数的地方</a:t>
            </a:r>
            <a:endParaRPr lang="en-US" altLang="zh-CN" dirty="0"/>
          </a:p>
          <a:p>
            <a:r>
              <a:rPr lang="en-US" altLang="zh-CN" dirty="0"/>
              <a:t>apply</a:t>
            </a:r>
            <a:r>
              <a:rPr lang="zh-CN" altLang="en-US" dirty="0"/>
              <a:t>函数</a:t>
            </a:r>
            <a:endParaRPr lang="en-US" altLang="zh-CN" dirty="0"/>
          </a:p>
          <a:p>
            <a:pPr lvl="1"/>
            <a:r>
              <a:rPr lang="zh-CN" altLang="en-US" dirty="0"/>
              <a:t>基本结构：</a:t>
            </a:r>
            <a:r>
              <a:rPr lang="en-US" altLang="zh-CN" dirty="0"/>
              <a:t>apply(</a:t>
            </a:r>
            <a:r>
              <a:rPr lang="en-US" altLang="zh-CN" dirty="0" err="1"/>
              <a:t>func</a:t>
            </a:r>
            <a:r>
              <a:rPr lang="en-US" altLang="zh-CN" dirty="0"/>
              <a:t>, </a:t>
            </a:r>
            <a:r>
              <a:rPr lang="zh-CN" altLang="en-US" dirty="0"/>
              <a:t>传递到</a:t>
            </a:r>
            <a:r>
              <a:rPr lang="en-US" altLang="zh-CN" dirty="0" err="1"/>
              <a:t>func</a:t>
            </a:r>
            <a:r>
              <a:rPr lang="zh-CN" altLang="en-US" dirty="0"/>
              <a:t>的参数</a:t>
            </a:r>
            <a:r>
              <a:rPr lang="en-US" altLang="zh-CN" dirty="0"/>
              <a:t>)</a:t>
            </a:r>
          </a:p>
          <a:p>
            <a:pPr lvl="1"/>
            <a:r>
              <a:rPr lang="zh-CN" altLang="en-US" dirty="0"/>
              <a:t>可在</a:t>
            </a:r>
            <a:r>
              <a:rPr lang="en-US" altLang="zh-CN" dirty="0" err="1"/>
              <a:t>dataframe</a:t>
            </a:r>
            <a:r>
              <a:rPr lang="zh-CN" altLang="en-US" dirty="0"/>
              <a:t>中按照行或者列逐步处理数据</a:t>
            </a:r>
            <a:endParaRPr lang="en-US" altLang="zh-CN" dirty="0"/>
          </a:p>
          <a:p>
            <a:pPr lvl="1"/>
            <a:r>
              <a:rPr lang="en-US" altLang="zh-CN" dirty="0" err="1"/>
              <a:t>func</a:t>
            </a:r>
            <a:r>
              <a:rPr lang="zh-CN" altLang="en-US" dirty="0"/>
              <a:t>也可以是</a:t>
            </a:r>
            <a:r>
              <a:rPr lang="en-US" altLang="zh-CN" dirty="0"/>
              <a:t>lambda</a:t>
            </a:r>
            <a:r>
              <a:rPr lang="zh-CN" altLang="en-US" dirty="0"/>
              <a:t>函数</a:t>
            </a:r>
          </a:p>
        </p:txBody>
      </p:sp>
      <p:sp>
        <p:nvSpPr>
          <p:cNvPr id="4" name="灯片编号占位符 3">
            <a:extLst>
              <a:ext uri="{FF2B5EF4-FFF2-40B4-BE49-F238E27FC236}">
                <a16:creationId xmlns:a16="http://schemas.microsoft.com/office/drawing/2014/main" id="{EFA84579-91F5-4C21-8916-C76EE92166CB}"/>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14</a:t>
            </a:fld>
            <a:endParaRPr lang="en-US" altLang="zh-CN">
              <a:solidFill>
                <a:srgbClr val="000000"/>
              </a:solidFill>
            </a:endParaRPr>
          </a:p>
        </p:txBody>
      </p:sp>
      <p:sp>
        <p:nvSpPr>
          <p:cNvPr id="5" name="页脚占位符 4">
            <a:extLst>
              <a:ext uri="{FF2B5EF4-FFF2-40B4-BE49-F238E27FC236}">
                <a16:creationId xmlns:a16="http://schemas.microsoft.com/office/drawing/2014/main" id="{87EFAF95-0635-45A7-B3E0-BFFE3C8349DA}"/>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A7E0424E-9558-408A-9F05-5D2FE865AC30}"/>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graphicFrame>
        <p:nvGraphicFramePr>
          <p:cNvPr id="7" name="表格 6">
            <a:extLst>
              <a:ext uri="{FF2B5EF4-FFF2-40B4-BE49-F238E27FC236}">
                <a16:creationId xmlns:a16="http://schemas.microsoft.com/office/drawing/2014/main" id="{D9A0AD4A-2082-499A-A31B-555E5874F32C}"/>
              </a:ext>
            </a:extLst>
          </p:cNvPr>
          <p:cNvGraphicFramePr>
            <a:graphicFrameLocks noGrp="1"/>
          </p:cNvGraphicFramePr>
          <p:nvPr>
            <p:extLst>
              <p:ext uri="{D42A27DB-BD31-4B8C-83A1-F6EECF244321}">
                <p14:modId xmlns:p14="http://schemas.microsoft.com/office/powerpoint/2010/main" val="3978820549"/>
              </p:ext>
            </p:extLst>
          </p:nvPr>
        </p:nvGraphicFramePr>
        <p:xfrm>
          <a:off x="7187738" y="3005666"/>
          <a:ext cx="4669826" cy="2306320"/>
        </p:xfrm>
        <a:graphic>
          <a:graphicData uri="http://schemas.openxmlformats.org/drawingml/2006/table">
            <a:tbl>
              <a:tblPr firstRow="1" bandRow="1">
                <a:tableStyleId>{793D81CF-94F2-401A-BA57-92F5A7B2D0C5}</a:tableStyleId>
              </a:tblPr>
              <a:tblGrid>
                <a:gridCol w="2334913">
                  <a:extLst>
                    <a:ext uri="{9D8B030D-6E8A-4147-A177-3AD203B41FA5}">
                      <a16:colId xmlns:a16="http://schemas.microsoft.com/office/drawing/2014/main" val="813185153"/>
                    </a:ext>
                  </a:extLst>
                </a:gridCol>
                <a:gridCol w="2334913">
                  <a:extLst>
                    <a:ext uri="{9D8B030D-6E8A-4147-A177-3AD203B41FA5}">
                      <a16:colId xmlns:a16="http://schemas.microsoft.com/office/drawing/2014/main" val="2378505544"/>
                    </a:ext>
                  </a:extLst>
                </a:gridCol>
              </a:tblGrid>
              <a:tr h="370840">
                <a:tc>
                  <a:txBody>
                    <a:bodyPr/>
                    <a:lstStyle/>
                    <a:p>
                      <a:r>
                        <a:rPr lang="en-US" altLang="zh-CN" sz="1600" dirty="0"/>
                        <a:t>lambda</a:t>
                      </a:r>
                      <a:endParaRPr lang="zh-CN" altLang="en-US" sz="1600" dirty="0"/>
                    </a:p>
                  </a:txBody>
                  <a:tcPr/>
                </a:tc>
                <a:tc>
                  <a:txBody>
                    <a:bodyPr/>
                    <a:lstStyle/>
                    <a:p>
                      <a:r>
                        <a:rPr lang="en-US" altLang="zh-CN" sz="1600" dirty="0"/>
                        <a:t>def</a:t>
                      </a:r>
                      <a:endParaRPr lang="zh-CN" altLang="en-US" sz="1600" dirty="0"/>
                    </a:p>
                  </a:txBody>
                  <a:tcPr/>
                </a:tc>
                <a:extLst>
                  <a:ext uri="{0D108BD9-81ED-4DB2-BD59-A6C34878D82A}">
                    <a16:rowId xmlns:a16="http://schemas.microsoft.com/office/drawing/2014/main" val="1861224705"/>
                  </a:ext>
                </a:extLst>
              </a:tr>
              <a:tr h="370840">
                <a:tc>
                  <a:txBody>
                    <a:bodyPr/>
                    <a:lstStyle/>
                    <a:p>
                      <a:r>
                        <a:rPr lang="zh-CN" altLang="en-US" sz="1600" dirty="0"/>
                        <a:t>返回一个函数对象，这个对象没有标识符（函数名）</a:t>
                      </a:r>
                    </a:p>
                  </a:txBody>
                  <a:tcPr/>
                </a:tc>
                <a:tc>
                  <a:txBody>
                    <a:bodyPr/>
                    <a:lstStyle/>
                    <a:p>
                      <a:r>
                        <a:rPr lang="zh-CN" altLang="en-US" sz="1600" dirty="0"/>
                        <a:t>把函数对象赋值给一个变量（函数名）</a:t>
                      </a:r>
                    </a:p>
                  </a:txBody>
                  <a:tcPr/>
                </a:tc>
                <a:extLst>
                  <a:ext uri="{0D108BD9-81ED-4DB2-BD59-A6C34878D82A}">
                    <a16:rowId xmlns:a16="http://schemas.microsoft.com/office/drawing/2014/main" val="2136869196"/>
                  </a:ext>
                </a:extLst>
              </a:tr>
              <a:tr h="370840">
                <a:tc>
                  <a:txBody>
                    <a:bodyPr/>
                    <a:lstStyle/>
                    <a:p>
                      <a:r>
                        <a:rPr lang="zh-CN" altLang="en-US" sz="1600" dirty="0"/>
                        <a:t>一个表达式</a:t>
                      </a:r>
                    </a:p>
                  </a:txBody>
                  <a:tcPr/>
                </a:tc>
                <a:tc>
                  <a:txBody>
                    <a:bodyPr/>
                    <a:lstStyle/>
                    <a:p>
                      <a:r>
                        <a:rPr lang="zh-CN" altLang="en-US" sz="1600" dirty="0"/>
                        <a:t>一个语句</a:t>
                      </a:r>
                    </a:p>
                  </a:txBody>
                  <a:tcPr/>
                </a:tc>
                <a:extLst>
                  <a:ext uri="{0D108BD9-81ED-4DB2-BD59-A6C34878D82A}">
                    <a16:rowId xmlns:a16="http://schemas.microsoft.com/office/drawing/2014/main" val="600593908"/>
                  </a:ext>
                </a:extLst>
              </a:tr>
              <a:tr h="370840">
                <a:tc>
                  <a:txBody>
                    <a:bodyPr/>
                    <a:lstStyle/>
                    <a:p>
                      <a:r>
                        <a:rPr lang="en-US" altLang="zh-CN" sz="1600" dirty="0"/>
                        <a:t>: </a:t>
                      </a:r>
                      <a:r>
                        <a:rPr lang="zh-CN" altLang="en-US" sz="1600" dirty="0"/>
                        <a:t>后面只能有一个表达式</a:t>
                      </a:r>
                    </a:p>
                  </a:txBody>
                  <a:tcPr/>
                </a:tc>
                <a:tc>
                  <a:txBody>
                    <a:bodyPr/>
                    <a:lstStyle/>
                    <a:p>
                      <a:r>
                        <a:rPr lang="zh-CN" altLang="en-US" sz="1600" dirty="0"/>
                        <a:t>可以有多个语句</a:t>
                      </a:r>
                    </a:p>
                  </a:txBody>
                  <a:tcPr/>
                </a:tc>
                <a:extLst>
                  <a:ext uri="{0D108BD9-81ED-4DB2-BD59-A6C34878D82A}">
                    <a16:rowId xmlns:a16="http://schemas.microsoft.com/office/drawing/2014/main" val="3560636471"/>
                  </a:ext>
                </a:extLst>
              </a:tr>
              <a:tr h="370840">
                <a:tc>
                  <a:txBody>
                    <a:bodyPr/>
                    <a:lstStyle/>
                    <a:p>
                      <a:r>
                        <a:rPr lang="zh-CN" altLang="en-US" sz="1600" dirty="0"/>
                        <a:t>一般较为简单</a:t>
                      </a:r>
                    </a:p>
                  </a:txBody>
                  <a:tcPr/>
                </a:tc>
                <a:tc>
                  <a:txBody>
                    <a:bodyPr/>
                    <a:lstStyle/>
                    <a:p>
                      <a:r>
                        <a:rPr lang="zh-CN" altLang="en-US" sz="1600" dirty="0"/>
                        <a:t>更为复杂</a:t>
                      </a:r>
                    </a:p>
                  </a:txBody>
                  <a:tcPr/>
                </a:tc>
                <a:extLst>
                  <a:ext uri="{0D108BD9-81ED-4DB2-BD59-A6C34878D82A}">
                    <a16:rowId xmlns:a16="http://schemas.microsoft.com/office/drawing/2014/main" val="2654501148"/>
                  </a:ext>
                </a:extLst>
              </a:tr>
            </a:tbl>
          </a:graphicData>
        </a:graphic>
      </p:graphicFrame>
    </p:spTree>
    <p:extLst>
      <p:ext uri="{BB962C8B-B14F-4D97-AF65-F5344CB8AC3E}">
        <p14:creationId xmlns:p14="http://schemas.microsoft.com/office/powerpoint/2010/main" val="18749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Pandas</a:t>
            </a:r>
            <a:r>
              <a:rPr lang="zh-CN" altLang="en-US" dirty="0"/>
              <a:t>操作</a:t>
            </a:r>
            <a:r>
              <a:rPr lang="en-US" altLang="zh-CN" dirty="0"/>
              <a:t>Excel</a:t>
            </a:r>
            <a:r>
              <a:rPr lang="zh-CN" altLang="en-US" dirty="0"/>
              <a:t>数据</a:t>
            </a:r>
          </a:p>
        </p:txBody>
      </p:sp>
      <p:sp>
        <p:nvSpPr>
          <p:cNvPr id="3" name="内容占位符 2"/>
          <p:cNvSpPr>
            <a:spLocks noGrp="1"/>
          </p:cNvSpPr>
          <p:nvPr>
            <p:ph idx="1"/>
          </p:nvPr>
        </p:nvSpPr>
        <p:spPr/>
        <p:txBody>
          <a:bodyPr/>
          <a:lstStyle/>
          <a:p>
            <a:r>
              <a:rPr lang="zh-CN" altLang="en-US" dirty="0"/>
              <a:t>读取</a:t>
            </a:r>
            <a:r>
              <a:rPr lang="en-US" altLang="zh-CN" dirty="0"/>
              <a:t>Excel</a:t>
            </a:r>
            <a:r>
              <a:rPr lang="zh-CN" altLang="en-US" dirty="0"/>
              <a:t>数据：</a:t>
            </a:r>
            <a:r>
              <a:rPr lang="en-US" altLang="zh-CN" dirty="0" err="1"/>
              <a:t>read_excel</a:t>
            </a:r>
            <a:endParaRPr lang="en-US" altLang="zh-CN" dirty="0"/>
          </a:p>
          <a:p>
            <a:pPr lvl="1"/>
            <a:r>
              <a:rPr lang="zh-CN" altLang="en-US" dirty="0"/>
              <a:t>返回的结果为</a:t>
            </a:r>
            <a:r>
              <a:rPr lang="en-US" altLang="zh-CN" dirty="0" err="1"/>
              <a:t>DataFrame</a:t>
            </a:r>
            <a:endParaRPr lang="en-US" altLang="zh-CN" dirty="0"/>
          </a:p>
          <a:p>
            <a:pPr lvl="1"/>
            <a:r>
              <a:rPr lang="en-US" altLang="zh-CN" dirty="0"/>
              <a:t>CSV</a:t>
            </a:r>
            <a:r>
              <a:rPr lang="zh-CN" altLang="en-US" dirty="0"/>
              <a:t>文件也可以用</a:t>
            </a:r>
            <a:r>
              <a:rPr lang="en-US" altLang="zh-CN" dirty="0"/>
              <a:t>pandas</a:t>
            </a:r>
            <a:r>
              <a:rPr lang="zh-CN" altLang="en-US" dirty="0"/>
              <a:t>来读取</a:t>
            </a:r>
            <a:r>
              <a:rPr lang="en-US" altLang="zh-CN" dirty="0"/>
              <a:t>: </a:t>
            </a:r>
            <a:r>
              <a:rPr lang="en-US" altLang="zh-CN" dirty="0" err="1"/>
              <a:t>read_csv</a:t>
            </a:r>
            <a:endParaRPr lang="en-US" altLang="zh-CN" dirty="0"/>
          </a:p>
          <a:p>
            <a:r>
              <a:rPr lang="zh-CN" altLang="en-US" dirty="0"/>
              <a:t>在</a:t>
            </a:r>
            <a:r>
              <a:rPr lang="en-US" altLang="zh-CN" dirty="0" err="1"/>
              <a:t>DataFrame</a:t>
            </a:r>
            <a:r>
              <a:rPr lang="zh-CN" altLang="en-US" dirty="0"/>
              <a:t>中对数据进行处理</a:t>
            </a:r>
            <a:endParaRPr lang="en-US" altLang="zh-CN" dirty="0"/>
          </a:p>
          <a:p>
            <a:r>
              <a:rPr lang="en-US" altLang="zh-CN" dirty="0" err="1"/>
              <a:t>DataFrame</a:t>
            </a:r>
            <a:r>
              <a:rPr lang="zh-CN" altLang="en-US" dirty="0"/>
              <a:t>的输出</a:t>
            </a:r>
            <a:endParaRPr lang="en-US" altLang="zh-CN" dirty="0"/>
          </a:p>
          <a:p>
            <a:pPr lvl="1"/>
            <a:r>
              <a:rPr lang="zh-CN" altLang="en-US" dirty="0"/>
              <a:t>写入到剪贴板中（</a:t>
            </a:r>
            <a:r>
              <a:rPr lang="en-US" altLang="zh-CN" dirty="0" err="1"/>
              <a:t>to_clipboard</a:t>
            </a:r>
            <a:r>
              <a:rPr lang="en-US" altLang="zh-CN" dirty="0"/>
              <a:t>()</a:t>
            </a:r>
            <a:r>
              <a:rPr lang="zh-CN" altLang="en-US" dirty="0"/>
              <a:t>）</a:t>
            </a:r>
            <a:endParaRPr lang="en-US" altLang="zh-CN" dirty="0"/>
          </a:p>
          <a:p>
            <a:pPr lvl="1"/>
            <a:r>
              <a:rPr lang="zh-CN" altLang="en-US" dirty="0"/>
              <a:t>写入文件</a:t>
            </a:r>
            <a:endParaRPr lang="en-US" altLang="zh-CN" dirty="0"/>
          </a:p>
          <a:p>
            <a:pPr lvl="2"/>
            <a:r>
              <a:rPr lang="en-US" altLang="zh-CN" dirty="0"/>
              <a:t>HTML</a:t>
            </a:r>
            <a:r>
              <a:rPr lang="zh-CN" altLang="en-US" dirty="0"/>
              <a:t>文件：</a:t>
            </a:r>
            <a:r>
              <a:rPr lang="en-US" altLang="zh-CN" dirty="0" err="1"/>
              <a:t>to_html</a:t>
            </a:r>
            <a:r>
              <a:rPr lang="en-US" altLang="zh-CN" dirty="0"/>
              <a:t>(</a:t>
            </a:r>
            <a:r>
              <a:rPr lang="zh-CN" altLang="en-US" dirty="0"/>
              <a:t>文件名</a:t>
            </a:r>
            <a:r>
              <a:rPr lang="en-US" altLang="zh-CN" dirty="0"/>
              <a:t>)	CSV</a:t>
            </a:r>
            <a:r>
              <a:rPr lang="zh-CN" altLang="en-US" dirty="0"/>
              <a:t>文件：</a:t>
            </a:r>
            <a:r>
              <a:rPr lang="en-US" altLang="zh-CN" dirty="0" err="1"/>
              <a:t>to_csv</a:t>
            </a:r>
            <a:r>
              <a:rPr lang="en-US" altLang="zh-CN" dirty="0"/>
              <a:t>(</a:t>
            </a:r>
            <a:r>
              <a:rPr lang="zh-CN" altLang="en-US" dirty="0"/>
              <a:t>文件名</a:t>
            </a:r>
            <a:r>
              <a:rPr lang="en-US" altLang="zh-CN" dirty="0"/>
              <a:t>,</a:t>
            </a:r>
            <a:r>
              <a:rPr lang="en-US" altLang="zh-CN" dirty="0" err="1"/>
              <a:t>sep</a:t>
            </a:r>
            <a:r>
              <a:rPr lang="en-US" altLang="zh-CN" dirty="0"/>
              <a:t>=‘,’,header=</a:t>
            </a:r>
            <a:r>
              <a:rPr lang="en-US" altLang="zh-CN" dirty="0" err="1"/>
              <a:t>True,index</a:t>
            </a:r>
            <a:r>
              <a:rPr lang="en-US" altLang="zh-CN" dirty="0"/>
              <a:t>=False)</a:t>
            </a:r>
          </a:p>
          <a:p>
            <a:pPr lvl="1"/>
            <a:r>
              <a:rPr lang="zh-CN" altLang="en-US" dirty="0"/>
              <a:t>输出为</a:t>
            </a:r>
            <a:r>
              <a:rPr lang="en-US" altLang="zh-CN" dirty="0"/>
              <a:t>Excel</a:t>
            </a:r>
            <a:r>
              <a:rPr lang="zh-CN" altLang="en-US" dirty="0"/>
              <a:t>文件：</a:t>
            </a:r>
            <a:r>
              <a:rPr lang="en-US" altLang="zh-CN" dirty="0" err="1"/>
              <a:t>to_excel</a:t>
            </a:r>
            <a:endParaRPr lang="en-US" altLang="zh-CN" dirty="0"/>
          </a:p>
          <a:p>
            <a:pPr lvl="2"/>
            <a:r>
              <a:rPr lang="zh-CN" altLang="en-US" dirty="0"/>
              <a:t>需要另外安装</a:t>
            </a:r>
            <a:r>
              <a:rPr lang="en-US" altLang="zh-CN" dirty="0" err="1"/>
              <a:t>openpyxl</a:t>
            </a:r>
            <a:r>
              <a:rPr lang="zh-CN" altLang="en-US" dirty="0"/>
              <a:t>包来支持（</a:t>
            </a:r>
            <a:r>
              <a:rPr lang="en-US" altLang="zh-CN" dirty="0"/>
              <a:t>pip install </a:t>
            </a:r>
            <a:r>
              <a:rPr lang="en-US" altLang="zh-CN" dirty="0" err="1"/>
              <a:t>openpyxl</a:t>
            </a:r>
            <a:r>
              <a:rPr lang="zh-CN" altLang="en-US" dirty="0"/>
              <a:t>）</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15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31830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E280B-373D-449C-8DA3-18A920A57988}"/>
              </a:ext>
            </a:extLst>
          </p:cNvPr>
          <p:cNvSpPr>
            <a:spLocks noGrp="1"/>
          </p:cNvSpPr>
          <p:nvPr>
            <p:ph type="title"/>
          </p:nvPr>
        </p:nvSpPr>
        <p:spPr/>
        <p:txBody>
          <a:bodyPr/>
          <a:lstStyle/>
          <a:p>
            <a:r>
              <a:rPr lang="zh-CN" altLang="en-US" dirty="0"/>
              <a:t>可视化</a:t>
            </a:r>
          </a:p>
        </p:txBody>
      </p:sp>
      <p:sp>
        <p:nvSpPr>
          <p:cNvPr id="3" name="内容占位符 2">
            <a:extLst>
              <a:ext uri="{FF2B5EF4-FFF2-40B4-BE49-F238E27FC236}">
                <a16:creationId xmlns:a16="http://schemas.microsoft.com/office/drawing/2014/main" id="{A007CDBD-0072-43D8-88C1-52357AFCCCE9}"/>
              </a:ext>
            </a:extLst>
          </p:cNvPr>
          <p:cNvSpPr>
            <a:spLocks noGrp="1"/>
          </p:cNvSpPr>
          <p:nvPr>
            <p:ph idx="1"/>
          </p:nvPr>
        </p:nvSpPr>
        <p:spPr/>
        <p:txBody>
          <a:bodyPr/>
          <a:lstStyle/>
          <a:p>
            <a:r>
              <a:rPr lang="zh-CN" altLang="en-US" dirty="0"/>
              <a:t>劣质图表随处可见</a:t>
            </a:r>
            <a:endParaRPr lang="en-US" altLang="zh-CN" dirty="0"/>
          </a:p>
          <a:p>
            <a:pPr lvl="1"/>
            <a:r>
              <a:rPr lang="zh-CN" altLang="en-US" dirty="0"/>
              <a:t>没有人刻意去制作劣质的图表，但它们却反复出现</a:t>
            </a:r>
            <a:endParaRPr lang="en-US" altLang="zh-CN" dirty="0"/>
          </a:p>
          <a:p>
            <a:pPr lvl="1"/>
            <a:r>
              <a:rPr lang="zh-CN" altLang="en-US" dirty="0"/>
              <a:t>没有人教过我们如何用数字讲故事</a:t>
            </a:r>
            <a:endParaRPr lang="en-US" altLang="zh-CN" dirty="0"/>
          </a:p>
          <a:p>
            <a:pPr lvl="1"/>
            <a:r>
              <a:rPr lang="zh-CN" altLang="en-US" dirty="0"/>
              <a:t>如果没有遵循清晰的路径，我们的想法和努力可能会误入歧途</a:t>
            </a:r>
            <a:r>
              <a:rPr lang="en-US" altLang="zh-CN" dirty="0"/>
              <a:t>——</a:t>
            </a:r>
            <a:r>
              <a:rPr lang="zh-CN" altLang="en-US" dirty="0"/>
              <a:t>使用花哨但毫无意义的图表</a:t>
            </a:r>
            <a:endParaRPr lang="en-US" altLang="zh-CN" dirty="0"/>
          </a:p>
          <a:p>
            <a:pPr lvl="1"/>
            <a:r>
              <a:rPr lang="zh-CN" altLang="en-US" dirty="0"/>
              <a:t>数据的背后都存在着一个故事，而工具是不会理解的</a:t>
            </a:r>
          </a:p>
        </p:txBody>
      </p:sp>
      <p:sp>
        <p:nvSpPr>
          <p:cNvPr id="4" name="灯片编号占位符 3">
            <a:extLst>
              <a:ext uri="{FF2B5EF4-FFF2-40B4-BE49-F238E27FC236}">
                <a16:creationId xmlns:a16="http://schemas.microsoft.com/office/drawing/2014/main" id="{625778B0-631B-4BAF-9E08-C7DB523D00AD}"/>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16</a:t>
            </a:fld>
            <a:endParaRPr lang="en-US" altLang="zh-CN">
              <a:solidFill>
                <a:srgbClr val="000000"/>
              </a:solidFill>
            </a:endParaRPr>
          </a:p>
        </p:txBody>
      </p:sp>
      <p:sp>
        <p:nvSpPr>
          <p:cNvPr id="5" name="页脚占位符 4">
            <a:extLst>
              <a:ext uri="{FF2B5EF4-FFF2-40B4-BE49-F238E27FC236}">
                <a16:creationId xmlns:a16="http://schemas.microsoft.com/office/drawing/2014/main" id="{17416D97-A69D-42D4-A4DE-BFC07783652F}"/>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50FF2F27-0626-4CC0-8EDC-0479A99618CD}"/>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269235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99756C-75C3-46B6-8FE8-0699CA5E56A9}"/>
              </a:ext>
            </a:extLst>
          </p:cNvPr>
          <p:cNvSpPr>
            <a:spLocks noGrp="1"/>
          </p:cNvSpPr>
          <p:nvPr>
            <p:ph type="title"/>
          </p:nvPr>
        </p:nvSpPr>
        <p:spPr/>
        <p:txBody>
          <a:bodyPr/>
          <a:lstStyle/>
          <a:p>
            <a:r>
              <a:rPr lang="zh-CN" altLang="en-US" dirty="0"/>
              <a:t>劣质的图表随处可见</a:t>
            </a:r>
          </a:p>
        </p:txBody>
      </p:sp>
      <p:sp>
        <p:nvSpPr>
          <p:cNvPr id="3" name="内容占位符 2">
            <a:extLst>
              <a:ext uri="{FF2B5EF4-FFF2-40B4-BE49-F238E27FC236}">
                <a16:creationId xmlns:a16="http://schemas.microsoft.com/office/drawing/2014/main" id="{39EA7D18-3DAA-4FA4-B387-698FF404C280}"/>
              </a:ext>
            </a:extLst>
          </p:cNvPr>
          <p:cNvSpPr>
            <a:spLocks noGrp="1"/>
          </p:cNvSpPr>
          <p:nvPr>
            <p:ph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E6512EC-0D78-4C43-B76A-506A663AEF5E}"/>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17</a:t>
            </a:fld>
            <a:endParaRPr lang="en-US" altLang="zh-CN">
              <a:solidFill>
                <a:srgbClr val="000000"/>
              </a:solidFill>
            </a:endParaRPr>
          </a:p>
        </p:txBody>
      </p:sp>
      <p:sp>
        <p:nvSpPr>
          <p:cNvPr id="5" name="页脚占位符 4">
            <a:extLst>
              <a:ext uri="{FF2B5EF4-FFF2-40B4-BE49-F238E27FC236}">
                <a16:creationId xmlns:a16="http://schemas.microsoft.com/office/drawing/2014/main" id="{EDA8E99E-6E09-43F3-9BF8-196536841CAF}"/>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3941E7C0-3600-4559-9BEB-BBF823008771}"/>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7" name="图片 6">
            <a:extLst>
              <a:ext uri="{FF2B5EF4-FFF2-40B4-BE49-F238E27FC236}">
                <a16:creationId xmlns:a16="http://schemas.microsoft.com/office/drawing/2014/main" id="{91DEDA18-35B9-4584-9BC8-8B4C26513161}"/>
              </a:ext>
            </a:extLst>
          </p:cNvPr>
          <p:cNvPicPr>
            <a:picLocks noChangeAspect="1"/>
          </p:cNvPicPr>
          <p:nvPr/>
        </p:nvPicPr>
        <p:blipFill>
          <a:blip r:embed="rId2"/>
          <a:stretch>
            <a:fillRect/>
          </a:stretch>
        </p:blipFill>
        <p:spPr>
          <a:xfrm>
            <a:off x="1516926" y="1214378"/>
            <a:ext cx="9158147" cy="4619046"/>
          </a:xfrm>
          <a:prstGeom prst="rect">
            <a:avLst/>
          </a:prstGeom>
        </p:spPr>
      </p:pic>
      <p:pic>
        <p:nvPicPr>
          <p:cNvPr id="8" name="图片 7">
            <a:extLst>
              <a:ext uri="{FF2B5EF4-FFF2-40B4-BE49-F238E27FC236}">
                <a16:creationId xmlns:a16="http://schemas.microsoft.com/office/drawing/2014/main" id="{1477B1D4-E28C-4E76-8775-6ADFF522D315}"/>
              </a:ext>
            </a:extLst>
          </p:cNvPr>
          <p:cNvPicPr>
            <a:picLocks noChangeAspect="1"/>
          </p:cNvPicPr>
          <p:nvPr/>
        </p:nvPicPr>
        <p:blipFill>
          <a:blip r:embed="rId3"/>
          <a:stretch>
            <a:fillRect/>
          </a:stretch>
        </p:blipFill>
        <p:spPr>
          <a:xfrm>
            <a:off x="3322321" y="2548858"/>
            <a:ext cx="8535244" cy="4172617"/>
          </a:xfrm>
          <a:prstGeom prst="rect">
            <a:avLst/>
          </a:prstGeom>
        </p:spPr>
      </p:pic>
    </p:spTree>
    <p:extLst>
      <p:ext uri="{BB962C8B-B14F-4D97-AF65-F5344CB8AC3E}">
        <p14:creationId xmlns:p14="http://schemas.microsoft.com/office/powerpoint/2010/main" val="84169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11111E-6 L -0.26628 -0.20949 " pathEditMode="relative" rAng="0" ptsTypes="AA">
                                      <p:cBhvr>
                                        <p:cTn id="6" dur="2000" fill="hold"/>
                                        <p:tgtEl>
                                          <p:spTgt spid="7"/>
                                        </p:tgtEl>
                                        <p:attrNameLst>
                                          <p:attrName>ppt_x</p:attrName>
                                          <p:attrName>ppt_y</p:attrName>
                                        </p:attrNameLst>
                                      </p:cBhvr>
                                      <p:rCtr x="-13320" y="-10486"/>
                                    </p:animMotion>
                                  </p:childTnLst>
                                </p:cTn>
                              </p:par>
                              <p:par>
                                <p:cTn id="7" presetID="6" presetClass="emph" presetSubtype="0" fill="hold" nodeType="withEffect">
                                  <p:stCondLst>
                                    <p:cond delay="0"/>
                                  </p:stCondLst>
                                  <p:childTnLst>
                                    <p:animScale>
                                      <p:cBhvr>
                                        <p:cTn id="8" dur="2000" fill="hold"/>
                                        <p:tgtEl>
                                          <p:spTgt spid="7"/>
                                        </p:tgtEl>
                                      </p:cBhvr>
                                      <p:by x="50000" y="50000"/>
                                    </p:animScale>
                                  </p:childTnLst>
                                </p:cTn>
                              </p:par>
                              <p:par>
                                <p:cTn id="9" presetID="10" presetClass="entr" presetSubtype="0" fill="hold" nodeType="with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4E2D3-B620-4970-A060-36DC5997E69C}"/>
              </a:ext>
            </a:extLst>
          </p:cNvPr>
          <p:cNvSpPr>
            <a:spLocks noGrp="1"/>
          </p:cNvSpPr>
          <p:nvPr>
            <p:ph type="title"/>
          </p:nvPr>
        </p:nvSpPr>
        <p:spPr/>
        <p:txBody>
          <a:bodyPr/>
          <a:lstStyle/>
          <a:p>
            <a:r>
              <a:rPr lang="zh-CN" altLang="en-US" dirty="0"/>
              <a:t>上下文的重要性</a:t>
            </a:r>
          </a:p>
        </p:txBody>
      </p:sp>
      <p:sp>
        <p:nvSpPr>
          <p:cNvPr id="3" name="内容占位符 2">
            <a:extLst>
              <a:ext uri="{FF2B5EF4-FFF2-40B4-BE49-F238E27FC236}">
                <a16:creationId xmlns:a16="http://schemas.microsoft.com/office/drawing/2014/main" id="{D39E2B0F-D0D9-40A1-8032-B339EB48E14C}"/>
              </a:ext>
            </a:extLst>
          </p:cNvPr>
          <p:cNvSpPr>
            <a:spLocks noGrp="1"/>
          </p:cNvSpPr>
          <p:nvPr>
            <p:ph idx="1"/>
          </p:nvPr>
        </p:nvSpPr>
        <p:spPr/>
        <p:txBody>
          <a:bodyPr/>
          <a:lstStyle/>
          <a:p>
            <a:r>
              <a:rPr lang="zh-CN" altLang="en-US" dirty="0"/>
              <a:t>数据可视化分类</a:t>
            </a:r>
            <a:endParaRPr lang="en-US" altLang="zh-CN" dirty="0"/>
          </a:p>
          <a:p>
            <a:pPr lvl="1"/>
            <a:r>
              <a:rPr lang="zh-CN" altLang="en-US" dirty="0"/>
              <a:t>数据可视化可以分为探索性分析和解释性分析</a:t>
            </a:r>
            <a:endParaRPr lang="en-US" altLang="zh-CN" dirty="0"/>
          </a:p>
          <a:p>
            <a:pPr lvl="1"/>
            <a:r>
              <a:rPr lang="zh-CN" altLang="en-US" dirty="0"/>
              <a:t>探索性分析是指理解数据并找出其中值得关注或者分享的精华</a:t>
            </a:r>
            <a:endParaRPr lang="en-US" altLang="zh-CN" dirty="0"/>
          </a:p>
          <a:p>
            <a:pPr lvl="2"/>
            <a:r>
              <a:rPr lang="zh-CN" altLang="en-US" dirty="0"/>
              <a:t>展示所有的数据，并试图找到其中的重点</a:t>
            </a:r>
            <a:endParaRPr lang="en-US" altLang="zh-CN" dirty="0"/>
          </a:p>
          <a:p>
            <a:pPr lvl="1"/>
            <a:r>
              <a:rPr lang="zh-CN" altLang="en-US" dirty="0"/>
              <a:t>解释性分析则是花时间将数据抽象为手中能够消化的信息</a:t>
            </a:r>
            <a:endParaRPr lang="en-US" altLang="zh-CN" dirty="0"/>
          </a:p>
          <a:p>
            <a:pPr lvl="2"/>
            <a:r>
              <a:rPr lang="zh-CN" altLang="en-US" dirty="0"/>
              <a:t>重点展示某件事或者讲述某个故事</a:t>
            </a:r>
            <a:endParaRPr lang="en-US" altLang="zh-CN" dirty="0"/>
          </a:p>
          <a:p>
            <a:pPr lvl="1"/>
            <a:r>
              <a:rPr lang="zh-CN" altLang="en-US" dirty="0"/>
              <a:t>人们往往为了证明自己工作量和分析的可靠性而将应该进行解释性分析的时候错误地选择了探索性分析</a:t>
            </a:r>
            <a:endParaRPr lang="en-US" altLang="zh-CN" dirty="0"/>
          </a:p>
          <a:p>
            <a:pPr lvl="2"/>
            <a:r>
              <a:rPr lang="zh-CN" altLang="en-US" dirty="0"/>
              <a:t>抑制住这样的冲动！</a:t>
            </a:r>
          </a:p>
        </p:txBody>
      </p:sp>
      <p:sp>
        <p:nvSpPr>
          <p:cNvPr id="4" name="灯片编号占位符 3">
            <a:extLst>
              <a:ext uri="{FF2B5EF4-FFF2-40B4-BE49-F238E27FC236}">
                <a16:creationId xmlns:a16="http://schemas.microsoft.com/office/drawing/2014/main" id="{B0576631-233B-41B8-A7FA-7644CD773093}"/>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18</a:t>
            </a:fld>
            <a:endParaRPr lang="en-US" altLang="zh-CN">
              <a:solidFill>
                <a:srgbClr val="000000"/>
              </a:solidFill>
            </a:endParaRPr>
          </a:p>
        </p:txBody>
      </p:sp>
      <p:sp>
        <p:nvSpPr>
          <p:cNvPr id="5" name="页脚占位符 4">
            <a:extLst>
              <a:ext uri="{FF2B5EF4-FFF2-40B4-BE49-F238E27FC236}">
                <a16:creationId xmlns:a16="http://schemas.microsoft.com/office/drawing/2014/main" id="{5F6D50DD-B199-4A46-AD74-39F4E5E841EF}"/>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FDA71BB4-AA1B-4D75-8D33-EDEFA4815E46}"/>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4652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4E2D3-B620-4970-A060-36DC5997E69C}"/>
              </a:ext>
            </a:extLst>
          </p:cNvPr>
          <p:cNvSpPr>
            <a:spLocks noGrp="1"/>
          </p:cNvSpPr>
          <p:nvPr>
            <p:ph type="title"/>
          </p:nvPr>
        </p:nvSpPr>
        <p:spPr/>
        <p:txBody>
          <a:bodyPr/>
          <a:lstStyle/>
          <a:p>
            <a:r>
              <a:rPr lang="zh-CN" altLang="en-US" dirty="0"/>
              <a:t>上下文的重要性</a:t>
            </a:r>
          </a:p>
        </p:txBody>
      </p:sp>
      <p:sp>
        <p:nvSpPr>
          <p:cNvPr id="3" name="内容占位符 2">
            <a:extLst>
              <a:ext uri="{FF2B5EF4-FFF2-40B4-BE49-F238E27FC236}">
                <a16:creationId xmlns:a16="http://schemas.microsoft.com/office/drawing/2014/main" id="{D39E2B0F-D0D9-40A1-8032-B339EB48E14C}"/>
              </a:ext>
            </a:extLst>
          </p:cNvPr>
          <p:cNvSpPr>
            <a:spLocks noGrp="1"/>
          </p:cNvSpPr>
          <p:nvPr>
            <p:ph idx="1"/>
          </p:nvPr>
        </p:nvSpPr>
        <p:spPr/>
        <p:txBody>
          <a:bodyPr/>
          <a:lstStyle/>
          <a:p>
            <a:r>
              <a:rPr lang="zh-CN" altLang="en-US" dirty="0"/>
              <a:t>对象、内容、方式</a:t>
            </a:r>
            <a:endParaRPr lang="en-US" altLang="zh-CN" dirty="0"/>
          </a:p>
          <a:p>
            <a:pPr lvl="1"/>
            <a:r>
              <a:rPr lang="zh-CN" altLang="en-US" dirty="0"/>
              <a:t>对象</a:t>
            </a:r>
            <a:endParaRPr lang="en-US" altLang="zh-CN" dirty="0"/>
          </a:p>
          <a:p>
            <a:pPr lvl="2"/>
            <a:r>
              <a:rPr lang="zh-CN" altLang="en-US" dirty="0"/>
              <a:t>避免泛化的受众：受众越具体，越能成功地进行沟通</a:t>
            </a:r>
            <a:endParaRPr lang="en-US" altLang="zh-CN" dirty="0"/>
          </a:p>
          <a:p>
            <a:pPr lvl="2"/>
            <a:r>
              <a:rPr lang="zh-CN" altLang="en-US" dirty="0"/>
              <a:t>你与受众的关系：初次见面或是已经相识？已经信赖或是需要树立威信？</a:t>
            </a:r>
            <a:endParaRPr lang="en-US" altLang="zh-CN" dirty="0"/>
          </a:p>
          <a:p>
            <a:pPr lvl="1"/>
            <a:r>
              <a:rPr lang="zh-CN" altLang="en-US" dirty="0"/>
              <a:t>内容</a:t>
            </a:r>
            <a:endParaRPr lang="en-US" altLang="zh-CN" dirty="0"/>
          </a:p>
          <a:p>
            <a:pPr lvl="2"/>
            <a:r>
              <a:rPr lang="zh-CN" altLang="en-US" dirty="0"/>
              <a:t>行为：需要受众了解什么或者做什么？你远比受众更了解数据。</a:t>
            </a:r>
            <a:endParaRPr lang="en-US" altLang="zh-CN" dirty="0"/>
          </a:p>
          <a:p>
            <a:pPr lvl="2"/>
            <a:r>
              <a:rPr lang="zh-CN" altLang="en-US" dirty="0"/>
              <a:t>机制：如何与受众沟通</a:t>
            </a:r>
            <a:endParaRPr lang="en-US" altLang="zh-CN" dirty="0"/>
          </a:p>
          <a:p>
            <a:pPr lvl="2"/>
            <a:r>
              <a:rPr lang="zh-CN" altLang="en-US" dirty="0"/>
              <a:t>语气</a:t>
            </a:r>
            <a:endParaRPr lang="en-US" altLang="zh-CN" dirty="0"/>
          </a:p>
          <a:p>
            <a:pPr lvl="1"/>
            <a:r>
              <a:rPr lang="zh-CN" altLang="en-US" dirty="0"/>
              <a:t>方式</a:t>
            </a:r>
            <a:endParaRPr lang="en-US" altLang="zh-CN" dirty="0"/>
          </a:p>
          <a:p>
            <a:pPr lvl="2"/>
            <a:r>
              <a:rPr lang="zh-CN" altLang="en-US" dirty="0"/>
              <a:t>根据对象和内容来选择方式</a:t>
            </a:r>
            <a:endParaRPr lang="en-US" altLang="zh-CN" dirty="0"/>
          </a:p>
        </p:txBody>
      </p:sp>
      <p:sp>
        <p:nvSpPr>
          <p:cNvPr id="4" name="灯片编号占位符 3">
            <a:extLst>
              <a:ext uri="{FF2B5EF4-FFF2-40B4-BE49-F238E27FC236}">
                <a16:creationId xmlns:a16="http://schemas.microsoft.com/office/drawing/2014/main" id="{B0576631-233B-41B8-A7FA-7644CD773093}"/>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19</a:t>
            </a:fld>
            <a:endParaRPr lang="en-US" altLang="zh-CN">
              <a:solidFill>
                <a:srgbClr val="000000"/>
              </a:solidFill>
            </a:endParaRPr>
          </a:p>
        </p:txBody>
      </p:sp>
      <p:sp>
        <p:nvSpPr>
          <p:cNvPr id="5" name="页脚占位符 4">
            <a:extLst>
              <a:ext uri="{FF2B5EF4-FFF2-40B4-BE49-F238E27FC236}">
                <a16:creationId xmlns:a16="http://schemas.microsoft.com/office/drawing/2014/main" id="{5F6D50DD-B199-4A46-AD74-39F4E5E841EF}"/>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FDA71BB4-AA1B-4D75-8D33-EDEFA4815E46}"/>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grpSp>
        <p:nvGrpSpPr>
          <p:cNvPr id="18" name="组合 17">
            <a:extLst>
              <a:ext uri="{FF2B5EF4-FFF2-40B4-BE49-F238E27FC236}">
                <a16:creationId xmlns:a16="http://schemas.microsoft.com/office/drawing/2014/main" id="{78E5DF93-29D4-4CEA-83B9-C98EF9657836}"/>
              </a:ext>
            </a:extLst>
          </p:cNvPr>
          <p:cNvGrpSpPr/>
          <p:nvPr/>
        </p:nvGrpSpPr>
        <p:grpSpPr>
          <a:xfrm>
            <a:off x="5935123" y="3270359"/>
            <a:ext cx="5729828" cy="3038366"/>
            <a:chOff x="5242560" y="3187194"/>
            <a:chExt cx="5729828" cy="3038366"/>
          </a:xfrm>
        </p:grpSpPr>
        <p:pic>
          <p:nvPicPr>
            <p:cNvPr id="8" name="图片 7">
              <a:extLst>
                <a:ext uri="{FF2B5EF4-FFF2-40B4-BE49-F238E27FC236}">
                  <a16:creationId xmlns:a16="http://schemas.microsoft.com/office/drawing/2014/main" id="{0E2AAE7D-5D91-40D1-8710-4E3F72FFB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215" y="3659569"/>
              <a:ext cx="1495634" cy="933580"/>
            </a:xfrm>
            <a:prstGeom prst="rect">
              <a:avLst/>
            </a:prstGeom>
          </p:spPr>
        </p:pic>
        <p:pic>
          <p:nvPicPr>
            <p:cNvPr id="1026" name="Picture 2" descr="See the source image">
              <a:extLst>
                <a:ext uri="{FF2B5EF4-FFF2-40B4-BE49-F238E27FC236}">
                  <a16:creationId xmlns:a16="http://schemas.microsoft.com/office/drawing/2014/main" id="{198B6A4A-5DAF-4AD9-82B5-637ABB401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722" y="3187194"/>
              <a:ext cx="1316549" cy="1316549"/>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BC54C838-EAA8-4E56-8DA8-0546CF32F5F2}"/>
                </a:ext>
              </a:extLst>
            </p:cNvPr>
            <p:cNvSpPr txBox="1"/>
            <p:nvPr/>
          </p:nvSpPr>
          <p:spPr>
            <a:xfrm>
              <a:off x="5242560" y="4724400"/>
              <a:ext cx="1107995" cy="338554"/>
            </a:xfrm>
            <a:prstGeom prst="rect">
              <a:avLst/>
            </a:prstGeom>
            <a:noFill/>
          </p:spPr>
          <p:txBody>
            <a:bodyPr wrap="square" rtlCol="0">
              <a:spAutoFit/>
            </a:bodyPr>
            <a:lstStyle/>
            <a:p>
              <a:r>
                <a:rPr lang="zh-CN" altLang="en-US" sz="1600" dirty="0"/>
                <a:t>可控程度</a:t>
              </a:r>
            </a:p>
          </p:txBody>
        </p:sp>
        <p:sp>
          <p:nvSpPr>
            <p:cNvPr id="10" name="文本框 9">
              <a:extLst>
                <a:ext uri="{FF2B5EF4-FFF2-40B4-BE49-F238E27FC236}">
                  <a16:creationId xmlns:a16="http://schemas.microsoft.com/office/drawing/2014/main" id="{F8DDAE72-CB99-4373-80C2-0EE5E435BE2D}"/>
                </a:ext>
              </a:extLst>
            </p:cNvPr>
            <p:cNvSpPr txBox="1"/>
            <p:nvPr/>
          </p:nvSpPr>
          <p:spPr>
            <a:xfrm>
              <a:off x="5242560" y="5702340"/>
              <a:ext cx="1005403" cy="338554"/>
            </a:xfrm>
            <a:prstGeom prst="rect">
              <a:avLst/>
            </a:prstGeom>
            <a:noFill/>
          </p:spPr>
          <p:txBody>
            <a:bodyPr wrap="none" rtlCol="0">
              <a:spAutoFit/>
            </a:bodyPr>
            <a:lstStyle/>
            <a:p>
              <a:r>
                <a:rPr lang="zh-CN" altLang="en-US" sz="1600" dirty="0"/>
                <a:t>详细程度</a:t>
              </a:r>
            </a:p>
          </p:txBody>
        </p:sp>
        <p:sp>
          <p:nvSpPr>
            <p:cNvPr id="13" name="任意多边形: 形状 12">
              <a:extLst>
                <a:ext uri="{FF2B5EF4-FFF2-40B4-BE49-F238E27FC236}">
                  <a16:creationId xmlns:a16="http://schemas.microsoft.com/office/drawing/2014/main" id="{FDA14918-EBBE-4458-B675-17E3D33EC8D8}"/>
                </a:ext>
              </a:extLst>
            </p:cNvPr>
            <p:cNvSpPr/>
            <p:nvPr/>
          </p:nvSpPr>
          <p:spPr bwMode="auto">
            <a:xfrm>
              <a:off x="7101840" y="4785360"/>
              <a:ext cx="3322320" cy="1249680"/>
            </a:xfrm>
            <a:custGeom>
              <a:avLst/>
              <a:gdLst>
                <a:gd name="connsiteX0" fmla="*/ 0 w 4099560"/>
                <a:gd name="connsiteY0" fmla="*/ 0 h 1295400"/>
                <a:gd name="connsiteX1" fmla="*/ 807720 w 4099560"/>
                <a:gd name="connsiteY1" fmla="*/ 731520 h 1295400"/>
                <a:gd name="connsiteX2" fmla="*/ 1752600 w 4099560"/>
                <a:gd name="connsiteY2" fmla="*/ 1097280 h 1295400"/>
                <a:gd name="connsiteX3" fmla="*/ 4099560 w 409956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4099560" h="1295400">
                  <a:moveTo>
                    <a:pt x="0" y="0"/>
                  </a:moveTo>
                  <a:cubicBezTo>
                    <a:pt x="257810" y="274320"/>
                    <a:pt x="515620" y="548640"/>
                    <a:pt x="807720" y="731520"/>
                  </a:cubicBezTo>
                  <a:cubicBezTo>
                    <a:pt x="1099820" y="914400"/>
                    <a:pt x="1203960" y="1003300"/>
                    <a:pt x="1752600" y="1097280"/>
                  </a:cubicBezTo>
                  <a:cubicBezTo>
                    <a:pt x="2301240" y="1191260"/>
                    <a:pt x="3200400" y="1243330"/>
                    <a:pt x="4099560" y="12954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
          <p:nvSpPr>
            <p:cNvPr id="16" name="任意多边形: 形状 15">
              <a:extLst>
                <a:ext uri="{FF2B5EF4-FFF2-40B4-BE49-F238E27FC236}">
                  <a16:creationId xmlns:a16="http://schemas.microsoft.com/office/drawing/2014/main" id="{6488E722-B330-4BD2-94F6-504F42C9FC57}"/>
                </a:ext>
              </a:extLst>
            </p:cNvPr>
            <p:cNvSpPr/>
            <p:nvPr/>
          </p:nvSpPr>
          <p:spPr bwMode="auto">
            <a:xfrm>
              <a:off x="7101840" y="4724400"/>
              <a:ext cx="3307080" cy="1249680"/>
            </a:xfrm>
            <a:custGeom>
              <a:avLst/>
              <a:gdLst>
                <a:gd name="connsiteX0" fmla="*/ 0 w 3307080"/>
                <a:gd name="connsiteY0" fmla="*/ 1249680 h 1249680"/>
                <a:gd name="connsiteX1" fmla="*/ 259080 w 3307080"/>
                <a:gd name="connsiteY1" fmla="*/ 685800 h 1249680"/>
                <a:gd name="connsiteX2" fmla="*/ 1127760 w 3307080"/>
                <a:gd name="connsiteY2" fmla="*/ 182880 h 1249680"/>
                <a:gd name="connsiteX3" fmla="*/ 3307080 w 3307080"/>
                <a:gd name="connsiteY3" fmla="*/ 0 h 1249680"/>
              </a:gdLst>
              <a:ahLst/>
              <a:cxnLst>
                <a:cxn ang="0">
                  <a:pos x="connsiteX0" y="connsiteY0"/>
                </a:cxn>
                <a:cxn ang="0">
                  <a:pos x="connsiteX1" y="connsiteY1"/>
                </a:cxn>
                <a:cxn ang="0">
                  <a:pos x="connsiteX2" y="connsiteY2"/>
                </a:cxn>
                <a:cxn ang="0">
                  <a:pos x="connsiteX3" y="connsiteY3"/>
                </a:cxn>
              </a:cxnLst>
              <a:rect l="l" t="t" r="r" b="b"/>
              <a:pathLst>
                <a:path w="3307080" h="1249680">
                  <a:moveTo>
                    <a:pt x="0" y="1249680"/>
                  </a:moveTo>
                  <a:cubicBezTo>
                    <a:pt x="35560" y="1056640"/>
                    <a:pt x="71120" y="863600"/>
                    <a:pt x="259080" y="685800"/>
                  </a:cubicBezTo>
                  <a:cubicBezTo>
                    <a:pt x="447040" y="508000"/>
                    <a:pt x="619760" y="297180"/>
                    <a:pt x="1127760" y="182880"/>
                  </a:cubicBezTo>
                  <a:cubicBezTo>
                    <a:pt x="1635760" y="68580"/>
                    <a:pt x="2471420" y="34290"/>
                    <a:pt x="330708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
          <p:nvSpPr>
            <p:cNvPr id="17" name="文本框 16">
              <a:extLst>
                <a:ext uri="{FF2B5EF4-FFF2-40B4-BE49-F238E27FC236}">
                  <a16:creationId xmlns:a16="http://schemas.microsoft.com/office/drawing/2014/main" id="{FC817D69-97B5-4314-9D89-82DD4AD7047F}"/>
                </a:ext>
              </a:extLst>
            </p:cNvPr>
            <p:cNvSpPr txBox="1"/>
            <p:nvPr/>
          </p:nvSpPr>
          <p:spPr>
            <a:xfrm>
              <a:off x="6712414" y="4623748"/>
              <a:ext cx="415498" cy="369332"/>
            </a:xfrm>
            <a:prstGeom prst="rect">
              <a:avLst/>
            </a:prstGeom>
            <a:noFill/>
          </p:spPr>
          <p:txBody>
            <a:bodyPr wrap="none" rtlCol="0">
              <a:spAutoFit/>
            </a:bodyPr>
            <a:lstStyle/>
            <a:p>
              <a:r>
                <a:rPr lang="zh-CN" altLang="en-US" dirty="0"/>
                <a:t>高</a:t>
              </a:r>
            </a:p>
          </p:txBody>
        </p:sp>
        <p:sp>
          <p:nvSpPr>
            <p:cNvPr id="19" name="文本框 18">
              <a:extLst>
                <a:ext uri="{FF2B5EF4-FFF2-40B4-BE49-F238E27FC236}">
                  <a16:creationId xmlns:a16="http://schemas.microsoft.com/office/drawing/2014/main" id="{AEDA0125-DB41-455C-9FD8-3956F043BED5}"/>
                </a:ext>
              </a:extLst>
            </p:cNvPr>
            <p:cNvSpPr txBox="1"/>
            <p:nvPr/>
          </p:nvSpPr>
          <p:spPr>
            <a:xfrm>
              <a:off x="10556890" y="4573395"/>
              <a:ext cx="415498" cy="369332"/>
            </a:xfrm>
            <a:prstGeom prst="rect">
              <a:avLst/>
            </a:prstGeom>
            <a:noFill/>
          </p:spPr>
          <p:txBody>
            <a:bodyPr wrap="none" rtlCol="0">
              <a:spAutoFit/>
            </a:bodyPr>
            <a:lstStyle/>
            <a:p>
              <a:r>
                <a:rPr lang="zh-CN" altLang="en-US" dirty="0"/>
                <a:t>高</a:t>
              </a:r>
            </a:p>
          </p:txBody>
        </p:sp>
        <p:sp>
          <p:nvSpPr>
            <p:cNvPr id="20" name="文本框 19">
              <a:extLst>
                <a:ext uri="{FF2B5EF4-FFF2-40B4-BE49-F238E27FC236}">
                  <a16:creationId xmlns:a16="http://schemas.microsoft.com/office/drawing/2014/main" id="{7D73564A-1DA4-42B0-878C-E96AEE7731A5}"/>
                </a:ext>
              </a:extLst>
            </p:cNvPr>
            <p:cNvSpPr txBox="1"/>
            <p:nvPr/>
          </p:nvSpPr>
          <p:spPr>
            <a:xfrm>
              <a:off x="6712414" y="5847432"/>
              <a:ext cx="415498" cy="369332"/>
            </a:xfrm>
            <a:prstGeom prst="rect">
              <a:avLst/>
            </a:prstGeom>
            <a:noFill/>
          </p:spPr>
          <p:txBody>
            <a:bodyPr wrap="none" rtlCol="0">
              <a:spAutoFit/>
            </a:bodyPr>
            <a:lstStyle/>
            <a:p>
              <a:r>
                <a:rPr lang="zh-CN" altLang="en-US" dirty="0"/>
                <a:t>低</a:t>
              </a:r>
            </a:p>
          </p:txBody>
        </p:sp>
        <p:sp>
          <p:nvSpPr>
            <p:cNvPr id="21" name="文本框 20">
              <a:extLst>
                <a:ext uri="{FF2B5EF4-FFF2-40B4-BE49-F238E27FC236}">
                  <a16:creationId xmlns:a16="http://schemas.microsoft.com/office/drawing/2014/main" id="{842BA4D7-FBD9-46FF-91EF-BBFDF61A1BCD}"/>
                </a:ext>
              </a:extLst>
            </p:cNvPr>
            <p:cNvSpPr txBox="1"/>
            <p:nvPr/>
          </p:nvSpPr>
          <p:spPr>
            <a:xfrm>
              <a:off x="10556890" y="5856228"/>
              <a:ext cx="415498" cy="369332"/>
            </a:xfrm>
            <a:prstGeom prst="rect">
              <a:avLst/>
            </a:prstGeom>
            <a:noFill/>
          </p:spPr>
          <p:txBody>
            <a:bodyPr wrap="none" rtlCol="0">
              <a:spAutoFit/>
            </a:bodyPr>
            <a:lstStyle/>
            <a:p>
              <a:r>
                <a:rPr lang="zh-CN" altLang="en-US" dirty="0"/>
                <a:t>低</a:t>
              </a:r>
            </a:p>
          </p:txBody>
        </p:sp>
      </p:grpSp>
    </p:spTree>
    <p:extLst>
      <p:ext uri="{BB962C8B-B14F-4D97-AF65-F5344CB8AC3E}">
        <p14:creationId xmlns:p14="http://schemas.microsoft.com/office/powerpoint/2010/main" val="30782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数据分析的第一步：探索数据</a:t>
            </a:r>
          </a:p>
        </p:txBody>
      </p:sp>
      <p:sp>
        <p:nvSpPr>
          <p:cNvPr id="3" name="内容占位符 2"/>
          <p:cNvSpPr>
            <a:spLocks noGrp="1"/>
          </p:cNvSpPr>
          <p:nvPr>
            <p:ph idx="1"/>
          </p:nvPr>
        </p:nvSpPr>
        <p:spPr/>
        <p:txBody>
          <a:bodyPr/>
          <a:lstStyle/>
          <a:p>
            <a:r>
              <a:rPr lang="zh-CN" altLang="en-US" dirty="0"/>
              <a:t>一组典型的（少量）结构化数据</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726" y="1719525"/>
            <a:ext cx="9030959" cy="4682469"/>
          </a:xfrm>
          <a:prstGeom prst="rect">
            <a:avLst/>
          </a:prstGeom>
        </p:spPr>
      </p:pic>
    </p:spTree>
    <p:extLst>
      <p:ext uri="{BB962C8B-B14F-4D97-AF65-F5344CB8AC3E}">
        <p14:creationId xmlns:p14="http://schemas.microsoft.com/office/powerpoint/2010/main" val="300688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可视化</a:t>
            </a:r>
          </a:p>
        </p:txBody>
      </p:sp>
      <p:sp>
        <p:nvSpPr>
          <p:cNvPr id="3" name="内容占位符 2"/>
          <p:cNvSpPr>
            <a:spLocks noGrp="1"/>
          </p:cNvSpPr>
          <p:nvPr>
            <p:ph idx="1"/>
          </p:nvPr>
        </p:nvSpPr>
        <p:spPr/>
        <p:txBody>
          <a:bodyPr/>
          <a:lstStyle/>
          <a:p>
            <a:r>
              <a:rPr lang="zh-CN" altLang="en-US" sz="2400" dirty="0"/>
              <a:t>图表类型的选择</a:t>
            </a:r>
            <a:endParaRPr lang="en-US" altLang="zh-CN" sz="2400" dirty="0"/>
          </a:p>
          <a:p>
            <a:pPr lvl="1"/>
            <a:r>
              <a:rPr lang="zh-CN" altLang="en-US" sz="2000" b="1" u="sng" dirty="0"/>
              <a:t>反复</a:t>
            </a:r>
            <a:r>
              <a:rPr lang="zh-CN" altLang="en-US" sz="2000" dirty="0"/>
              <a:t>思考四个问题：</a:t>
            </a:r>
            <a:endParaRPr lang="en-US" altLang="zh-CN" sz="2000" dirty="0"/>
          </a:p>
          <a:p>
            <a:pPr lvl="2"/>
            <a:r>
              <a:rPr lang="zh-CN" altLang="en-US" sz="1800" dirty="0"/>
              <a:t>拥有什么样的数据</a:t>
            </a:r>
            <a:endParaRPr lang="en-US" altLang="zh-CN" sz="1800" dirty="0"/>
          </a:p>
          <a:p>
            <a:pPr lvl="2"/>
            <a:r>
              <a:rPr lang="zh-CN" altLang="en-US" sz="1800" dirty="0"/>
              <a:t>想表达什么样的数据信息</a:t>
            </a:r>
            <a:endParaRPr lang="en-US" altLang="zh-CN" sz="1800" dirty="0"/>
          </a:p>
          <a:p>
            <a:pPr lvl="2"/>
            <a:r>
              <a:rPr lang="zh-CN" altLang="en-US" sz="1800" dirty="0"/>
              <a:t>会什么样的数据可视化方法</a:t>
            </a:r>
            <a:endParaRPr lang="en-US" altLang="zh-CN" sz="1800" dirty="0"/>
          </a:p>
          <a:p>
            <a:pPr lvl="2"/>
            <a:r>
              <a:rPr lang="zh-CN" altLang="en-US" sz="1800" dirty="0"/>
              <a:t>从图表中能获得什么样的数据信息</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grpSp>
        <p:nvGrpSpPr>
          <p:cNvPr id="61" name="组合 60">
            <a:extLst>
              <a:ext uri="{FF2B5EF4-FFF2-40B4-BE49-F238E27FC236}">
                <a16:creationId xmlns:a16="http://schemas.microsoft.com/office/drawing/2014/main" id="{CC33A9D1-3ADC-4786-8D38-19662B6D5355}"/>
              </a:ext>
            </a:extLst>
          </p:cNvPr>
          <p:cNvGrpSpPr/>
          <p:nvPr/>
        </p:nvGrpSpPr>
        <p:grpSpPr>
          <a:xfrm>
            <a:off x="4626802" y="1344285"/>
            <a:ext cx="6726998" cy="4817129"/>
            <a:chOff x="4667080" y="997784"/>
            <a:chExt cx="6726998" cy="4817129"/>
          </a:xfrm>
        </p:grpSpPr>
        <p:sp>
          <p:nvSpPr>
            <p:cNvPr id="7" name="矩形: 圆角 6">
              <a:extLst>
                <a:ext uri="{FF2B5EF4-FFF2-40B4-BE49-F238E27FC236}">
                  <a16:creationId xmlns:a16="http://schemas.microsoft.com/office/drawing/2014/main" id="{8D565F86-6A3F-4620-B525-695C24511CA2}"/>
                </a:ext>
              </a:extLst>
            </p:cNvPr>
            <p:cNvSpPr/>
            <p:nvPr/>
          </p:nvSpPr>
          <p:spPr bwMode="auto">
            <a:xfrm>
              <a:off x="5300132" y="2082800"/>
              <a:ext cx="1320799" cy="52493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Tahoma" pitchFamily="34" charset="0"/>
                </a:rPr>
                <a:t>拥有的数据</a:t>
              </a:r>
            </a:p>
          </p:txBody>
        </p:sp>
        <p:sp>
          <p:nvSpPr>
            <p:cNvPr id="8" name="矩形: 圆角 7">
              <a:extLst>
                <a:ext uri="{FF2B5EF4-FFF2-40B4-BE49-F238E27FC236}">
                  <a16:creationId xmlns:a16="http://schemas.microsoft.com/office/drawing/2014/main" id="{7958DB9A-3D58-4FC6-8DF1-8B4B6CF070F7}"/>
                </a:ext>
              </a:extLst>
            </p:cNvPr>
            <p:cNvSpPr/>
            <p:nvPr/>
          </p:nvSpPr>
          <p:spPr bwMode="auto">
            <a:xfrm>
              <a:off x="9408657" y="2082799"/>
              <a:ext cx="1320798" cy="52493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Tahoma" pitchFamily="34" charset="0"/>
                </a:rPr>
                <a:t>想表达的信息</a:t>
              </a:r>
            </a:p>
          </p:txBody>
        </p:sp>
        <p:sp>
          <p:nvSpPr>
            <p:cNvPr id="9" name="矩形: 圆角 8">
              <a:extLst>
                <a:ext uri="{FF2B5EF4-FFF2-40B4-BE49-F238E27FC236}">
                  <a16:creationId xmlns:a16="http://schemas.microsoft.com/office/drawing/2014/main" id="{CD8254F6-D76B-4A16-8CCE-099C0A971778}"/>
                </a:ext>
              </a:extLst>
            </p:cNvPr>
            <p:cNvSpPr/>
            <p:nvPr/>
          </p:nvSpPr>
          <p:spPr bwMode="auto">
            <a:xfrm>
              <a:off x="5300133" y="4631266"/>
              <a:ext cx="1320800" cy="52493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Tahoma" pitchFamily="34" charset="0"/>
                </a:rPr>
                <a:t>获得的信息</a:t>
              </a:r>
            </a:p>
          </p:txBody>
        </p:sp>
        <p:sp>
          <p:nvSpPr>
            <p:cNvPr id="10" name="矩形: 圆角 9">
              <a:extLst>
                <a:ext uri="{FF2B5EF4-FFF2-40B4-BE49-F238E27FC236}">
                  <a16:creationId xmlns:a16="http://schemas.microsoft.com/office/drawing/2014/main" id="{B1389D5D-1CB2-4163-A3F3-EF71BB4EBB2E}"/>
                </a:ext>
              </a:extLst>
            </p:cNvPr>
            <p:cNvSpPr/>
            <p:nvPr/>
          </p:nvSpPr>
          <p:spPr bwMode="auto">
            <a:xfrm>
              <a:off x="9408656" y="4631265"/>
              <a:ext cx="1320800" cy="52493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Tahoma" pitchFamily="34" charset="0"/>
                </a:rPr>
                <a:t>会使用的方法</a:t>
              </a:r>
            </a:p>
          </p:txBody>
        </p:sp>
        <p:cxnSp>
          <p:nvCxnSpPr>
            <p:cNvPr id="12" name="直接箭头连接符 11">
              <a:extLst>
                <a:ext uri="{FF2B5EF4-FFF2-40B4-BE49-F238E27FC236}">
                  <a16:creationId xmlns:a16="http://schemas.microsoft.com/office/drawing/2014/main" id="{B38C7BBA-2CE7-4136-941C-C54721ED3BC5}"/>
                </a:ext>
              </a:extLst>
            </p:cNvPr>
            <p:cNvCxnSpPr>
              <a:stCxn id="7" idx="3"/>
              <a:endCxn id="8" idx="1"/>
            </p:cNvCxnSpPr>
            <p:nvPr/>
          </p:nvCxnSpPr>
          <p:spPr bwMode="auto">
            <a:xfrm flipV="1">
              <a:off x="6620931" y="2345266"/>
              <a:ext cx="2787726"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直接箭头连接符 12">
              <a:extLst>
                <a:ext uri="{FF2B5EF4-FFF2-40B4-BE49-F238E27FC236}">
                  <a16:creationId xmlns:a16="http://schemas.microsoft.com/office/drawing/2014/main" id="{91B08E84-45D7-4B2C-A809-F6C049447914}"/>
                </a:ext>
              </a:extLst>
            </p:cNvPr>
            <p:cNvCxnSpPr>
              <a:cxnSpLocks/>
              <a:stCxn id="9" idx="0"/>
              <a:endCxn id="7" idx="2"/>
            </p:cNvCxnSpPr>
            <p:nvPr/>
          </p:nvCxnSpPr>
          <p:spPr bwMode="auto">
            <a:xfrm flipH="1" flipV="1">
              <a:off x="5960532" y="2607733"/>
              <a:ext cx="1" cy="20235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直接箭头连接符 15">
              <a:extLst>
                <a:ext uri="{FF2B5EF4-FFF2-40B4-BE49-F238E27FC236}">
                  <a16:creationId xmlns:a16="http://schemas.microsoft.com/office/drawing/2014/main" id="{DBAFC9B3-9A1E-4BB2-A9A9-2166E83417F4}"/>
                </a:ext>
              </a:extLst>
            </p:cNvPr>
            <p:cNvCxnSpPr>
              <a:cxnSpLocks/>
              <a:stCxn id="10" idx="1"/>
              <a:endCxn id="9" idx="3"/>
            </p:cNvCxnSpPr>
            <p:nvPr/>
          </p:nvCxnSpPr>
          <p:spPr bwMode="auto">
            <a:xfrm flipH="1">
              <a:off x="6620933" y="4893732"/>
              <a:ext cx="2787723"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直接箭头连接符 18">
              <a:extLst>
                <a:ext uri="{FF2B5EF4-FFF2-40B4-BE49-F238E27FC236}">
                  <a16:creationId xmlns:a16="http://schemas.microsoft.com/office/drawing/2014/main" id="{5E726919-812A-4374-B9FA-B2FE0BECF4DC}"/>
                </a:ext>
              </a:extLst>
            </p:cNvPr>
            <p:cNvCxnSpPr>
              <a:cxnSpLocks/>
              <a:stCxn id="8" idx="2"/>
              <a:endCxn id="10" idx="0"/>
            </p:cNvCxnSpPr>
            <p:nvPr/>
          </p:nvCxnSpPr>
          <p:spPr bwMode="auto">
            <a:xfrm>
              <a:off x="10069056" y="2607732"/>
              <a:ext cx="0" cy="20235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连接符: 肘形 22">
              <a:extLst>
                <a:ext uri="{FF2B5EF4-FFF2-40B4-BE49-F238E27FC236}">
                  <a16:creationId xmlns:a16="http://schemas.microsoft.com/office/drawing/2014/main" id="{B092EF18-BB26-4FAE-A715-4DE964D9D95A}"/>
                </a:ext>
              </a:extLst>
            </p:cNvPr>
            <p:cNvCxnSpPr/>
            <p:nvPr/>
          </p:nvCxnSpPr>
          <p:spPr bwMode="auto">
            <a:xfrm flipV="1">
              <a:off x="6366933" y="2514600"/>
              <a:ext cx="3041723" cy="2116665"/>
            </a:xfrm>
            <a:prstGeom prst="bentConnector3">
              <a:avLst>
                <a:gd name="adj1" fmla="val 20216"/>
              </a:avLst>
            </a:prstGeom>
            <a:solidFill>
              <a:schemeClr val="accent1"/>
            </a:solidFill>
            <a:ln w="9525" cap="flat" cmpd="sng" algn="ctr">
              <a:solidFill>
                <a:schemeClr val="tx1"/>
              </a:solidFill>
              <a:prstDash val="solid"/>
              <a:round/>
              <a:headEnd type="none" w="med" len="med"/>
              <a:tailEnd type="triangle"/>
            </a:ln>
            <a:effectLst/>
          </p:spPr>
        </p:cxnSp>
        <p:cxnSp>
          <p:nvCxnSpPr>
            <p:cNvPr id="35" name="连接符: 肘形 34">
              <a:extLst>
                <a:ext uri="{FF2B5EF4-FFF2-40B4-BE49-F238E27FC236}">
                  <a16:creationId xmlns:a16="http://schemas.microsoft.com/office/drawing/2014/main" id="{DB126781-5696-4073-8BE5-4BC670C7B36D}"/>
                </a:ext>
              </a:extLst>
            </p:cNvPr>
            <p:cNvCxnSpPr>
              <a:stCxn id="9" idx="2"/>
              <a:endCxn id="10" idx="2"/>
            </p:cNvCxnSpPr>
            <p:nvPr/>
          </p:nvCxnSpPr>
          <p:spPr bwMode="auto">
            <a:xfrm rot="5400000" flipH="1" flipV="1">
              <a:off x="8014793" y="3101937"/>
              <a:ext cx="1" cy="4108523"/>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triangle"/>
            </a:ln>
            <a:effectLst/>
          </p:spPr>
        </p:cxnSp>
        <p:sp>
          <p:nvSpPr>
            <p:cNvPr id="38" name="文本框 37">
              <a:extLst>
                <a:ext uri="{FF2B5EF4-FFF2-40B4-BE49-F238E27FC236}">
                  <a16:creationId xmlns:a16="http://schemas.microsoft.com/office/drawing/2014/main" id="{C728D406-52B7-4182-ADA5-12C96C7AC693}"/>
                </a:ext>
              </a:extLst>
            </p:cNvPr>
            <p:cNvSpPr txBox="1"/>
            <p:nvPr/>
          </p:nvSpPr>
          <p:spPr>
            <a:xfrm>
              <a:off x="7214297" y="2159198"/>
              <a:ext cx="1082348" cy="307777"/>
            </a:xfrm>
            <a:prstGeom prst="rect">
              <a:avLst/>
            </a:prstGeom>
            <a:solidFill>
              <a:schemeClr val="bg1"/>
            </a:solidFill>
          </p:spPr>
          <p:txBody>
            <a:bodyPr wrap="none" rtlCol="0">
              <a:spAutoFit/>
            </a:bodyPr>
            <a:lstStyle/>
            <a:p>
              <a:r>
                <a:rPr lang="zh-CN" altLang="en-US" sz="1400" dirty="0"/>
                <a:t>最好的数据</a:t>
              </a:r>
            </a:p>
          </p:txBody>
        </p:sp>
        <p:sp>
          <p:nvSpPr>
            <p:cNvPr id="39" name="文本框 38">
              <a:extLst>
                <a:ext uri="{FF2B5EF4-FFF2-40B4-BE49-F238E27FC236}">
                  <a16:creationId xmlns:a16="http://schemas.microsoft.com/office/drawing/2014/main" id="{232B1516-212D-4619-AD91-9AE5DC8BBCC6}"/>
                </a:ext>
              </a:extLst>
            </p:cNvPr>
            <p:cNvSpPr txBox="1"/>
            <p:nvPr/>
          </p:nvSpPr>
          <p:spPr>
            <a:xfrm>
              <a:off x="10132194" y="3456283"/>
              <a:ext cx="1261884" cy="307777"/>
            </a:xfrm>
            <a:prstGeom prst="rect">
              <a:avLst/>
            </a:prstGeom>
            <a:solidFill>
              <a:schemeClr val="bg1"/>
            </a:solidFill>
          </p:spPr>
          <p:txBody>
            <a:bodyPr wrap="none" rtlCol="0">
              <a:spAutoFit/>
            </a:bodyPr>
            <a:lstStyle/>
            <a:p>
              <a:r>
                <a:rPr lang="zh-CN" altLang="en-US" sz="1400" dirty="0"/>
                <a:t>表现特定问题</a:t>
              </a:r>
            </a:p>
          </p:txBody>
        </p:sp>
        <p:sp>
          <p:nvSpPr>
            <p:cNvPr id="40" name="文本框 39">
              <a:extLst>
                <a:ext uri="{FF2B5EF4-FFF2-40B4-BE49-F238E27FC236}">
                  <a16:creationId xmlns:a16="http://schemas.microsoft.com/office/drawing/2014/main" id="{F215C0A4-10EE-4EE9-9766-DECDBE01EC5B}"/>
                </a:ext>
              </a:extLst>
            </p:cNvPr>
            <p:cNvSpPr txBox="1"/>
            <p:nvPr/>
          </p:nvSpPr>
          <p:spPr>
            <a:xfrm>
              <a:off x="7473619" y="5507136"/>
              <a:ext cx="1441420" cy="307777"/>
            </a:xfrm>
            <a:prstGeom prst="rect">
              <a:avLst/>
            </a:prstGeom>
            <a:solidFill>
              <a:schemeClr val="bg1"/>
            </a:solidFill>
          </p:spPr>
          <p:txBody>
            <a:bodyPr wrap="none" rtlCol="0">
              <a:spAutoFit/>
            </a:bodyPr>
            <a:lstStyle/>
            <a:p>
              <a:r>
                <a:rPr lang="zh-CN" altLang="en-US" sz="1400" dirty="0"/>
                <a:t>探索不同的维度</a:t>
              </a:r>
            </a:p>
          </p:txBody>
        </p:sp>
        <p:sp>
          <p:nvSpPr>
            <p:cNvPr id="41" name="文本框 40">
              <a:extLst>
                <a:ext uri="{FF2B5EF4-FFF2-40B4-BE49-F238E27FC236}">
                  <a16:creationId xmlns:a16="http://schemas.microsoft.com/office/drawing/2014/main" id="{AFDCE33A-A04E-4F60-A09D-EE45613BBA04}"/>
                </a:ext>
              </a:extLst>
            </p:cNvPr>
            <p:cNvSpPr txBox="1"/>
            <p:nvPr/>
          </p:nvSpPr>
          <p:spPr>
            <a:xfrm>
              <a:off x="7473619" y="3919139"/>
              <a:ext cx="902811" cy="1384995"/>
            </a:xfrm>
            <a:prstGeom prst="rect">
              <a:avLst/>
            </a:prstGeom>
            <a:solidFill>
              <a:schemeClr val="bg1"/>
            </a:solidFill>
          </p:spPr>
          <p:txBody>
            <a:bodyPr wrap="none" rtlCol="0">
              <a:spAutoFit/>
            </a:bodyPr>
            <a:lstStyle/>
            <a:p>
              <a:r>
                <a:rPr lang="zh-CN" altLang="en-US" sz="1400" dirty="0"/>
                <a:t>类别比较</a:t>
              </a:r>
              <a:endParaRPr lang="en-US" altLang="zh-CN" sz="1400" dirty="0"/>
            </a:p>
            <a:p>
              <a:r>
                <a:rPr lang="zh-CN" altLang="en-US" sz="1400" dirty="0"/>
                <a:t>数据关系</a:t>
              </a:r>
              <a:endParaRPr lang="en-US" altLang="zh-CN" sz="1400" dirty="0"/>
            </a:p>
            <a:p>
              <a:r>
                <a:rPr lang="zh-CN" altLang="en-US" sz="1400" dirty="0"/>
                <a:t>数据分布</a:t>
              </a:r>
              <a:endParaRPr lang="en-US" altLang="zh-CN" sz="1400" dirty="0"/>
            </a:p>
            <a:p>
              <a:r>
                <a:rPr lang="zh-CN" altLang="en-US" sz="1400" dirty="0"/>
                <a:t>时间序列</a:t>
              </a:r>
              <a:endParaRPr lang="en-US" altLang="zh-CN" sz="1400" dirty="0"/>
            </a:p>
            <a:p>
              <a:r>
                <a:rPr lang="zh-CN" altLang="en-US" sz="1400" dirty="0"/>
                <a:t>局部整体</a:t>
              </a:r>
              <a:endParaRPr lang="en-US" altLang="zh-CN" sz="1400" dirty="0"/>
            </a:p>
            <a:p>
              <a:r>
                <a:rPr lang="zh-CN" altLang="en-US" sz="1400" dirty="0"/>
                <a:t>地理空间</a:t>
              </a:r>
            </a:p>
          </p:txBody>
        </p:sp>
        <p:sp>
          <p:nvSpPr>
            <p:cNvPr id="42" name="文本框 41">
              <a:extLst>
                <a:ext uri="{FF2B5EF4-FFF2-40B4-BE49-F238E27FC236}">
                  <a16:creationId xmlns:a16="http://schemas.microsoft.com/office/drawing/2014/main" id="{26BD5124-CB00-42E7-BD01-964FF23EC560}"/>
                </a:ext>
              </a:extLst>
            </p:cNvPr>
            <p:cNvSpPr txBox="1"/>
            <p:nvPr/>
          </p:nvSpPr>
          <p:spPr>
            <a:xfrm>
              <a:off x="7072545" y="2594898"/>
              <a:ext cx="1261884" cy="307777"/>
            </a:xfrm>
            <a:prstGeom prst="rect">
              <a:avLst/>
            </a:prstGeom>
            <a:solidFill>
              <a:schemeClr val="bg1"/>
            </a:solidFill>
          </p:spPr>
          <p:txBody>
            <a:bodyPr wrap="none" rtlCol="0">
              <a:spAutoFit/>
            </a:bodyPr>
            <a:lstStyle/>
            <a:p>
              <a:r>
                <a:rPr lang="zh-CN" altLang="en-US" sz="1400" dirty="0"/>
                <a:t>产生新的问题</a:t>
              </a:r>
            </a:p>
          </p:txBody>
        </p:sp>
        <p:sp>
          <p:nvSpPr>
            <p:cNvPr id="43" name="文本框 42">
              <a:extLst>
                <a:ext uri="{FF2B5EF4-FFF2-40B4-BE49-F238E27FC236}">
                  <a16:creationId xmlns:a16="http://schemas.microsoft.com/office/drawing/2014/main" id="{BD82C995-15B3-46AD-B9D7-29F67B040303}"/>
                </a:ext>
              </a:extLst>
            </p:cNvPr>
            <p:cNvSpPr txBox="1"/>
            <p:nvPr/>
          </p:nvSpPr>
          <p:spPr>
            <a:xfrm>
              <a:off x="4667080" y="3600969"/>
              <a:ext cx="1261884" cy="307777"/>
            </a:xfrm>
            <a:prstGeom prst="rect">
              <a:avLst/>
            </a:prstGeom>
            <a:solidFill>
              <a:schemeClr val="bg1"/>
            </a:solidFill>
          </p:spPr>
          <p:txBody>
            <a:bodyPr wrap="none" rtlCol="0">
              <a:spAutoFit/>
            </a:bodyPr>
            <a:lstStyle/>
            <a:p>
              <a:r>
                <a:rPr lang="zh-CN" altLang="en-US" sz="1400" dirty="0"/>
                <a:t>查找相关数据</a:t>
              </a:r>
            </a:p>
          </p:txBody>
        </p:sp>
        <p:sp>
          <p:nvSpPr>
            <p:cNvPr id="44" name="文本框 43">
              <a:extLst>
                <a:ext uri="{FF2B5EF4-FFF2-40B4-BE49-F238E27FC236}">
                  <a16:creationId xmlns:a16="http://schemas.microsoft.com/office/drawing/2014/main" id="{921F889F-EF81-4502-93D6-AD2F41CDB333}"/>
                </a:ext>
              </a:extLst>
            </p:cNvPr>
            <p:cNvSpPr txBox="1"/>
            <p:nvPr/>
          </p:nvSpPr>
          <p:spPr>
            <a:xfrm>
              <a:off x="4878183" y="1367477"/>
              <a:ext cx="1082348" cy="307777"/>
            </a:xfrm>
            <a:prstGeom prst="rect">
              <a:avLst/>
            </a:prstGeom>
            <a:solidFill>
              <a:schemeClr val="bg1"/>
            </a:solidFill>
          </p:spPr>
          <p:txBody>
            <a:bodyPr wrap="none" rtlCol="0">
              <a:spAutoFit/>
            </a:bodyPr>
            <a:lstStyle/>
            <a:p>
              <a:r>
                <a:rPr lang="zh-CN" altLang="en-US" sz="1400" b="1" dirty="0"/>
                <a:t>从这里开始</a:t>
              </a:r>
            </a:p>
          </p:txBody>
        </p:sp>
        <p:sp>
          <p:nvSpPr>
            <p:cNvPr id="45" name="文本框 44">
              <a:extLst>
                <a:ext uri="{FF2B5EF4-FFF2-40B4-BE49-F238E27FC236}">
                  <a16:creationId xmlns:a16="http://schemas.microsoft.com/office/drawing/2014/main" id="{9ACBD736-DC5A-4428-851C-644344D2034A}"/>
                </a:ext>
              </a:extLst>
            </p:cNvPr>
            <p:cNvSpPr txBox="1"/>
            <p:nvPr/>
          </p:nvSpPr>
          <p:spPr>
            <a:xfrm>
              <a:off x="6188064" y="997784"/>
              <a:ext cx="1620957" cy="307777"/>
            </a:xfrm>
            <a:prstGeom prst="rect">
              <a:avLst/>
            </a:prstGeom>
            <a:solidFill>
              <a:schemeClr val="bg1"/>
            </a:solidFill>
          </p:spPr>
          <p:txBody>
            <a:bodyPr wrap="none" rtlCol="0">
              <a:spAutoFit/>
            </a:bodyPr>
            <a:lstStyle/>
            <a:p>
              <a:r>
                <a:rPr lang="zh-CN" altLang="en-US" sz="1400" dirty="0"/>
                <a:t>没有或者几乎没有</a:t>
              </a:r>
            </a:p>
          </p:txBody>
        </p:sp>
        <p:cxnSp>
          <p:nvCxnSpPr>
            <p:cNvPr id="47" name="直接箭头连接符 46">
              <a:extLst>
                <a:ext uri="{FF2B5EF4-FFF2-40B4-BE49-F238E27FC236}">
                  <a16:creationId xmlns:a16="http://schemas.microsoft.com/office/drawing/2014/main" id="{CEDDF5A1-6BD1-4954-9392-6B3EC408C77E}"/>
                </a:ext>
              </a:extLst>
            </p:cNvPr>
            <p:cNvCxnSpPr>
              <a:stCxn id="44" idx="2"/>
            </p:cNvCxnSpPr>
            <p:nvPr/>
          </p:nvCxnSpPr>
          <p:spPr bwMode="auto">
            <a:xfrm>
              <a:off x="5419357" y="1675254"/>
              <a:ext cx="0" cy="40754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49" name="连接符: 肘形 48">
              <a:extLst>
                <a:ext uri="{FF2B5EF4-FFF2-40B4-BE49-F238E27FC236}">
                  <a16:creationId xmlns:a16="http://schemas.microsoft.com/office/drawing/2014/main" id="{FDC8FCB6-A536-4B35-AFD5-C43A53F754BF}"/>
                </a:ext>
              </a:extLst>
            </p:cNvPr>
            <p:cNvCxnSpPr>
              <a:stCxn id="45" idx="1"/>
              <a:endCxn id="7" idx="0"/>
            </p:cNvCxnSpPr>
            <p:nvPr/>
          </p:nvCxnSpPr>
          <p:spPr bwMode="auto">
            <a:xfrm rot="10800000" flipV="1">
              <a:off x="5960532" y="1151672"/>
              <a:ext cx="227532" cy="93112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2" name="连接符: 肘形 51">
              <a:extLst>
                <a:ext uri="{FF2B5EF4-FFF2-40B4-BE49-F238E27FC236}">
                  <a16:creationId xmlns:a16="http://schemas.microsoft.com/office/drawing/2014/main" id="{9C07B3B0-7B74-417D-8FFD-7E882AC721DA}"/>
                </a:ext>
              </a:extLst>
            </p:cNvPr>
            <p:cNvCxnSpPr>
              <a:endCxn id="45" idx="2"/>
            </p:cNvCxnSpPr>
            <p:nvPr/>
          </p:nvCxnSpPr>
          <p:spPr bwMode="auto">
            <a:xfrm rot="5400000" flipH="1" flipV="1">
              <a:off x="6294106" y="1378388"/>
              <a:ext cx="777264" cy="631610"/>
            </a:xfrm>
            <a:prstGeom prst="bentConnector3">
              <a:avLst>
                <a:gd name="adj1" fmla="val -1098"/>
              </a:avLst>
            </a:prstGeom>
            <a:solidFill>
              <a:schemeClr val="accent1"/>
            </a:solidFill>
            <a:ln w="9525" cap="flat" cmpd="sng" algn="ctr">
              <a:solidFill>
                <a:schemeClr val="tx1"/>
              </a:solidFill>
              <a:prstDash val="solid"/>
              <a:round/>
              <a:headEnd type="none" w="med" len="med"/>
              <a:tailEnd type="triangle"/>
            </a:ln>
            <a:effectLst/>
          </p:spPr>
        </p:cxnSp>
        <p:sp>
          <p:nvSpPr>
            <p:cNvPr id="55" name="文本框 54">
              <a:extLst>
                <a:ext uri="{FF2B5EF4-FFF2-40B4-BE49-F238E27FC236}">
                  <a16:creationId xmlns:a16="http://schemas.microsoft.com/office/drawing/2014/main" id="{818095D4-D784-41DA-8AD6-130595352123}"/>
                </a:ext>
              </a:extLst>
            </p:cNvPr>
            <p:cNvSpPr txBox="1"/>
            <p:nvPr/>
          </p:nvSpPr>
          <p:spPr>
            <a:xfrm>
              <a:off x="8923952" y="997784"/>
              <a:ext cx="723275" cy="307777"/>
            </a:xfrm>
            <a:prstGeom prst="rect">
              <a:avLst/>
            </a:prstGeom>
            <a:solidFill>
              <a:schemeClr val="bg1"/>
            </a:solidFill>
          </p:spPr>
          <p:txBody>
            <a:bodyPr wrap="none" rtlCol="0">
              <a:spAutoFit/>
            </a:bodyPr>
            <a:lstStyle/>
            <a:p>
              <a:r>
                <a:rPr lang="zh-CN" altLang="en-US" sz="1400" dirty="0"/>
                <a:t>待确定</a:t>
              </a:r>
            </a:p>
          </p:txBody>
        </p:sp>
        <p:cxnSp>
          <p:nvCxnSpPr>
            <p:cNvPr id="57" name="连接符: 肘形 56">
              <a:extLst>
                <a:ext uri="{FF2B5EF4-FFF2-40B4-BE49-F238E27FC236}">
                  <a16:creationId xmlns:a16="http://schemas.microsoft.com/office/drawing/2014/main" id="{4F156301-3426-43F8-8083-FF7478479950}"/>
                </a:ext>
              </a:extLst>
            </p:cNvPr>
            <p:cNvCxnSpPr>
              <a:endCxn id="55" idx="2"/>
            </p:cNvCxnSpPr>
            <p:nvPr/>
          </p:nvCxnSpPr>
          <p:spPr bwMode="auto">
            <a:xfrm rot="16200000" flipV="1">
              <a:off x="8920305" y="1670847"/>
              <a:ext cx="853637" cy="123066"/>
            </a:xfrm>
            <a:prstGeom prst="bentConnector3">
              <a:avLst>
                <a:gd name="adj1" fmla="val -4100"/>
              </a:avLst>
            </a:prstGeom>
            <a:solidFill>
              <a:schemeClr val="accent1"/>
            </a:solidFill>
            <a:ln w="9525" cap="flat" cmpd="sng" algn="ctr">
              <a:solidFill>
                <a:schemeClr val="tx1"/>
              </a:solidFill>
              <a:prstDash val="solid"/>
              <a:round/>
              <a:headEnd type="none" w="med" len="med"/>
              <a:tailEnd type="triangle"/>
            </a:ln>
            <a:effectLst/>
          </p:spPr>
        </p:cxnSp>
        <p:cxnSp>
          <p:nvCxnSpPr>
            <p:cNvPr id="60" name="连接符: 肘形 59">
              <a:extLst>
                <a:ext uri="{FF2B5EF4-FFF2-40B4-BE49-F238E27FC236}">
                  <a16:creationId xmlns:a16="http://schemas.microsoft.com/office/drawing/2014/main" id="{5DE3D998-C12A-485C-9A11-82069B25BBE8}"/>
                </a:ext>
              </a:extLst>
            </p:cNvPr>
            <p:cNvCxnSpPr>
              <a:stCxn id="55" idx="3"/>
              <a:endCxn id="8" idx="0"/>
            </p:cNvCxnSpPr>
            <p:nvPr/>
          </p:nvCxnSpPr>
          <p:spPr bwMode="auto">
            <a:xfrm>
              <a:off x="9647227" y="1151673"/>
              <a:ext cx="421829" cy="931126"/>
            </a:xfrm>
            <a:prstGeom prst="bentConnector2">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827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Python</a:t>
            </a:r>
            <a:r>
              <a:rPr lang="zh-CN" altLang="en-US" dirty="0"/>
              <a:t>可视化</a:t>
            </a:r>
          </a:p>
        </p:txBody>
      </p:sp>
      <p:sp>
        <p:nvSpPr>
          <p:cNvPr id="3" name="内容占位符 2"/>
          <p:cNvSpPr>
            <a:spLocks noGrp="1"/>
          </p:cNvSpPr>
          <p:nvPr>
            <p:ph idx="1"/>
          </p:nvPr>
        </p:nvSpPr>
        <p:spPr/>
        <p:txBody>
          <a:bodyPr/>
          <a:lstStyle/>
          <a:p>
            <a:r>
              <a:rPr lang="zh-CN" altLang="en-US" dirty="0"/>
              <a:t>基本的图表类别</a:t>
            </a:r>
            <a:endParaRPr lang="en-US" altLang="zh-CN" dirty="0"/>
          </a:p>
          <a:p>
            <a:pPr lvl="1"/>
            <a:r>
              <a:rPr lang="zh-CN" altLang="en-US" dirty="0"/>
              <a:t>类别比较</a:t>
            </a:r>
            <a:endParaRPr lang="en-US" altLang="zh-CN" dirty="0"/>
          </a:p>
          <a:p>
            <a:pPr lvl="2"/>
            <a:r>
              <a:rPr lang="zh-CN" altLang="en-US" sz="1800" dirty="0"/>
              <a:t>类别比较图表中一般包含数值型（</a:t>
            </a:r>
            <a:r>
              <a:rPr lang="en-US" altLang="zh-CN" sz="1800" dirty="0"/>
              <a:t>y</a:t>
            </a:r>
            <a:r>
              <a:rPr lang="zh-CN" altLang="en-US" sz="1800" dirty="0"/>
              <a:t>轴）和类别型（</a:t>
            </a:r>
            <a:r>
              <a:rPr lang="en-US" altLang="zh-CN" sz="1800" dirty="0"/>
              <a:t>x</a:t>
            </a:r>
            <a:r>
              <a:rPr lang="zh-CN" altLang="en-US" sz="1800" dirty="0"/>
              <a:t>轴）两种数据</a:t>
            </a:r>
            <a:endParaRPr lang="en-US" altLang="zh-CN" sz="1800" dirty="0"/>
          </a:p>
          <a:p>
            <a:pPr lvl="2"/>
            <a:r>
              <a:rPr lang="zh-CN" altLang="en-US" sz="1800" dirty="0"/>
              <a:t>主要包括柱形图、条形图、雷达图、坡度图、词云图等，通常用来比较数据的规模</a:t>
            </a:r>
            <a:endParaRPr lang="en-US" altLang="zh-CN" sz="1800" dirty="0"/>
          </a:p>
          <a:p>
            <a:pPr lvl="2"/>
            <a:r>
              <a:rPr lang="zh-CN" altLang="en-US" sz="1800" dirty="0"/>
              <a:t>可以比较相对规模（哪个比较大），也可以比较绝对规模（显示出精确的差异）</a:t>
            </a:r>
            <a:endParaRPr lang="en-US" altLang="zh-CN" sz="1800" dirty="0"/>
          </a:p>
          <a:p>
            <a:pPr lvl="1"/>
            <a:r>
              <a:rPr lang="zh-CN" altLang="en-US" dirty="0"/>
              <a:t>数据关系</a:t>
            </a:r>
            <a:endParaRPr lang="en-US" altLang="zh-CN" dirty="0"/>
          </a:p>
          <a:p>
            <a:pPr lvl="2"/>
            <a:r>
              <a:rPr lang="zh-CN" altLang="en-US" sz="1800" dirty="0"/>
              <a:t>包括展示数据相关性与数据流向两种主要类别</a:t>
            </a:r>
            <a:endParaRPr lang="en-US" altLang="zh-CN" sz="1800" dirty="0"/>
          </a:p>
          <a:p>
            <a:pPr lvl="2"/>
            <a:r>
              <a:rPr lang="zh-CN" altLang="en-US" sz="1800" dirty="0"/>
              <a:t>数据流向主要展示两个及以上的状态、情景之间的流动量或流动强度，包括网络图、和弦图、桑基图等</a:t>
            </a:r>
            <a:endParaRPr lang="en-US" altLang="zh-CN" sz="1800" dirty="0"/>
          </a:p>
          <a:p>
            <a:pPr lvl="2"/>
            <a:r>
              <a:rPr lang="zh-CN" altLang="en-US" sz="1800" dirty="0"/>
              <a:t>数据相关主要展示两个及以上变量之间的关系，包括散点图、气泡图、曲面图、矩阵散点图等</a:t>
            </a:r>
            <a:endParaRPr lang="en-US" altLang="zh-CN" sz="1800" dirty="0"/>
          </a:p>
          <a:p>
            <a:pPr lvl="3"/>
            <a:r>
              <a:rPr lang="zh-CN" altLang="en-US" dirty="0"/>
              <a:t>变量为</a:t>
            </a:r>
            <a:r>
              <a:rPr lang="en-US" altLang="zh-CN" dirty="0"/>
              <a:t>2-3</a:t>
            </a:r>
            <a:r>
              <a:rPr lang="zh-CN" altLang="en-US" dirty="0"/>
              <a:t>个的时候可以采用散点图、气泡图、曲面图</a:t>
            </a:r>
            <a:endParaRPr lang="en-US" altLang="zh-CN" dirty="0"/>
          </a:p>
          <a:p>
            <a:pPr lvl="3"/>
            <a:r>
              <a:rPr lang="zh-CN" altLang="en-US" dirty="0"/>
              <a:t>多于</a:t>
            </a:r>
            <a:r>
              <a:rPr lang="en-US" altLang="zh-CN" dirty="0"/>
              <a:t>3</a:t>
            </a:r>
            <a:r>
              <a:rPr lang="zh-CN" altLang="en-US" dirty="0"/>
              <a:t>个的时候采用高维数据可视化方法，如矩阵散点图、星形图等</a:t>
            </a:r>
            <a:endParaRPr lang="en-US" altLang="zh-CN" dirty="0"/>
          </a:p>
          <a:p>
            <a:pPr lvl="1"/>
            <a:r>
              <a:rPr lang="zh-CN" altLang="en-US" dirty="0"/>
              <a:t>数据分布</a:t>
            </a:r>
            <a:endParaRPr lang="en-US" altLang="zh-CN" dirty="0"/>
          </a:p>
          <a:p>
            <a:pPr lvl="2"/>
            <a:r>
              <a:rPr lang="zh-CN" altLang="en-US" sz="1800" dirty="0"/>
              <a:t>显示数据集中的数值及其出现的频率或分布规律</a:t>
            </a:r>
            <a:endParaRPr lang="en-US" altLang="zh-CN" sz="1800" dirty="0"/>
          </a:p>
          <a:p>
            <a:pPr lvl="2"/>
            <a:r>
              <a:rPr lang="zh-CN" altLang="en-US" sz="1800" dirty="0"/>
              <a:t>包括直方图、核密度图、箱形图、小提琴图等</a:t>
            </a:r>
            <a:endParaRPr lang="en-US" altLang="zh-CN" sz="18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21</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16028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Python</a:t>
            </a:r>
            <a:r>
              <a:rPr lang="zh-CN" altLang="en-US" dirty="0"/>
              <a:t>可视化</a:t>
            </a:r>
          </a:p>
        </p:txBody>
      </p:sp>
      <p:sp>
        <p:nvSpPr>
          <p:cNvPr id="3" name="内容占位符 2"/>
          <p:cNvSpPr>
            <a:spLocks noGrp="1"/>
          </p:cNvSpPr>
          <p:nvPr>
            <p:ph idx="1"/>
          </p:nvPr>
        </p:nvSpPr>
        <p:spPr/>
        <p:txBody>
          <a:bodyPr/>
          <a:lstStyle/>
          <a:p>
            <a:r>
              <a:rPr lang="zh-CN" altLang="en-US" dirty="0"/>
              <a:t>基本的图表类别</a:t>
            </a:r>
            <a:endParaRPr lang="en-US" altLang="zh-CN" dirty="0"/>
          </a:p>
          <a:p>
            <a:pPr lvl="1"/>
            <a:r>
              <a:rPr lang="zh-CN" altLang="en-US" dirty="0"/>
              <a:t>时间序列</a:t>
            </a:r>
            <a:endParaRPr lang="en-US" altLang="zh-CN" dirty="0"/>
          </a:p>
          <a:p>
            <a:pPr lvl="2"/>
            <a:r>
              <a:rPr lang="zh-CN" altLang="en-US" sz="1800" dirty="0"/>
              <a:t>强调数据随时间的变化规律或者趋势</a:t>
            </a:r>
            <a:endParaRPr lang="en-US" altLang="zh-CN" sz="1800" dirty="0"/>
          </a:p>
          <a:p>
            <a:pPr lvl="2"/>
            <a:r>
              <a:rPr lang="zh-CN" altLang="en-US" sz="1800" dirty="0"/>
              <a:t>包括折线图、面积图、雷达图、日历图、柱形图等</a:t>
            </a:r>
            <a:endParaRPr lang="en-US" altLang="zh-CN" sz="1800" dirty="0"/>
          </a:p>
          <a:p>
            <a:pPr lvl="1"/>
            <a:r>
              <a:rPr lang="zh-CN" altLang="en-US" dirty="0"/>
              <a:t>局部整体</a:t>
            </a:r>
            <a:endParaRPr lang="en-US" altLang="zh-CN" dirty="0"/>
          </a:p>
          <a:p>
            <a:pPr lvl="2"/>
            <a:r>
              <a:rPr lang="zh-CN" altLang="en-US" sz="1800" dirty="0"/>
              <a:t>显示出局部组成成分与整体的占比信息</a:t>
            </a:r>
            <a:endParaRPr lang="en-US" altLang="zh-CN" sz="1800" dirty="0"/>
          </a:p>
          <a:p>
            <a:pPr lvl="2"/>
            <a:r>
              <a:rPr lang="zh-CN" altLang="en-US" sz="1800" dirty="0"/>
              <a:t>包括饼图、圆环图、旭日图、华夫饼图、矩形树状图等</a:t>
            </a:r>
            <a:endParaRPr lang="en-US" altLang="zh-CN" sz="1800" dirty="0"/>
          </a:p>
          <a:p>
            <a:pPr lvl="2"/>
            <a:r>
              <a:rPr lang="zh-CN" altLang="en-US" sz="1800" dirty="0"/>
              <a:t>要注意的是，这类图很难去精确比较不同组成的大小</a:t>
            </a:r>
            <a:endParaRPr lang="en-US" altLang="zh-CN" sz="1800" dirty="0"/>
          </a:p>
          <a:p>
            <a:pPr lvl="1"/>
            <a:r>
              <a:rPr lang="zh-CN" altLang="en-US" dirty="0"/>
              <a:t>地理空间</a:t>
            </a:r>
            <a:endParaRPr lang="en-US" altLang="zh-CN" dirty="0"/>
          </a:p>
          <a:p>
            <a:pPr lvl="2"/>
            <a:r>
              <a:rPr lang="zh-CN" altLang="en-US" sz="1800" dirty="0"/>
              <a:t>展示数据中的精确位置和地理分布规律</a:t>
            </a:r>
            <a:endParaRPr lang="en-US" altLang="zh-CN" sz="1800" dirty="0"/>
          </a:p>
          <a:p>
            <a:pPr lvl="2"/>
            <a:r>
              <a:rPr lang="zh-CN" altLang="en-US" sz="1800" dirty="0"/>
              <a:t>包括等值区间地图、带气泡的地图、带散点的地图等</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22</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22159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Python</a:t>
            </a:r>
            <a:r>
              <a:rPr lang="zh-CN" altLang="en-US" dirty="0"/>
              <a:t>可视化</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512" y="1608920"/>
            <a:ext cx="2074575" cy="2239322"/>
          </a:xfrm>
          <a:prstGeom prst="rect">
            <a:avLst/>
          </a:prstGeom>
        </p:spPr>
      </p:pic>
      <p:sp>
        <p:nvSpPr>
          <p:cNvPr id="3" name="内容占位符 2"/>
          <p:cNvSpPr>
            <a:spLocks noGrp="1"/>
          </p:cNvSpPr>
          <p:nvPr>
            <p:ph idx="1"/>
          </p:nvPr>
        </p:nvSpPr>
        <p:spPr/>
        <p:txBody>
          <a:bodyPr/>
          <a:lstStyle/>
          <a:p>
            <a:r>
              <a:rPr lang="zh-CN" altLang="en-US" dirty="0"/>
              <a:t>常用的可视化工具</a:t>
            </a:r>
            <a:endParaRPr lang="en-US" altLang="zh-CN" dirty="0"/>
          </a:p>
          <a:p>
            <a:endParaRPr lang="en-US" altLang="zh-CN" dirty="0"/>
          </a:p>
          <a:p>
            <a:endParaRPr lang="en-US" altLang="zh-CN" dirty="0"/>
          </a:p>
          <a:p>
            <a:endParaRPr lang="en-US" altLang="zh-CN" dirty="0"/>
          </a:p>
          <a:p>
            <a:endParaRPr lang="en-US" altLang="zh-CN" dirty="0"/>
          </a:p>
          <a:p>
            <a:r>
              <a:rPr lang="en-US" altLang="zh-CN" dirty="0"/>
              <a:t>Python</a:t>
            </a:r>
            <a:r>
              <a:rPr lang="zh-CN" altLang="en-US" dirty="0"/>
              <a:t>中常见的可视化库</a:t>
            </a:r>
            <a:endParaRPr lang="en-US" altLang="zh-CN" dirty="0"/>
          </a:p>
          <a:p>
            <a:pPr lvl="1"/>
            <a:r>
              <a:rPr lang="en-US" altLang="zh-CN" dirty="0"/>
              <a:t>Matplotlib</a:t>
            </a:r>
            <a:r>
              <a:rPr lang="zh-CN" altLang="en-US" dirty="0"/>
              <a:t>：</a:t>
            </a:r>
            <a:r>
              <a:rPr lang="en-US" altLang="zh-CN" dirty="0"/>
              <a:t>matplotlib</a:t>
            </a:r>
            <a:r>
              <a:rPr lang="zh-CN" altLang="en-US" dirty="0"/>
              <a:t>是</a:t>
            </a:r>
            <a:r>
              <a:rPr lang="en-US" altLang="zh-CN" dirty="0"/>
              <a:t>python</a:t>
            </a:r>
            <a:r>
              <a:rPr lang="zh-CN" altLang="en-US" dirty="0"/>
              <a:t>可视化库的基础，是</a:t>
            </a:r>
            <a:r>
              <a:rPr lang="en-US" altLang="zh-CN" dirty="0" err="1"/>
              <a:t>numpy</a:t>
            </a:r>
            <a:r>
              <a:rPr lang="zh-CN" altLang="en-US" dirty="0"/>
              <a:t>的扩展</a:t>
            </a:r>
            <a:endParaRPr lang="en-US" altLang="zh-CN" dirty="0"/>
          </a:p>
          <a:p>
            <a:pPr lvl="1"/>
            <a:r>
              <a:rPr lang="en-US" altLang="zh-CN" dirty="0"/>
              <a:t>Seaborn</a:t>
            </a:r>
            <a:r>
              <a:rPr lang="zh-CN" altLang="en-US" dirty="0"/>
              <a:t>：在</a:t>
            </a:r>
            <a:r>
              <a:rPr lang="en-US" altLang="zh-CN" dirty="0"/>
              <a:t>matplotlib</a:t>
            </a:r>
            <a:r>
              <a:rPr lang="zh-CN" altLang="en-US" dirty="0"/>
              <a:t>基础上进行了更高级别的</a:t>
            </a:r>
            <a:r>
              <a:rPr lang="en-US" altLang="zh-CN" dirty="0"/>
              <a:t>API</a:t>
            </a:r>
            <a:r>
              <a:rPr lang="zh-CN" altLang="en-US" dirty="0"/>
              <a:t>封装使得作图更加容易</a:t>
            </a:r>
            <a:endParaRPr lang="en-US" altLang="zh-CN" dirty="0"/>
          </a:p>
          <a:p>
            <a:pPr lvl="1"/>
            <a:r>
              <a:rPr lang="en-US" altLang="zh-CN" dirty="0"/>
              <a:t>Bokeh</a:t>
            </a:r>
            <a:r>
              <a:rPr lang="zh-CN" altLang="en-US" dirty="0"/>
              <a:t>：交互式可视化库，支持</a:t>
            </a:r>
            <a:r>
              <a:rPr lang="en-US" altLang="zh-CN" dirty="0"/>
              <a:t>Web</a:t>
            </a:r>
            <a:r>
              <a:rPr lang="zh-CN" altLang="en-US" dirty="0"/>
              <a:t>浏览器</a:t>
            </a:r>
            <a:endParaRPr lang="en-US" altLang="zh-CN" dirty="0"/>
          </a:p>
          <a:p>
            <a:pPr lvl="1"/>
            <a:r>
              <a:rPr lang="en-US" altLang="zh-CN" dirty="0" err="1"/>
              <a:t>Plotly</a:t>
            </a:r>
            <a:r>
              <a:rPr lang="zh-CN" altLang="en-US" dirty="0"/>
              <a:t>：建立在</a:t>
            </a:r>
            <a:r>
              <a:rPr lang="en-US" altLang="zh-CN" dirty="0"/>
              <a:t>d3.js</a:t>
            </a:r>
            <a:r>
              <a:rPr lang="zh-CN" altLang="en-US" dirty="0"/>
              <a:t>上，和</a:t>
            </a:r>
            <a:r>
              <a:rPr lang="en-US" altLang="zh-CN" dirty="0"/>
              <a:t>bokeh</a:t>
            </a:r>
            <a:r>
              <a:rPr lang="zh-CN" altLang="en-US" dirty="0"/>
              <a:t>类似</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242480728"/>
              </p:ext>
            </p:extLst>
          </p:nvPr>
        </p:nvGraphicFramePr>
        <p:xfrm>
          <a:off x="5006181" y="1405890"/>
          <a:ext cx="5092293" cy="2346960"/>
        </p:xfrm>
        <a:graphic>
          <a:graphicData uri="http://schemas.openxmlformats.org/drawingml/2006/table">
            <a:tbl>
              <a:tblPr firstRow="1" bandRow="1">
                <a:tableStyleId>{5202B0CA-FC54-4496-8BCA-5EF66A818D29}</a:tableStyleId>
              </a:tblPr>
              <a:tblGrid>
                <a:gridCol w="1697431">
                  <a:extLst>
                    <a:ext uri="{9D8B030D-6E8A-4147-A177-3AD203B41FA5}">
                      <a16:colId xmlns:a16="http://schemas.microsoft.com/office/drawing/2014/main" val="2761984974"/>
                    </a:ext>
                  </a:extLst>
                </a:gridCol>
                <a:gridCol w="1697431">
                  <a:extLst>
                    <a:ext uri="{9D8B030D-6E8A-4147-A177-3AD203B41FA5}">
                      <a16:colId xmlns:a16="http://schemas.microsoft.com/office/drawing/2014/main" val="119450911"/>
                    </a:ext>
                  </a:extLst>
                </a:gridCol>
                <a:gridCol w="1697431">
                  <a:extLst>
                    <a:ext uri="{9D8B030D-6E8A-4147-A177-3AD203B41FA5}">
                      <a16:colId xmlns:a16="http://schemas.microsoft.com/office/drawing/2014/main" val="2891987196"/>
                    </a:ext>
                  </a:extLst>
                </a:gridCol>
              </a:tblGrid>
              <a:tr h="319903">
                <a:tc>
                  <a:txBody>
                    <a:bodyPr/>
                    <a:lstStyle/>
                    <a:p>
                      <a:r>
                        <a:rPr lang="zh-CN" altLang="en-US" sz="1600" dirty="0"/>
                        <a:t>名称</a:t>
                      </a:r>
                    </a:p>
                  </a:txBody>
                  <a:tcPr/>
                </a:tc>
                <a:tc>
                  <a:txBody>
                    <a:bodyPr/>
                    <a:lstStyle/>
                    <a:p>
                      <a:r>
                        <a:rPr lang="zh-CN" altLang="en-US" sz="1600" dirty="0"/>
                        <a:t>是否付费</a:t>
                      </a:r>
                    </a:p>
                  </a:txBody>
                  <a:tcPr/>
                </a:tc>
                <a:tc>
                  <a:txBody>
                    <a:bodyPr/>
                    <a:lstStyle/>
                    <a:p>
                      <a:r>
                        <a:rPr lang="zh-CN" altLang="en-US" sz="1600" dirty="0"/>
                        <a:t>操作</a:t>
                      </a:r>
                    </a:p>
                  </a:txBody>
                  <a:tcPr/>
                </a:tc>
                <a:extLst>
                  <a:ext uri="{0D108BD9-81ED-4DB2-BD59-A6C34878D82A}">
                    <a16:rowId xmlns:a16="http://schemas.microsoft.com/office/drawing/2014/main" val="2685107489"/>
                  </a:ext>
                </a:extLst>
              </a:tr>
              <a:tr h="319903">
                <a:tc>
                  <a:txBody>
                    <a:bodyPr/>
                    <a:lstStyle/>
                    <a:p>
                      <a:r>
                        <a:rPr lang="en-US" altLang="zh-CN" sz="1600" dirty="0"/>
                        <a:t>Excel</a:t>
                      </a:r>
                      <a:endParaRPr lang="zh-CN" altLang="en-US" sz="1600" dirty="0"/>
                    </a:p>
                  </a:txBody>
                  <a:tcPr/>
                </a:tc>
                <a:tc>
                  <a:txBody>
                    <a:bodyPr/>
                    <a:lstStyle/>
                    <a:p>
                      <a:r>
                        <a:rPr lang="zh-CN" altLang="en-US" sz="1600" dirty="0"/>
                        <a:t>是</a:t>
                      </a:r>
                    </a:p>
                  </a:txBody>
                  <a:tcPr/>
                </a:tc>
                <a:tc>
                  <a:txBody>
                    <a:bodyPr/>
                    <a:lstStyle/>
                    <a:p>
                      <a:r>
                        <a:rPr lang="zh-CN" altLang="en-US" sz="1600" dirty="0"/>
                        <a:t>图形化界面操作</a:t>
                      </a:r>
                    </a:p>
                  </a:txBody>
                  <a:tcPr/>
                </a:tc>
                <a:extLst>
                  <a:ext uri="{0D108BD9-81ED-4DB2-BD59-A6C34878D82A}">
                    <a16:rowId xmlns:a16="http://schemas.microsoft.com/office/drawing/2014/main" val="2812237203"/>
                  </a:ext>
                </a:extLst>
              </a:tr>
              <a:tr h="319903">
                <a:tc>
                  <a:txBody>
                    <a:bodyPr/>
                    <a:lstStyle/>
                    <a:p>
                      <a:r>
                        <a:rPr lang="en-US" altLang="zh-CN" sz="1600" dirty="0" err="1"/>
                        <a:t>PowerBI</a:t>
                      </a:r>
                      <a:endParaRPr lang="zh-CN" altLang="en-US" sz="1600" dirty="0"/>
                    </a:p>
                  </a:txBody>
                  <a:tcPr/>
                </a:tc>
                <a:tc>
                  <a:txBody>
                    <a:bodyPr/>
                    <a:lstStyle/>
                    <a:p>
                      <a:r>
                        <a:rPr lang="zh-CN" altLang="en-US" sz="1600" dirty="0"/>
                        <a:t>个人用户免费</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Times New Roman"/>
                          <a:ea typeface="+mn-ea"/>
                          <a:cs typeface="+mn-cs"/>
                        </a:rPr>
                        <a:t>图形化界面操作</a:t>
                      </a:r>
                      <a:endParaRPr kumimoji="0" lang="zh-CN" altLang="en-US" sz="1600" b="0" i="0" u="none" strike="noStrike" kern="1200" cap="none" spc="0" normalizeH="0" baseline="0" noProof="0" dirty="0">
                        <a:ln>
                          <a:noFill/>
                        </a:ln>
                        <a:solidFill>
                          <a:srgbClr val="000000"/>
                        </a:solidFill>
                        <a:effectLst/>
                        <a:uLnTx/>
                        <a:uFillTx/>
                        <a:latin typeface="Times New Roman"/>
                        <a:ea typeface="+mn-ea"/>
                        <a:cs typeface="+mn-cs"/>
                      </a:endParaRPr>
                    </a:p>
                  </a:txBody>
                  <a:tcPr/>
                </a:tc>
                <a:extLst>
                  <a:ext uri="{0D108BD9-81ED-4DB2-BD59-A6C34878D82A}">
                    <a16:rowId xmlns:a16="http://schemas.microsoft.com/office/drawing/2014/main" val="1913886728"/>
                  </a:ext>
                </a:extLst>
              </a:tr>
              <a:tr h="319903">
                <a:tc>
                  <a:txBody>
                    <a:bodyPr/>
                    <a:lstStyle/>
                    <a:p>
                      <a:r>
                        <a:rPr lang="en-US" altLang="zh-CN" sz="1600" dirty="0"/>
                        <a:t>Tableau</a:t>
                      </a:r>
                      <a:endParaRPr lang="zh-CN" altLang="en-US" sz="1600" dirty="0"/>
                    </a:p>
                  </a:txBody>
                  <a:tcPr/>
                </a:tc>
                <a:tc>
                  <a:txBody>
                    <a:bodyPr/>
                    <a:lstStyle/>
                    <a:p>
                      <a:r>
                        <a:rPr lang="zh-CN" altLang="en-US" sz="1600" dirty="0"/>
                        <a:t>教育用户免费</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mn-ea"/>
                          <a:cs typeface="+mn-cs"/>
                        </a:rPr>
                        <a:t>图形化界面操作</a:t>
                      </a:r>
                    </a:p>
                  </a:txBody>
                  <a:tcPr/>
                </a:tc>
                <a:extLst>
                  <a:ext uri="{0D108BD9-81ED-4DB2-BD59-A6C34878D82A}">
                    <a16:rowId xmlns:a16="http://schemas.microsoft.com/office/drawing/2014/main" val="3562923617"/>
                  </a:ext>
                </a:extLst>
              </a:tr>
              <a:tr h="319903">
                <a:tc>
                  <a:txBody>
                    <a:bodyPr/>
                    <a:lstStyle/>
                    <a:p>
                      <a:r>
                        <a:rPr lang="en-US" altLang="zh-CN" sz="1600" dirty="0" err="1"/>
                        <a:t>Matlab</a:t>
                      </a:r>
                      <a:endParaRPr lang="zh-CN" altLang="en-US" sz="1600" dirty="0"/>
                    </a:p>
                  </a:txBody>
                  <a:tcPr/>
                </a:tc>
                <a:tc>
                  <a:txBody>
                    <a:bodyPr/>
                    <a:lstStyle/>
                    <a:p>
                      <a:r>
                        <a:rPr lang="zh-CN" altLang="en-US" sz="1600" dirty="0"/>
                        <a:t>是</a:t>
                      </a:r>
                    </a:p>
                  </a:txBody>
                  <a:tcPr/>
                </a:tc>
                <a:tc>
                  <a:txBody>
                    <a:bodyPr/>
                    <a:lstStyle/>
                    <a:p>
                      <a:r>
                        <a:rPr lang="zh-CN" altLang="en-US" sz="1600" dirty="0"/>
                        <a:t>编程</a:t>
                      </a:r>
                    </a:p>
                  </a:txBody>
                  <a:tcPr/>
                </a:tc>
                <a:extLst>
                  <a:ext uri="{0D108BD9-81ED-4DB2-BD59-A6C34878D82A}">
                    <a16:rowId xmlns:a16="http://schemas.microsoft.com/office/drawing/2014/main" val="2842819653"/>
                  </a:ext>
                </a:extLst>
              </a:tr>
              <a:tr h="319903">
                <a:tc>
                  <a:txBody>
                    <a:bodyPr/>
                    <a:lstStyle/>
                    <a:p>
                      <a:r>
                        <a:rPr lang="en-US" altLang="zh-CN" sz="1600" dirty="0"/>
                        <a:t>Python</a:t>
                      </a:r>
                      <a:endParaRPr lang="zh-CN" altLang="en-US" sz="1600" dirty="0"/>
                    </a:p>
                  </a:txBody>
                  <a:tcPr/>
                </a:tc>
                <a:tc>
                  <a:txBody>
                    <a:bodyPr/>
                    <a:lstStyle/>
                    <a:p>
                      <a:r>
                        <a:rPr lang="zh-CN" altLang="en-US" sz="1600" dirty="0"/>
                        <a:t>否</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mn-ea"/>
                          <a:cs typeface="+mn-cs"/>
                        </a:rPr>
                        <a:t>编程</a:t>
                      </a:r>
                    </a:p>
                  </a:txBody>
                  <a:tcPr/>
                </a:tc>
                <a:extLst>
                  <a:ext uri="{0D108BD9-81ED-4DB2-BD59-A6C34878D82A}">
                    <a16:rowId xmlns:a16="http://schemas.microsoft.com/office/drawing/2014/main" val="3279840093"/>
                  </a:ext>
                </a:extLst>
              </a:tr>
              <a:tr h="319903">
                <a:tc>
                  <a:txBody>
                    <a:bodyPr/>
                    <a:lstStyle/>
                    <a:p>
                      <a:r>
                        <a:rPr lang="en-US" altLang="zh-CN" sz="1600" dirty="0"/>
                        <a:t>R</a:t>
                      </a:r>
                      <a:endParaRPr lang="zh-CN" altLang="en-US" sz="1600" dirty="0"/>
                    </a:p>
                  </a:txBody>
                  <a:tcPr/>
                </a:tc>
                <a:tc>
                  <a:txBody>
                    <a:bodyPr/>
                    <a:lstStyle/>
                    <a:p>
                      <a:r>
                        <a:rPr lang="zh-CN" altLang="en-US" sz="1600" dirty="0"/>
                        <a:t>否</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mn-ea"/>
                          <a:cs typeface="+mn-cs"/>
                        </a:rPr>
                        <a:t>编程</a:t>
                      </a:r>
                    </a:p>
                  </a:txBody>
                  <a:tcPr/>
                </a:tc>
                <a:extLst>
                  <a:ext uri="{0D108BD9-81ED-4DB2-BD59-A6C34878D82A}">
                    <a16:rowId xmlns:a16="http://schemas.microsoft.com/office/drawing/2014/main" val="1877041833"/>
                  </a:ext>
                </a:extLst>
              </a:tr>
            </a:tbl>
          </a:graphicData>
        </a:graphic>
      </p:graphicFrame>
    </p:spTree>
    <p:extLst>
      <p:ext uri="{BB962C8B-B14F-4D97-AF65-F5344CB8AC3E}">
        <p14:creationId xmlns:p14="http://schemas.microsoft.com/office/powerpoint/2010/main" val="16101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DF8A6-6944-4D16-AE6A-7ACB26A7965C}"/>
              </a:ext>
            </a:extLst>
          </p:cNvPr>
          <p:cNvSpPr>
            <a:spLocks noGrp="1"/>
          </p:cNvSpPr>
          <p:nvPr>
            <p:ph type="title"/>
          </p:nvPr>
        </p:nvSpPr>
        <p:spPr/>
        <p:txBody>
          <a:bodyPr/>
          <a:lstStyle/>
          <a:p>
            <a:r>
              <a:rPr lang="en-US" altLang="zh-CN" dirty="0"/>
              <a:t>Matplotlib</a:t>
            </a:r>
            <a:endParaRPr lang="zh-CN" altLang="en-US" dirty="0"/>
          </a:p>
        </p:txBody>
      </p:sp>
      <p:sp>
        <p:nvSpPr>
          <p:cNvPr id="3" name="内容占位符 2">
            <a:extLst>
              <a:ext uri="{FF2B5EF4-FFF2-40B4-BE49-F238E27FC236}">
                <a16:creationId xmlns:a16="http://schemas.microsoft.com/office/drawing/2014/main" id="{5B138411-D4A3-4627-B5F2-57FEF7F22B24}"/>
              </a:ext>
            </a:extLst>
          </p:cNvPr>
          <p:cNvSpPr>
            <a:spLocks noGrp="1"/>
          </p:cNvSpPr>
          <p:nvPr>
            <p:ph idx="1"/>
          </p:nvPr>
        </p:nvSpPr>
        <p:spPr>
          <a:xfrm>
            <a:off x="334437" y="1196975"/>
            <a:ext cx="6769748" cy="5111750"/>
          </a:xfrm>
        </p:spPr>
        <p:txBody>
          <a:bodyPr/>
          <a:lstStyle/>
          <a:p>
            <a:r>
              <a:rPr lang="en-US" altLang="zh-CN" dirty="0"/>
              <a:t>Matplotlib</a:t>
            </a:r>
            <a:r>
              <a:rPr lang="zh-CN" altLang="en-US" dirty="0"/>
              <a:t>中图的组成</a:t>
            </a:r>
            <a:endParaRPr lang="en-US" altLang="zh-CN" dirty="0"/>
          </a:p>
          <a:p>
            <a:pPr lvl="1"/>
            <a:r>
              <a:rPr lang="en-US" altLang="zh-CN" dirty="0"/>
              <a:t>Figure</a:t>
            </a:r>
            <a:r>
              <a:rPr lang="zh-CN" altLang="en-US" dirty="0"/>
              <a:t>：画布，包含了所有的</a:t>
            </a:r>
            <a:r>
              <a:rPr lang="en-US" altLang="zh-CN" dirty="0"/>
              <a:t>axes</a:t>
            </a:r>
            <a:r>
              <a:rPr lang="zh-CN" altLang="en-US" dirty="0"/>
              <a:t>（子图）</a:t>
            </a:r>
            <a:endParaRPr lang="en-US" altLang="zh-CN" dirty="0"/>
          </a:p>
          <a:p>
            <a:pPr lvl="1"/>
            <a:r>
              <a:rPr lang="en-US" altLang="zh-CN" dirty="0"/>
              <a:t>Axes</a:t>
            </a:r>
            <a:r>
              <a:rPr lang="zh-CN" altLang="en-US" dirty="0"/>
              <a:t>：</a:t>
            </a:r>
            <a:r>
              <a:rPr lang="en-US" altLang="zh-CN" dirty="0"/>
              <a:t>Figure</a:t>
            </a:r>
            <a:r>
              <a:rPr lang="zh-CN" altLang="en-US" dirty="0"/>
              <a:t>中的一张子图（</a:t>
            </a:r>
            <a:r>
              <a:rPr lang="en-US" altLang="zh-CN" dirty="0"/>
              <a:t>Figure</a:t>
            </a:r>
            <a:r>
              <a:rPr lang="zh-CN" altLang="en-US" dirty="0"/>
              <a:t>可以只有一个子图）</a:t>
            </a:r>
            <a:endParaRPr lang="en-US" altLang="zh-CN" dirty="0"/>
          </a:p>
          <a:p>
            <a:pPr lvl="1"/>
            <a:r>
              <a:rPr lang="en-US" altLang="zh-CN" dirty="0"/>
              <a:t>Axis</a:t>
            </a:r>
            <a:r>
              <a:rPr lang="zh-CN" altLang="en-US" dirty="0"/>
              <a:t>：坐标轴</a:t>
            </a:r>
            <a:endParaRPr lang="en-US" altLang="zh-CN" dirty="0"/>
          </a:p>
          <a:p>
            <a:pPr lvl="1"/>
            <a:r>
              <a:rPr lang="en-US" altLang="zh-CN" dirty="0"/>
              <a:t>Artist</a:t>
            </a:r>
            <a:r>
              <a:rPr lang="zh-CN" altLang="en-US" dirty="0"/>
              <a:t>：</a:t>
            </a:r>
            <a:r>
              <a:rPr lang="en-US" altLang="zh-CN" dirty="0"/>
              <a:t>Figure</a:t>
            </a:r>
            <a:r>
              <a:rPr lang="zh-CN" altLang="en-US" dirty="0"/>
              <a:t>中的任意元素都可以是</a:t>
            </a:r>
            <a:r>
              <a:rPr lang="en-US" altLang="zh-CN" dirty="0"/>
              <a:t>Artist</a:t>
            </a:r>
            <a:r>
              <a:rPr lang="zh-CN" altLang="en-US" dirty="0"/>
              <a:t>，包括</a:t>
            </a:r>
            <a:r>
              <a:rPr lang="en-US" altLang="zh-CN" dirty="0"/>
              <a:t>Figure</a:t>
            </a:r>
            <a:r>
              <a:rPr lang="zh-CN" altLang="en-US" dirty="0"/>
              <a:t>本身、</a:t>
            </a:r>
            <a:r>
              <a:rPr lang="en-US" altLang="zh-CN" dirty="0"/>
              <a:t>Axes</a:t>
            </a:r>
            <a:r>
              <a:rPr lang="zh-CN" altLang="en-US" dirty="0"/>
              <a:t>等</a:t>
            </a:r>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E359D68A-F858-4A09-AC8E-BC84D71BE3AF}"/>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24</a:t>
            </a:fld>
            <a:endParaRPr lang="en-US" altLang="zh-CN">
              <a:solidFill>
                <a:srgbClr val="000000"/>
              </a:solidFill>
            </a:endParaRPr>
          </a:p>
        </p:txBody>
      </p:sp>
      <p:sp>
        <p:nvSpPr>
          <p:cNvPr id="5" name="页脚占位符 4">
            <a:extLst>
              <a:ext uri="{FF2B5EF4-FFF2-40B4-BE49-F238E27FC236}">
                <a16:creationId xmlns:a16="http://schemas.microsoft.com/office/drawing/2014/main" id="{2051ADFC-1FA6-4203-8488-527EB06EA992}"/>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4B525224-85FD-4A28-A03B-012416F456EB}"/>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8" name="图片 7">
            <a:extLst>
              <a:ext uri="{FF2B5EF4-FFF2-40B4-BE49-F238E27FC236}">
                <a16:creationId xmlns:a16="http://schemas.microsoft.com/office/drawing/2014/main" id="{7B435B34-F4E6-4F34-9B8A-940A4BE7F3DE}"/>
              </a:ext>
            </a:extLst>
          </p:cNvPr>
          <p:cNvPicPr>
            <a:picLocks noChangeAspect="1"/>
          </p:cNvPicPr>
          <p:nvPr/>
        </p:nvPicPr>
        <p:blipFill>
          <a:blip r:embed="rId2"/>
          <a:stretch>
            <a:fillRect/>
          </a:stretch>
        </p:blipFill>
        <p:spPr>
          <a:xfrm>
            <a:off x="6979139" y="1052518"/>
            <a:ext cx="5150338" cy="5150338"/>
          </a:xfrm>
          <a:prstGeom prst="rect">
            <a:avLst/>
          </a:prstGeom>
        </p:spPr>
      </p:pic>
    </p:spTree>
    <p:extLst>
      <p:ext uri="{BB962C8B-B14F-4D97-AF65-F5344CB8AC3E}">
        <p14:creationId xmlns:p14="http://schemas.microsoft.com/office/powerpoint/2010/main" val="48798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91542-F23D-4708-A16F-2465A026CF22}"/>
              </a:ext>
            </a:extLst>
          </p:cNvPr>
          <p:cNvSpPr>
            <a:spLocks noGrp="1"/>
          </p:cNvSpPr>
          <p:nvPr>
            <p:ph type="title"/>
          </p:nvPr>
        </p:nvSpPr>
        <p:spPr/>
        <p:txBody>
          <a:bodyPr/>
          <a:lstStyle/>
          <a:p>
            <a:r>
              <a:rPr lang="en-US" altLang="zh-CN" dirty="0"/>
              <a:t>Matplotlib</a:t>
            </a:r>
            <a:endParaRPr lang="zh-CN" altLang="en-US" dirty="0"/>
          </a:p>
        </p:txBody>
      </p:sp>
      <p:sp>
        <p:nvSpPr>
          <p:cNvPr id="3" name="内容占位符 2">
            <a:extLst>
              <a:ext uri="{FF2B5EF4-FFF2-40B4-BE49-F238E27FC236}">
                <a16:creationId xmlns:a16="http://schemas.microsoft.com/office/drawing/2014/main" id="{4D3DBA23-CD4B-4068-BF3D-2AD9C700A4AC}"/>
              </a:ext>
            </a:extLst>
          </p:cNvPr>
          <p:cNvSpPr>
            <a:spLocks noGrp="1"/>
          </p:cNvSpPr>
          <p:nvPr>
            <p:ph idx="1"/>
          </p:nvPr>
        </p:nvSpPr>
        <p:spPr/>
        <p:txBody>
          <a:bodyPr/>
          <a:lstStyle/>
          <a:p>
            <a:r>
              <a:rPr lang="en-US" altLang="zh-CN" dirty="0"/>
              <a:t>Matplotlib</a:t>
            </a:r>
            <a:r>
              <a:rPr lang="zh-CN" altLang="en-US" dirty="0"/>
              <a:t>中的</a:t>
            </a:r>
            <a:r>
              <a:rPr lang="en-US" altLang="zh-CN" dirty="0" err="1"/>
              <a:t>plt</a:t>
            </a:r>
            <a:r>
              <a:rPr lang="zh-CN" altLang="en-US" dirty="0"/>
              <a:t>和</a:t>
            </a:r>
            <a:r>
              <a:rPr lang="en-US" altLang="zh-CN" dirty="0"/>
              <a:t>ax</a:t>
            </a:r>
            <a:r>
              <a:rPr lang="zh-CN" altLang="en-US" dirty="0"/>
              <a:t>画图的区别</a:t>
            </a:r>
            <a:endParaRPr lang="en-US" altLang="zh-CN" dirty="0"/>
          </a:p>
          <a:p>
            <a:pPr lvl="1"/>
            <a:r>
              <a:rPr lang="zh-CN" altLang="en-US" dirty="0"/>
              <a:t>在</a:t>
            </a:r>
            <a:r>
              <a:rPr lang="en-US" altLang="zh-CN" dirty="0"/>
              <a:t>matplotlib</a:t>
            </a:r>
            <a:r>
              <a:rPr lang="zh-CN" altLang="en-US" dirty="0"/>
              <a:t>中，有两种画图方式：</a:t>
            </a:r>
            <a:endParaRPr lang="en-US" altLang="zh-CN" dirty="0"/>
          </a:p>
          <a:p>
            <a:pPr lvl="2"/>
            <a:r>
              <a:rPr lang="fr-FR" altLang="zh-CN" dirty="0"/>
              <a:t>plt.figure()</a:t>
            </a:r>
            <a:r>
              <a:rPr lang="zh-CN" altLang="fr-FR" dirty="0"/>
              <a:t>： </a:t>
            </a:r>
            <a:r>
              <a:rPr lang="fr-FR" altLang="zh-CN" dirty="0"/>
              <a:t>plt.***</a:t>
            </a:r>
            <a:r>
              <a:rPr lang="zh-CN" altLang="fr-FR" dirty="0"/>
              <a:t>系列</a:t>
            </a:r>
            <a:r>
              <a:rPr lang="zh-CN" altLang="en-US" dirty="0"/>
              <a:t>，</a:t>
            </a:r>
            <a:r>
              <a:rPr lang="zh-CN" altLang="fr-FR" dirty="0"/>
              <a:t>通过</a:t>
            </a:r>
            <a:r>
              <a:rPr lang="fr-FR" altLang="zh-CN" dirty="0"/>
              <a:t>plt.xxx</a:t>
            </a:r>
            <a:r>
              <a:rPr lang="zh-CN" altLang="fr-FR" dirty="0"/>
              <a:t>来画图</a:t>
            </a:r>
            <a:r>
              <a:rPr lang="zh-CN" altLang="en-US" dirty="0"/>
              <a:t>。这是通过</a:t>
            </a:r>
            <a:r>
              <a:rPr lang="en-US" altLang="zh-CN" dirty="0"/>
              <a:t>matplotlib</a:t>
            </a:r>
            <a:r>
              <a:rPr lang="zh-CN" altLang="en-US" dirty="0"/>
              <a:t>提供的一个</a:t>
            </a:r>
            <a:r>
              <a:rPr lang="en-US" altLang="zh-CN" dirty="0" err="1"/>
              <a:t>api</a:t>
            </a:r>
            <a:r>
              <a:rPr lang="zh-CN" altLang="en-US" dirty="0"/>
              <a:t>，这个</a:t>
            </a:r>
            <a:r>
              <a:rPr lang="en-US" altLang="zh-CN" dirty="0" err="1"/>
              <a:t>plt</a:t>
            </a:r>
            <a:r>
              <a:rPr lang="zh-CN" altLang="en-US" dirty="0"/>
              <a:t>提供了很多基本的</a:t>
            </a:r>
            <a:r>
              <a:rPr lang="en-US" altLang="zh-CN" dirty="0"/>
              <a:t>function</a:t>
            </a:r>
            <a:r>
              <a:rPr lang="zh-CN" altLang="en-US" dirty="0"/>
              <a:t>可以让你很快的画出图来，但是无法获得更细致的精调。</a:t>
            </a:r>
            <a:endParaRPr lang="en-US" altLang="zh-CN" dirty="0"/>
          </a:p>
          <a:p>
            <a:pPr lvl="2"/>
            <a:r>
              <a:rPr lang="en-US" altLang="zh-CN" dirty="0"/>
              <a:t>fig, ax = </a:t>
            </a:r>
            <a:r>
              <a:rPr lang="en-US" altLang="zh-CN" dirty="0" err="1"/>
              <a:t>plt.subplots</a:t>
            </a:r>
            <a:r>
              <a:rPr lang="en-US" altLang="zh-CN" dirty="0"/>
              <a:t>(): </a:t>
            </a:r>
            <a:r>
              <a:rPr lang="zh-CN" altLang="en-US" dirty="0"/>
              <a:t>正统但稍复杂的画图方法。指定</a:t>
            </a:r>
            <a:r>
              <a:rPr lang="en-US" altLang="zh-CN" dirty="0"/>
              <a:t>figure</a:t>
            </a:r>
            <a:r>
              <a:rPr lang="zh-CN" altLang="en-US" dirty="0"/>
              <a:t>和</a:t>
            </a:r>
            <a:r>
              <a:rPr lang="en-US" altLang="zh-CN" dirty="0"/>
              <a:t>axes</a:t>
            </a:r>
            <a:r>
              <a:rPr lang="zh-CN" altLang="en-US" dirty="0"/>
              <a:t>，然后对</a:t>
            </a:r>
            <a:r>
              <a:rPr lang="en-US" altLang="zh-CN" dirty="0"/>
              <a:t>axes</a:t>
            </a:r>
            <a:r>
              <a:rPr lang="zh-CN" altLang="en-US" dirty="0"/>
              <a:t>单独操作。</a:t>
            </a:r>
            <a:endParaRPr lang="en-US" altLang="zh-CN" dirty="0"/>
          </a:p>
          <a:p>
            <a:pPr lvl="1"/>
            <a:r>
              <a:rPr lang="zh-CN" altLang="en-US" dirty="0"/>
              <a:t>两种方式的结果是一样的，区别在于：</a:t>
            </a:r>
          </a:p>
          <a:p>
            <a:pPr lvl="2"/>
            <a:r>
              <a:rPr lang="en-US" altLang="zh-CN" dirty="0" err="1"/>
              <a:t>plt.plot</a:t>
            </a:r>
            <a:r>
              <a:rPr lang="en-US" altLang="zh-CN" dirty="0"/>
              <a:t>()</a:t>
            </a:r>
            <a:r>
              <a:rPr lang="zh-CN" altLang="en-US" dirty="0"/>
              <a:t>先生成一个</a:t>
            </a:r>
            <a:r>
              <a:rPr lang="en-US" altLang="zh-CN" dirty="0"/>
              <a:t>figure</a:t>
            </a:r>
            <a:r>
              <a:rPr lang="zh-CN" altLang="en-US" dirty="0"/>
              <a:t>画布，然后在这个画布上隐式生成的画图区域上画图</a:t>
            </a:r>
          </a:p>
          <a:p>
            <a:pPr lvl="2"/>
            <a:r>
              <a:rPr lang="en-US" altLang="zh-CN" dirty="0" err="1"/>
              <a:t>ax.plot</a:t>
            </a:r>
            <a:r>
              <a:rPr lang="en-US" altLang="zh-CN" dirty="0"/>
              <a:t>()</a:t>
            </a:r>
            <a:r>
              <a:rPr lang="zh-CN" altLang="en-US" dirty="0"/>
              <a:t>同时生成了</a:t>
            </a:r>
            <a:r>
              <a:rPr lang="en-US" altLang="zh-CN" dirty="0"/>
              <a:t>fig</a:t>
            </a:r>
            <a:r>
              <a:rPr lang="zh-CN" altLang="en-US" dirty="0"/>
              <a:t>和</a:t>
            </a:r>
            <a:r>
              <a:rPr lang="en-US" altLang="zh-CN" dirty="0"/>
              <a:t>ax</a:t>
            </a:r>
            <a:r>
              <a:rPr lang="zh-CN" altLang="en-US" dirty="0"/>
              <a:t>对象，然后用</a:t>
            </a:r>
            <a:r>
              <a:rPr lang="en-US" altLang="zh-CN" dirty="0"/>
              <a:t>ax</a:t>
            </a:r>
            <a:r>
              <a:rPr lang="zh-CN" altLang="en-US" dirty="0"/>
              <a:t>对象在其区域上画图，推荐使用该方式</a:t>
            </a:r>
          </a:p>
        </p:txBody>
      </p:sp>
      <p:sp>
        <p:nvSpPr>
          <p:cNvPr id="4" name="灯片编号占位符 3">
            <a:extLst>
              <a:ext uri="{FF2B5EF4-FFF2-40B4-BE49-F238E27FC236}">
                <a16:creationId xmlns:a16="http://schemas.microsoft.com/office/drawing/2014/main" id="{4C4051E0-F883-4A02-97F8-F5EAF42C1212}"/>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25</a:t>
            </a:fld>
            <a:endParaRPr lang="en-US" altLang="zh-CN">
              <a:solidFill>
                <a:srgbClr val="000000"/>
              </a:solidFill>
            </a:endParaRPr>
          </a:p>
        </p:txBody>
      </p:sp>
      <p:sp>
        <p:nvSpPr>
          <p:cNvPr id="5" name="页脚占位符 4">
            <a:extLst>
              <a:ext uri="{FF2B5EF4-FFF2-40B4-BE49-F238E27FC236}">
                <a16:creationId xmlns:a16="http://schemas.microsoft.com/office/drawing/2014/main" id="{0F3C60F2-3C1E-41A4-B6B0-CB884061B198}"/>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197D7E92-60F1-4C01-A15D-0957F53171BF}"/>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
        <p:nvSpPr>
          <p:cNvPr id="7" name="文本框 6">
            <a:extLst>
              <a:ext uri="{FF2B5EF4-FFF2-40B4-BE49-F238E27FC236}">
                <a16:creationId xmlns:a16="http://schemas.microsoft.com/office/drawing/2014/main" id="{F943CDA5-9BF2-4E45-A595-E8B45D5479F4}"/>
              </a:ext>
            </a:extLst>
          </p:cNvPr>
          <p:cNvSpPr txBox="1"/>
          <p:nvPr/>
        </p:nvSpPr>
        <p:spPr>
          <a:xfrm>
            <a:off x="1442884" y="4834398"/>
            <a:ext cx="1287532" cy="923330"/>
          </a:xfrm>
          <a:prstGeom prst="rect">
            <a:avLst/>
          </a:prstGeom>
          <a:noFill/>
        </p:spPr>
        <p:txBody>
          <a:bodyPr wrap="none" rtlCol="0">
            <a:spAutoFit/>
          </a:bodyPr>
          <a:lstStyle/>
          <a:p>
            <a:r>
              <a:rPr lang="en-US" altLang="zh-CN" dirty="0"/>
              <a:t>#</a:t>
            </a:r>
            <a:r>
              <a:rPr lang="en-US" altLang="zh-CN" dirty="0" err="1"/>
              <a:t>plt.plot</a:t>
            </a:r>
            <a:r>
              <a:rPr lang="en-US" altLang="zh-CN" dirty="0"/>
              <a:t>()</a:t>
            </a:r>
            <a:endParaRPr lang="fr-FR" altLang="zh-CN" dirty="0"/>
          </a:p>
          <a:p>
            <a:r>
              <a:rPr lang="fr-FR" altLang="zh-CN" dirty="0"/>
              <a:t>plt.figure()</a:t>
            </a:r>
          </a:p>
          <a:p>
            <a:r>
              <a:rPr lang="fr-FR" altLang="zh-CN" dirty="0"/>
              <a:t>plt.plot(x,y)</a:t>
            </a:r>
            <a:endParaRPr lang="zh-CN" altLang="en-US" dirty="0"/>
          </a:p>
        </p:txBody>
      </p:sp>
      <p:sp>
        <p:nvSpPr>
          <p:cNvPr id="8" name="文本框 7">
            <a:extLst>
              <a:ext uri="{FF2B5EF4-FFF2-40B4-BE49-F238E27FC236}">
                <a16:creationId xmlns:a16="http://schemas.microsoft.com/office/drawing/2014/main" id="{89183E46-629A-46D2-927B-417D76D13B3F}"/>
              </a:ext>
            </a:extLst>
          </p:cNvPr>
          <p:cNvSpPr txBox="1"/>
          <p:nvPr/>
        </p:nvSpPr>
        <p:spPr>
          <a:xfrm>
            <a:off x="3758381" y="4834398"/>
            <a:ext cx="2071401" cy="923330"/>
          </a:xfrm>
          <a:prstGeom prst="rect">
            <a:avLst/>
          </a:prstGeom>
          <a:noFill/>
        </p:spPr>
        <p:txBody>
          <a:bodyPr wrap="none" rtlCol="0">
            <a:spAutoFit/>
          </a:bodyPr>
          <a:lstStyle/>
          <a:p>
            <a:r>
              <a:rPr lang="en-US" altLang="zh-CN" dirty="0"/>
              <a:t>#</a:t>
            </a:r>
            <a:r>
              <a:rPr lang="en-US" altLang="zh-CN" dirty="0" err="1"/>
              <a:t>ax.plot</a:t>
            </a:r>
            <a:r>
              <a:rPr lang="en-US" altLang="zh-CN" dirty="0"/>
              <a:t>()</a:t>
            </a:r>
            <a:endParaRPr lang="fr-FR" altLang="zh-CN" dirty="0"/>
          </a:p>
          <a:p>
            <a:r>
              <a:rPr lang="fr-FR" altLang="zh-CN" dirty="0"/>
              <a:t>fig,ax=plt.subplots()</a:t>
            </a:r>
          </a:p>
          <a:p>
            <a:r>
              <a:rPr lang="fr-FR" altLang="zh-CN" dirty="0"/>
              <a:t>ax.plot(x,y)</a:t>
            </a:r>
            <a:endParaRPr lang="zh-CN" altLang="en-US" dirty="0"/>
          </a:p>
        </p:txBody>
      </p:sp>
    </p:spTree>
    <p:extLst>
      <p:ext uri="{BB962C8B-B14F-4D97-AF65-F5344CB8AC3E}">
        <p14:creationId xmlns:p14="http://schemas.microsoft.com/office/powerpoint/2010/main" val="374262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91542-F23D-4708-A16F-2465A026CF22}"/>
              </a:ext>
            </a:extLst>
          </p:cNvPr>
          <p:cNvSpPr>
            <a:spLocks noGrp="1"/>
          </p:cNvSpPr>
          <p:nvPr>
            <p:ph type="title"/>
          </p:nvPr>
        </p:nvSpPr>
        <p:spPr/>
        <p:txBody>
          <a:bodyPr/>
          <a:lstStyle/>
          <a:p>
            <a:r>
              <a:rPr lang="en-US" altLang="zh-CN" dirty="0"/>
              <a:t>Matplotlib</a:t>
            </a:r>
            <a:endParaRPr lang="zh-CN" altLang="en-US" dirty="0"/>
          </a:p>
        </p:txBody>
      </p:sp>
      <p:sp>
        <p:nvSpPr>
          <p:cNvPr id="3" name="内容占位符 2">
            <a:extLst>
              <a:ext uri="{FF2B5EF4-FFF2-40B4-BE49-F238E27FC236}">
                <a16:creationId xmlns:a16="http://schemas.microsoft.com/office/drawing/2014/main" id="{4D3DBA23-CD4B-4068-BF3D-2AD9C700A4AC}"/>
              </a:ext>
            </a:extLst>
          </p:cNvPr>
          <p:cNvSpPr>
            <a:spLocks noGrp="1"/>
          </p:cNvSpPr>
          <p:nvPr>
            <p:ph idx="1"/>
          </p:nvPr>
        </p:nvSpPr>
        <p:spPr/>
        <p:txBody>
          <a:bodyPr/>
          <a:lstStyle/>
          <a:p>
            <a:r>
              <a:rPr lang="en-US" altLang="zh-CN" dirty="0"/>
              <a:t>Legend</a:t>
            </a:r>
            <a:r>
              <a:rPr lang="zh-CN" altLang="en-US" dirty="0"/>
              <a:t>位置</a:t>
            </a:r>
          </a:p>
        </p:txBody>
      </p:sp>
      <p:sp>
        <p:nvSpPr>
          <p:cNvPr id="4" name="灯片编号占位符 3">
            <a:extLst>
              <a:ext uri="{FF2B5EF4-FFF2-40B4-BE49-F238E27FC236}">
                <a16:creationId xmlns:a16="http://schemas.microsoft.com/office/drawing/2014/main" id="{4C4051E0-F883-4A02-97F8-F5EAF42C1212}"/>
              </a:ext>
            </a:extLst>
          </p:cNvPr>
          <p:cNvSpPr>
            <a:spLocks noGrp="1"/>
          </p:cNvSpPr>
          <p:nvPr>
            <p:ph type="sldNum" sz="quarter" idx="12"/>
          </p:nvPr>
        </p:nvSpPr>
        <p:spPr/>
        <p:txBody>
          <a:bodyPr/>
          <a:lstStyle/>
          <a:p>
            <a:fld id="{9A36BD81-06CB-49E9-86F3-1AB1E07B7A01}" type="slidenum">
              <a:rPr lang="en-US" altLang="zh-CN" smtClean="0">
                <a:solidFill>
                  <a:srgbClr val="000000"/>
                </a:solidFill>
              </a:rPr>
              <a:pPr/>
              <a:t>26</a:t>
            </a:fld>
            <a:endParaRPr lang="en-US" altLang="zh-CN">
              <a:solidFill>
                <a:srgbClr val="000000"/>
              </a:solidFill>
            </a:endParaRPr>
          </a:p>
        </p:txBody>
      </p:sp>
      <p:sp>
        <p:nvSpPr>
          <p:cNvPr id="5" name="页脚占位符 4">
            <a:extLst>
              <a:ext uri="{FF2B5EF4-FFF2-40B4-BE49-F238E27FC236}">
                <a16:creationId xmlns:a16="http://schemas.microsoft.com/office/drawing/2014/main" id="{0F3C60F2-3C1E-41A4-B6B0-CB884061B198}"/>
              </a:ext>
            </a:extLst>
          </p:cNvPr>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a:extLst>
              <a:ext uri="{FF2B5EF4-FFF2-40B4-BE49-F238E27FC236}">
                <a16:creationId xmlns:a16="http://schemas.microsoft.com/office/drawing/2014/main" id="{197D7E92-60F1-4C01-A15D-0957F53171BF}"/>
              </a:ext>
            </a:extLst>
          </p:cNvPr>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8" name="图片 7">
            <a:extLst>
              <a:ext uri="{FF2B5EF4-FFF2-40B4-BE49-F238E27FC236}">
                <a16:creationId xmlns:a16="http://schemas.microsoft.com/office/drawing/2014/main" id="{BB6910EB-D17B-4358-80CA-8A5AF0E1F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103" y="1906951"/>
            <a:ext cx="6027174" cy="3372320"/>
          </a:xfrm>
          <a:prstGeom prst="rect">
            <a:avLst/>
          </a:prstGeom>
        </p:spPr>
      </p:pic>
    </p:spTree>
    <p:extLst>
      <p:ext uri="{BB962C8B-B14F-4D97-AF65-F5344CB8AC3E}">
        <p14:creationId xmlns:p14="http://schemas.microsoft.com/office/powerpoint/2010/main" val="334074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Python</a:t>
            </a:r>
            <a:r>
              <a:rPr lang="zh-CN" altLang="en-US" dirty="0"/>
              <a:t>可视化</a:t>
            </a:r>
          </a:p>
        </p:txBody>
      </p:sp>
      <p:sp>
        <p:nvSpPr>
          <p:cNvPr id="3" name="内容占位符 2"/>
          <p:cNvSpPr>
            <a:spLocks noGrp="1"/>
          </p:cNvSpPr>
          <p:nvPr>
            <p:ph idx="1"/>
          </p:nvPr>
        </p:nvSpPr>
        <p:spPr/>
        <p:txBody>
          <a:bodyPr/>
          <a:lstStyle/>
          <a:p>
            <a:r>
              <a:rPr lang="zh-CN" altLang="en-US" dirty="0"/>
              <a:t>交互式可视化</a:t>
            </a:r>
            <a:endParaRPr lang="en-US" altLang="zh-CN" dirty="0"/>
          </a:p>
          <a:p>
            <a:pPr lvl="1"/>
            <a:r>
              <a:rPr lang="en-US" altLang="zh-CN" dirty="0" err="1"/>
              <a:t>ECharts</a:t>
            </a:r>
            <a:endParaRPr lang="en-US" altLang="zh-CN" dirty="0"/>
          </a:p>
          <a:p>
            <a:pPr lvl="2"/>
            <a:r>
              <a:rPr lang="zh-CN" altLang="en-US" sz="2200" dirty="0"/>
              <a:t>缩写来自 </a:t>
            </a:r>
            <a:r>
              <a:rPr lang="en-US" altLang="zh-CN" sz="2200" dirty="0"/>
              <a:t>Enterprise Charts</a:t>
            </a:r>
            <a:r>
              <a:rPr lang="zh-CN" altLang="en-US" sz="2200" dirty="0"/>
              <a:t>，商业级数据图表</a:t>
            </a:r>
            <a:endParaRPr lang="en-US" altLang="zh-CN" sz="2200" dirty="0"/>
          </a:p>
          <a:p>
            <a:pPr lvl="2"/>
            <a:r>
              <a:rPr lang="zh-CN" altLang="en-US" sz="2200" dirty="0"/>
              <a:t>纯 </a:t>
            </a:r>
            <a:r>
              <a:rPr lang="en-US" altLang="zh-CN" sz="2200" dirty="0" err="1"/>
              <a:t>Javascript</a:t>
            </a:r>
            <a:r>
              <a:rPr lang="en-US" altLang="zh-CN" sz="2200" dirty="0"/>
              <a:t> </a:t>
            </a:r>
            <a:r>
              <a:rPr lang="zh-CN" altLang="en-US" sz="2200" dirty="0"/>
              <a:t>的图表库，可以流畅的运行在 </a:t>
            </a:r>
            <a:r>
              <a:rPr lang="en-US" altLang="zh-CN" sz="2200" dirty="0"/>
              <a:t>PC </a:t>
            </a:r>
            <a:r>
              <a:rPr lang="zh-CN" altLang="en-US" sz="2200" dirty="0"/>
              <a:t>和移动设备上</a:t>
            </a:r>
            <a:endParaRPr lang="en-US" altLang="zh-CN" sz="2200" dirty="0"/>
          </a:p>
          <a:p>
            <a:pPr lvl="3"/>
            <a:r>
              <a:rPr lang="en-US" altLang="zh-CN" dirty="0"/>
              <a:t>https://www.echartsjs.com/en/index.html</a:t>
            </a:r>
          </a:p>
          <a:p>
            <a:pPr lvl="2"/>
            <a:r>
              <a:rPr lang="en-US" altLang="zh-CN" sz="2200" dirty="0"/>
              <a:t>Python</a:t>
            </a:r>
            <a:r>
              <a:rPr lang="zh-CN" altLang="en-US" sz="2200" dirty="0"/>
              <a:t>版本：</a:t>
            </a:r>
            <a:r>
              <a:rPr lang="en-US" altLang="zh-CN" sz="2200" dirty="0" err="1"/>
              <a:t>pyecharts</a:t>
            </a:r>
            <a:endParaRPr lang="en-US" altLang="zh-CN" sz="2200" dirty="0"/>
          </a:p>
          <a:p>
            <a:pPr lvl="3"/>
            <a:r>
              <a:rPr lang="zh-CN" altLang="en-US" dirty="0"/>
              <a:t>文档：</a:t>
            </a:r>
            <a:r>
              <a:rPr lang="en-US" altLang="zh-CN" dirty="0"/>
              <a:t>https://pyecharts.org/#/zh-cn/intro</a:t>
            </a:r>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73" y="3006874"/>
            <a:ext cx="5232351" cy="3446308"/>
          </a:xfrm>
          <a:prstGeom prst="rect">
            <a:avLst/>
          </a:prstGeom>
        </p:spPr>
      </p:pic>
    </p:spTree>
    <p:extLst>
      <p:ext uri="{BB962C8B-B14F-4D97-AF65-F5344CB8AC3E}">
        <p14:creationId xmlns:p14="http://schemas.microsoft.com/office/powerpoint/2010/main" val="1975226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pyecharts</a:t>
            </a:r>
            <a:endParaRPr lang="zh-CN" altLang="en-US" dirty="0"/>
          </a:p>
        </p:txBody>
      </p:sp>
      <p:sp>
        <p:nvSpPr>
          <p:cNvPr id="3" name="内容占位符 2"/>
          <p:cNvSpPr>
            <a:spLocks noGrp="1"/>
          </p:cNvSpPr>
          <p:nvPr>
            <p:ph idx="1"/>
          </p:nvPr>
        </p:nvSpPr>
        <p:spPr/>
        <p:txBody>
          <a:bodyPr/>
          <a:lstStyle/>
          <a:p>
            <a:r>
              <a:rPr lang="zh-CN" altLang="en-US" dirty="0"/>
              <a:t>几个常见的图</a:t>
            </a:r>
            <a:endParaRPr lang="en-US" altLang="zh-CN" dirty="0"/>
          </a:p>
          <a:p>
            <a:pPr lvl="1"/>
            <a:r>
              <a:rPr lang="zh-CN" altLang="en-US" dirty="0"/>
              <a:t>地图</a:t>
            </a:r>
            <a:endParaRPr lang="en-US" altLang="zh-CN" dirty="0"/>
          </a:p>
          <a:p>
            <a:pPr lvl="1"/>
            <a:r>
              <a:rPr lang="zh-CN" altLang="en-US" dirty="0"/>
              <a:t>南丁格尔玫瑰图</a:t>
            </a:r>
            <a:endParaRPr lang="en-US" altLang="zh-CN" dirty="0"/>
          </a:p>
          <a:p>
            <a:pPr lvl="1"/>
            <a:r>
              <a:rPr lang="zh-CN" altLang="en-US" dirty="0"/>
              <a:t>关系图</a:t>
            </a:r>
            <a:endParaRPr lang="en-US" altLang="zh-CN" dirty="0"/>
          </a:p>
          <a:p>
            <a:pPr lvl="1"/>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485" y="921036"/>
            <a:ext cx="4267739" cy="345893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400" y="897835"/>
            <a:ext cx="3139845" cy="312066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0588" y="4008022"/>
            <a:ext cx="4721466" cy="2324516"/>
          </a:xfrm>
          <a:prstGeom prst="rect">
            <a:avLst/>
          </a:prstGeom>
        </p:spPr>
      </p:pic>
    </p:spTree>
    <p:extLst>
      <p:ext uri="{BB962C8B-B14F-4D97-AF65-F5344CB8AC3E}">
        <p14:creationId xmlns:p14="http://schemas.microsoft.com/office/powerpoint/2010/main" val="2851346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词云（</a:t>
            </a:r>
            <a:r>
              <a:rPr lang="en-US" altLang="zh-CN" dirty="0"/>
              <a:t>Word Cloud</a:t>
            </a:r>
            <a:r>
              <a:rPr lang="zh-CN" altLang="en-US" dirty="0"/>
              <a:t>）</a:t>
            </a:r>
          </a:p>
        </p:txBody>
      </p:sp>
      <p:sp>
        <p:nvSpPr>
          <p:cNvPr id="3" name="内容占位符 2"/>
          <p:cNvSpPr>
            <a:spLocks noGrp="1"/>
          </p:cNvSpPr>
          <p:nvPr>
            <p:ph idx="1"/>
          </p:nvPr>
        </p:nvSpPr>
        <p:spPr/>
        <p:txBody>
          <a:bodyPr/>
          <a:lstStyle/>
          <a:p>
            <a:r>
              <a:rPr lang="zh-CN" altLang="en-US" dirty="0"/>
              <a:t>词云（</a:t>
            </a:r>
            <a:r>
              <a:rPr lang="en-US" altLang="zh-CN" dirty="0"/>
              <a:t>Word Cloud</a:t>
            </a:r>
            <a:r>
              <a:rPr lang="zh-CN" altLang="en-US" dirty="0"/>
              <a:t>）</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29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1030" name="Picture 6" descr="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08" y="1771441"/>
            <a:ext cx="4462088" cy="4151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671" y="1694822"/>
            <a:ext cx="5657120" cy="422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3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可视化：探索数据的利器</a:t>
            </a:r>
          </a:p>
        </p:txBody>
      </p:sp>
      <p:sp>
        <p:nvSpPr>
          <p:cNvPr id="3" name="内容占位符 2"/>
          <p:cNvSpPr>
            <a:spLocks noGrp="1"/>
          </p:cNvSpPr>
          <p:nvPr>
            <p:ph idx="1"/>
          </p:nvPr>
        </p:nvSpPr>
        <p:spPr/>
        <p:txBody>
          <a:bodyPr/>
          <a:lstStyle/>
          <a:p>
            <a:r>
              <a:rPr lang="zh-CN" altLang="en-US" dirty="0"/>
              <a:t>数据可视化就是将抽象的科学或者商业数据用图像表示出来、帮助理解数据意义的过程</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755871689"/>
              </p:ext>
            </p:extLst>
          </p:nvPr>
        </p:nvGraphicFramePr>
        <p:xfrm>
          <a:off x="898161" y="3007344"/>
          <a:ext cx="2683239" cy="2280285"/>
        </p:xfrm>
        <a:graphic>
          <a:graphicData uri="http://schemas.openxmlformats.org/drawingml/2006/table">
            <a:tbl>
              <a:tblPr>
                <a:tableStyleId>{74C1A8A3-306A-4EB7-A6B1-4F7E0EB9C5D6}</a:tableStyleId>
              </a:tblPr>
              <a:tblGrid>
                <a:gridCol w="750264">
                  <a:extLst>
                    <a:ext uri="{9D8B030D-6E8A-4147-A177-3AD203B41FA5}">
                      <a16:colId xmlns:a16="http://schemas.microsoft.com/office/drawing/2014/main" val="3475400694"/>
                    </a:ext>
                  </a:extLst>
                </a:gridCol>
                <a:gridCol w="1932975">
                  <a:extLst>
                    <a:ext uri="{9D8B030D-6E8A-4147-A177-3AD203B41FA5}">
                      <a16:colId xmlns:a16="http://schemas.microsoft.com/office/drawing/2014/main" val="3032857311"/>
                    </a:ext>
                  </a:extLst>
                </a:gridCol>
              </a:tblGrid>
              <a:tr h="180975">
                <a:tc>
                  <a:txBody>
                    <a:bodyPr/>
                    <a:lstStyle/>
                    <a:p>
                      <a:pPr algn="l" fontAlgn="b"/>
                      <a:r>
                        <a:rPr lang="zh-CN" altLang="en-US" sz="1600" b="1" u="none" strike="noStrike" dirty="0">
                          <a:effectLst/>
                        </a:rPr>
                        <a:t>年份</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b="1" u="none" strike="noStrike" dirty="0">
                          <a:effectLst/>
                        </a:rPr>
                        <a:t>GDP</a:t>
                      </a:r>
                      <a:r>
                        <a:rPr lang="zh-CN" altLang="en-US" sz="1600" b="1" u="none" strike="noStrike" dirty="0">
                          <a:effectLst/>
                        </a:rPr>
                        <a:t>总量（亿元）</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961450785"/>
                  </a:ext>
                </a:extLst>
              </a:tr>
              <a:tr h="180975">
                <a:tc>
                  <a:txBody>
                    <a:bodyPr/>
                    <a:lstStyle/>
                    <a:p>
                      <a:pPr algn="l" fontAlgn="b"/>
                      <a:r>
                        <a:rPr lang="en-US" altLang="zh-CN" sz="1600" u="none" strike="noStrike" dirty="0">
                          <a:effectLst/>
                        </a:rPr>
                        <a:t>2011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484124</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817415830"/>
                  </a:ext>
                </a:extLst>
              </a:tr>
              <a:tr h="180975">
                <a:tc>
                  <a:txBody>
                    <a:bodyPr/>
                    <a:lstStyle/>
                    <a:p>
                      <a:pPr algn="l" fontAlgn="b"/>
                      <a:r>
                        <a:rPr lang="en-US" altLang="zh-CN" sz="1600" u="none" strike="noStrike" dirty="0">
                          <a:effectLst/>
                        </a:rPr>
                        <a:t>2012</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534123</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647875617"/>
                  </a:ext>
                </a:extLst>
              </a:tr>
              <a:tr h="180975">
                <a:tc>
                  <a:txBody>
                    <a:bodyPr/>
                    <a:lstStyle/>
                    <a:p>
                      <a:pPr algn="l" fontAlgn="b"/>
                      <a:r>
                        <a:rPr lang="en-US" altLang="zh-CN" sz="1600" u="none" strike="noStrike">
                          <a:effectLst/>
                        </a:rPr>
                        <a:t>2013</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588019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438950003"/>
                  </a:ext>
                </a:extLst>
              </a:tr>
              <a:tr h="180975">
                <a:tc>
                  <a:txBody>
                    <a:bodyPr/>
                    <a:lstStyle/>
                    <a:p>
                      <a:pPr algn="l" fontAlgn="b"/>
                      <a:r>
                        <a:rPr lang="en-US" altLang="zh-CN" sz="1600" u="none" strike="noStrike">
                          <a:effectLst/>
                        </a:rPr>
                        <a:t>2014</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635910</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888799019"/>
                  </a:ext>
                </a:extLst>
              </a:tr>
              <a:tr h="180975">
                <a:tc>
                  <a:txBody>
                    <a:bodyPr/>
                    <a:lstStyle/>
                    <a:p>
                      <a:pPr algn="l" fontAlgn="b"/>
                      <a:r>
                        <a:rPr lang="en-US" altLang="zh-CN" sz="1600" u="none" strike="noStrike">
                          <a:effectLst/>
                        </a:rPr>
                        <a:t>2015</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676708</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622234636"/>
                  </a:ext>
                </a:extLst>
              </a:tr>
              <a:tr h="180975">
                <a:tc>
                  <a:txBody>
                    <a:bodyPr/>
                    <a:lstStyle/>
                    <a:p>
                      <a:pPr algn="l" fontAlgn="b"/>
                      <a:r>
                        <a:rPr lang="en-US" altLang="zh-CN" sz="1600" u="none" strike="noStrike">
                          <a:effectLst/>
                        </a:rPr>
                        <a:t>2016</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744127</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115150540"/>
                  </a:ext>
                </a:extLst>
              </a:tr>
              <a:tr h="180975">
                <a:tc>
                  <a:txBody>
                    <a:bodyPr/>
                    <a:lstStyle/>
                    <a:p>
                      <a:pPr algn="l" fontAlgn="b"/>
                      <a:r>
                        <a:rPr lang="en-US" altLang="zh-CN" sz="1600" u="none" strike="noStrike">
                          <a:effectLst/>
                        </a:rPr>
                        <a:t>2017</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827122</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467736638"/>
                  </a:ext>
                </a:extLst>
              </a:tr>
              <a:tr h="180975">
                <a:tc>
                  <a:txBody>
                    <a:bodyPr/>
                    <a:lstStyle/>
                    <a:p>
                      <a:pPr algn="l" fontAlgn="b"/>
                      <a:r>
                        <a:rPr lang="en-US" altLang="zh-CN" sz="1600" u="none" strike="noStrike">
                          <a:effectLst/>
                        </a:rPr>
                        <a:t>2018</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l" fontAlgn="b"/>
                      <a:r>
                        <a:rPr lang="en-US" altLang="zh-CN" sz="1600" u="none" strike="noStrike" dirty="0">
                          <a:effectLst/>
                        </a:rPr>
                        <a:t>900309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36756950"/>
                  </a:ext>
                </a:extLst>
              </a:tr>
            </a:tbl>
          </a:graphicData>
        </a:graphic>
      </p:graphicFrame>
      <p:pic>
        <p:nvPicPr>
          <p:cNvPr id="11" name="图片 10"/>
          <p:cNvPicPr>
            <a:picLocks noChangeAspect="1"/>
          </p:cNvPicPr>
          <p:nvPr/>
        </p:nvPicPr>
        <p:blipFill>
          <a:blip r:embed="rId2"/>
          <a:stretch>
            <a:fillRect/>
          </a:stretch>
        </p:blipFill>
        <p:spPr>
          <a:xfrm>
            <a:off x="4654983" y="2329648"/>
            <a:ext cx="7009968" cy="3635679"/>
          </a:xfrm>
          <a:prstGeom prst="rect">
            <a:avLst/>
          </a:prstGeom>
        </p:spPr>
      </p:pic>
      <p:sp>
        <p:nvSpPr>
          <p:cNvPr id="12" name="右箭头 11"/>
          <p:cNvSpPr/>
          <p:nvPr/>
        </p:nvSpPr>
        <p:spPr bwMode="auto">
          <a:xfrm>
            <a:off x="3882451" y="3342807"/>
            <a:ext cx="629587" cy="139408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2316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417" y="1727807"/>
            <a:ext cx="5408706" cy="5130193"/>
          </a:xfrm>
          <a:prstGeom prst="rect">
            <a:avLst/>
          </a:prstGeom>
        </p:spPr>
      </p:pic>
      <p:sp>
        <p:nvSpPr>
          <p:cNvPr id="2" name="标题 1"/>
          <p:cNvSpPr>
            <a:spLocks noGrp="1"/>
          </p:cNvSpPr>
          <p:nvPr>
            <p:ph type="title"/>
          </p:nvPr>
        </p:nvSpPr>
        <p:spPr/>
        <p:txBody>
          <a:bodyPr/>
          <a:lstStyle/>
          <a:p>
            <a:r>
              <a:rPr lang="zh-CN" altLang="en-US" dirty="0"/>
              <a:t>词云（</a:t>
            </a:r>
            <a:r>
              <a:rPr lang="en-US" altLang="zh-CN" dirty="0"/>
              <a:t>Word Cloud</a:t>
            </a:r>
            <a:r>
              <a:rPr lang="zh-CN" altLang="en-US" dirty="0"/>
              <a:t>）</a:t>
            </a:r>
          </a:p>
        </p:txBody>
      </p:sp>
      <p:sp>
        <p:nvSpPr>
          <p:cNvPr id="3" name="内容占位符 2"/>
          <p:cNvSpPr>
            <a:spLocks noGrp="1"/>
          </p:cNvSpPr>
          <p:nvPr>
            <p:ph idx="1"/>
          </p:nvPr>
        </p:nvSpPr>
        <p:spPr/>
        <p:txBody>
          <a:bodyPr/>
          <a:lstStyle/>
          <a:p>
            <a:r>
              <a:rPr lang="en-US" altLang="zh-CN" sz="2400" dirty="0" err="1"/>
              <a:t>pyecharts</a:t>
            </a:r>
            <a:r>
              <a:rPr lang="zh-CN" altLang="en-US" sz="2400" dirty="0"/>
              <a:t>包</a:t>
            </a:r>
            <a:endParaRPr lang="en-US" altLang="zh-CN" sz="2400" dirty="0"/>
          </a:p>
          <a:p>
            <a:pPr lvl="1"/>
            <a:r>
              <a:rPr lang="en-US" altLang="zh-CN" sz="2000" dirty="0" err="1"/>
              <a:t>wc</a:t>
            </a:r>
            <a:r>
              <a:rPr lang="en-US" altLang="zh-CN" sz="2000" dirty="0"/>
              <a:t> = </a:t>
            </a:r>
            <a:r>
              <a:rPr lang="en-US" altLang="zh-CN" sz="2000" dirty="0" err="1"/>
              <a:t>WordCloud</a:t>
            </a:r>
            <a:r>
              <a:rPr lang="en-US" altLang="zh-CN" sz="2000" dirty="0"/>
              <a:t>().add('', words, </a:t>
            </a:r>
            <a:r>
              <a:rPr lang="en-US" altLang="zh-CN" sz="2000" dirty="0" err="1"/>
              <a:t>word_size_range</a:t>
            </a:r>
            <a:r>
              <a:rPr lang="en-US" altLang="zh-CN" sz="2000" dirty="0"/>
              <a:t>=[20,100],shape='diamond')</a:t>
            </a:r>
          </a:p>
          <a:p>
            <a:pPr lvl="1"/>
            <a:r>
              <a:rPr lang="en-US" altLang="zh-CN" sz="2000" dirty="0" err="1"/>
              <a:t>pyecharts</a:t>
            </a:r>
            <a:r>
              <a:rPr lang="zh-CN" altLang="en-US" sz="2000" dirty="0"/>
              <a:t>不可以自定义填充图案</a:t>
            </a:r>
            <a:endParaRPr lang="en-US" altLang="zh-CN" sz="2000" dirty="0"/>
          </a:p>
          <a:p>
            <a:r>
              <a:rPr lang="en-US" altLang="zh-CN" sz="2400" dirty="0" err="1"/>
              <a:t>WordCloud</a:t>
            </a:r>
            <a:r>
              <a:rPr lang="zh-CN" altLang="en-US" sz="2400" dirty="0"/>
              <a:t>包</a:t>
            </a:r>
            <a:endParaRPr lang="en-US" altLang="zh-CN" sz="2400" dirty="0"/>
          </a:p>
          <a:p>
            <a:pPr lvl="1"/>
            <a:r>
              <a:rPr lang="en-US" altLang="zh-CN" sz="2000" dirty="0" err="1"/>
              <a:t>wc</a:t>
            </a:r>
            <a:r>
              <a:rPr lang="en-US" altLang="zh-CN" sz="2000" dirty="0"/>
              <a:t> = </a:t>
            </a:r>
            <a:r>
              <a:rPr lang="en-US" altLang="zh-CN" sz="2000" dirty="0" err="1"/>
              <a:t>WordCloud</a:t>
            </a:r>
            <a:r>
              <a:rPr lang="en-US" altLang="zh-CN" sz="2000" dirty="0"/>
              <a:t>(mask = </a:t>
            </a:r>
            <a:r>
              <a:rPr lang="en-US" altLang="zh-CN" sz="2000" dirty="0" err="1"/>
              <a:t>img</a:t>
            </a:r>
            <a:r>
              <a:rPr lang="en-US" altLang="zh-CN" sz="2000" dirty="0"/>
              <a:t>, </a:t>
            </a:r>
            <a:r>
              <a:rPr lang="en-US" altLang="zh-CN" sz="2000" dirty="0" err="1"/>
              <a:t>background_color</a:t>
            </a:r>
            <a:r>
              <a:rPr lang="en-US" altLang="zh-CN" sz="2000" dirty="0"/>
              <a:t> = 'white').generate(words)</a:t>
            </a:r>
            <a:endParaRPr lang="zh-CN" altLang="en-US" sz="2000"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30</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142536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可视化：探索数据的利器</a:t>
            </a:r>
          </a:p>
        </p:txBody>
      </p:sp>
      <p:sp>
        <p:nvSpPr>
          <p:cNvPr id="3" name="内容占位符 2"/>
          <p:cNvSpPr>
            <a:spLocks noGrp="1"/>
          </p:cNvSpPr>
          <p:nvPr>
            <p:ph idx="1"/>
          </p:nvPr>
        </p:nvSpPr>
        <p:spPr/>
        <p:txBody>
          <a:bodyPr/>
          <a:lstStyle/>
          <a:p>
            <a:r>
              <a:rPr lang="zh-CN" altLang="en-US" dirty="0"/>
              <a:t>数据可视化就是将抽象的科学或者商业数据用图像表示出来、帮助理解数据意义的过程</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4</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10" name="Picture 2" descr="https://upload-images.jianshu.io/upload_images/1150854-4a645ad37767af1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804" y="1709008"/>
            <a:ext cx="9950344" cy="47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5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为什么需要可视化</a:t>
            </a:r>
          </a:p>
        </p:txBody>
      </p:sp>
      <p:sp>
        <p:nvSpPr>
          <p:cNvPr id="3" name="内容占位符 2"/>
          <p:cNvSpPr>
            <a:spLocks noGrp="1"/>
          </p:cNvSpPr>
          <p:nvPr>
            <p:ph idx="1"/>
          </p:nvPr>
        </p:nvSpPr>
        <p:spPr/>
        <p:txBody>
          <a:bodyPr/>
          <a:lstStyle/>
          <a:p>
            <a:r>
              <a:rPr lang="zh-CN" altLang="en-US" dirty="0"/>
              <a:t>可视化的作用</a:t>
            </a:r>
            <a:endParaRPr lang="en-US" altLang="zh-CN" dirty="0"/>
          </a:p>
          <a:p>
            <a:pPr lvl="1"/>
            <a:r>
              <a:rPr lang="zh-CN" altLang="en-US" dirty="0"/>
              <a:t>真实、准确、全面地展示数据</a:t>
            </a:r>
            <a:endParaRPr lang="en-US" altLang="zh-CN" dirty="0"/>
          </a:p>
          <a:p>
            <a:pPr lvl="1"/>
            <a:r>
              <a:rPr lang="zh-CN" altLang="en-US" dirty="0"/>
              <a:t>以较小的空间承载较多的信息</a:t>
            </a:r>
            <a:endParaRPr lang="en-US" altLang="zh-CN" dirty="0"/>
          </a:p>
          <a:p>
            <a:pPr lvl="1"/>
            <a:r>
              <a:rPr lang="zh-CN" altLang="en-US" dirty="0"/>
              <a:t>揭示数据的本质、关系和规律</a:t>
            </a:r>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5</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spTree>
    <p:extLst>
      <p:ext uri="{BB962C8B-B14F-4D97-AF65-F5344CB8AC3E}">
        <p14:creationId xmlns:p14="http://schemas.microsoft.com/office/powerpoint/2010/main" val="256367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为什么需要可视化</a:t>
            </a:r>
          </a:p>
        </p:txBody>
      </p:sp>
      <p:sp>
        <p:nvSpPr>
          <p:cNvPr id="3" name="内容占位符 2"/>
          <p:cNvSpPr>
            <a:spLocks noGrp="1"/>
          </p:cNvSpPr>
          <p:nvPr>
            <p:ph idx="1"/>
          </p:nvPr>
        </p:nvSpPr>
        <p:spPr>
          <a:xfrm>
            <a:off x="334437" y="1196975"/>
            <a:ext cx="6991522" cy="5111750"/>
          </a:xfrm>
        </p:spPr>
        <p:txBody>
          <a:bodyPr/>
          <a:lstStyle/>
          <a:p>
            <a:r>
              <a:rPr lang="zh-CN" altLang="en-US" dirty="0"/>
              <a:t>以较小的空间承载较多的信息</a:t>
            </a:r>
          </a:p>
          <a:p>
            <a:pPr lvl="1"/>
            <a:r>
              <a:rPr lang="zh-CN" altLang="en-US" dirty="0"/>
              <a:t>我们利用视觉获取的信息量远远比别的感官要多的多</a:t>
            </a:r>
            <a:endParaRPr lang="en-US" altLang="zh-CN" dirty="0"/>
          </a:p>
          <a:p>
            <a:pPr lvl="1"/>
            <a:r>
              <a:rPr lang="zh-CN" altLang="en-US" dirty="0"/>
              <a:t>因此可视化能够提高效率</a:t>
            </a:r>
            <a:endParaRPr lang="en-US" altLang="zh-CN" dirty="0"/>
          </a:p>
          <a:p>
            <a:pPr lvl="2"/>
            <a:r>
              <a:rPr lang="zh-CN" altLang="en-US" dirty="0"/>
              <a:t>在进行理解和学习的任务的时候，图文一起能够帮助读者更好的了解所要学习的内容，图像更容易理解，更有趣，也更容易让人们记住</a:t>
            </a:r>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6</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7" name="图片 6"/>
          <p:cNvPicPr>
            <a:picLocks noChangeAspect="1"/>
          </p:cNvPicPr>
          <p:nvPr/>
        </p:nvPicPr>
        <p:blipFill>
          <a:blip r:embed="rId2"/>
          <a:stretch>
            <a:fillRect/>
          </a:stretch>
        </p:blipFill>
        <p:spPr>
          <a:xfrm>
            <a:off x="7228838" y="1303814"/>
            <a:ext cx="4751215" cy="3611501"/>
          </a:xfrm>
          <a:prstGeom prst="rect">
            <a:avLst/>
          </a:prstGeom>
        </p:spPr>
      </p:pic>
      <p:pic>
        <p:nvPicPr>
          <p:cNvPr id="9" name="Picture 4" descr="https://pic2.zhimg.com/80/72fa30461ab63660da7d5440167c7efc_hd.jpg">
            <a:extLst>
              <a:ext uri="{FF2B5EF4-FFF2-40B4-BE49-F238E27FC236}">
                <a16:creationId xmlns:a16="http://schemas.microsoft.com/office/drawing/2014/main" id="{E9785742-D7FF-4B4F-B3E9-697AAF5AD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38" y="5287723"/>
            <a:ext cx="5896294" cy="1057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pic3.zhimg.com/80/78b22db84d5316693f9d08a72a719f6d_hd.jpg">
            <a:extLst>
              <a:ext uri="{FF2B5EF4-FFF2-40B4-BE49-F238E27FC236}">
                <a16:creationId xmlns:a16="http://schemas.microsoft.com/office/drawing/2014/main" id="{D97B3828-69F5-4B69-BA4C-52B37B4B1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318" y="4238234"/>
            <a:ext cx="5871968" cy="97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为什么需要可视化</a:t>
            </a:r>
          </a:p>
        </p:txBody>
      </p:sp>
      <p:sp>
        <p:nvSpPr>
          <p:cNvPr id="3" name="内容占位符 2"/>
          <p:cNvSpPr>
            <a:spLocks noGrp="1"/>
          </p:cNvSpPr>
          <p:nvPr>
            <p:ph idx="1"/>
          </p:nvPr>
        </p:nvSpPr>
        <p:spPr/>
        <p:txBody>
          <a:bodyPr/>
          <a:lstStyle/>
          <a:p>
            <a:r>
              <a:rPr lang="zh-CN" altLang="en-US" dirty="0"/>
              <a:t>可视化能够帮助分析的人对数据有更全面的认识</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7</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3074" name="Picture 2" descr="https://pic1.zhimg.com/80/86e5232cda8df3f1020097accd313fbc_h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032473"/>
            <a:ext cx="6515301" cy="3728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p:extLst/>
          </p:nvPr>
        </p:nvGraphicFramePr>
        <p:xfrm>
          <a:off x="7560978" y="3133063"/>
          <a:ext cx="4103973" cy="1188720"/>
        </p:xfrm>
        <a:graphic>
          <a:graphicData uri="http://schemas.openxmlformats.org/drawingml/2006/table">
            <a:tbl>
              <a:tblPr firstRow="1" bandRow="1">
                <a:tableStyleId>{7E9639D4-E3E2-4D34-9284-5A2195B3D0D7}</a:tableStyleId>
              </a:tblPr>
              <a:tblGrid>
                <a:gridCol w="1367991">
                  <a:extLst>
                    <a:ext uri="{9D8B030D-6E8A-4147-A177-3AD203B41FA5}">
                      <a16:colId xmlns:a16="http://schemas.microsoft.com/office/drawing/2014/main" val="4082791498"/>
                    </a:ext>
                  </a:extLst>
                </a:gridCol>
                <a:gridCol w="1367991">
                  <a:extLst>
                    <a:ext uri="{9D8B030D-6E8A-4147-A177-3AD203B41FA5}">
                      <a16:colId xmlns:a16="http://schemas.microsoft.com/office/drawing/2014/main" val="2007953314"/>
                    </a:ext>
                  </a:extLst>
                </a:gridCol>
                <a:gridCol w="1367991">
                  <a:extLst>
                    <a:ext uri="{9D8B030D-6E8A-4147-A177-3AD203B41FA5}">
                      <a16:colId xmlns:a16="http://schemas.microsoft.com/office/drawing/2014/main" val="2022905267"/>
                    </a:ext>
                  </a:extLst>
                </a:gridCol>
              </a:tblGrid>
              <a:tr h="370840">
                <a:tc>
                  <a:txBody>
                    <a:bodyPr/>
                    <a:lstStyle/>
                    <a:p>
                      <a:endParaRPr lang="zh-CN" altLang="en-US" sz="2000" dirty="0"/>
                    </a:p>
                  </a:txBody>
                  <a:tcPr/>
                </a:tc>
                <a:tc>
                  <a:txBody>
                    <a:bodyPr/>
                    <a:lstStyle/>
                    <a:p>
                      <a:r>
                        <a:rPr lang="en-US" altLang="zh-CN" sz="2000" dirty="0"/>
                        <a:t>X</a:t>
                      </a:r>
                      <a:endParaRPr lang="zh-CN" altLang="en-US" sz="2000" dirty="0"/>
                    </a:p>
                  </a:txBody>
                  <a:tcPr/>
                </a:tc>
                <a:tc>
                  <a:txBody>
                    <a:bodyPr/>
                    <a:lstStyle/>
                    <a:p>
                      <a:r>
                        <a:rPr lang="en-US" altLang="zh-CN" sz="2000" dirty="0"/>
                        <a:t>Y</a:t>
                      </a:r>
                      <a:endParaRPr lang="zh-CN" altLang="en-US" sz="2000" dirty="0"/>
                    </a:p>
                  </a:txBody>
                  <a:tcPr/>
                </a:tc>
                <a:extLst>
                  <a:ext uri="{0D108BD9-81ED-4DB2-BD59-A6C34878D82A}">
                    <a16:rowId xmlns:a16="http://schemas.microsoft.com/office/drawing/2014/main" val="791387159"/>
                  </a:ext>
                </a:extLst>
              </a:tr>
              <a:tr h="370840">
                <a:tc>
                  <a:txBody>
                    <a:bodyPr/>
                    <a:lstStyle/>
                    <a:p>
                      <a:r>
                        <a:rPr lang="zh-CN" altLang="en-US" sz="2000" dirty="0"/>
                        <a:t>均值</a:t>
                      </a:r>
                    </a:p>
                  </a:txBody>
                  <a:tcPr/>
                </a:tc>
                <a:tc>
                  <a:txBody>
                    <a:bodyPr/>
                    <a:lstStyle/>
                    <a:p>
                      <a:r>
                        <a:rPr lang="en-US" altLang="zh-CN" sz="2000" dirty="0"/>
                        <a:t>9</a:t>
                      </a:r>
                      <a:endParaRPr lang="zh-CN" altLang="en-US" sz="2000" dirty="0"/>
                    </a:p>
                  </a:txBody>
                  <a:tcPr/>
                </a:tc>
                <a:tc>
                  <a:txBody>
                    <a:bodyPr/>
                    <a:lstStyle/>
                    <a:p>
                      <a:r>
                        <a:rPr lang="en-US" altLang="zh-CN" sz="2000" dirty="0"/>
                        <a:t>7.5</a:t>
                      </a:r>
                      <a:endParaRPr lang="zh-CN" altLang="en-US" sz="2000" dirty="0"/>
                    </a:p>
                  </a:txBody>
                  <a:tcPr/>
                </a:tc>
                <a:extLst>
                  <a:ext uri="{0D108BD9-81ED-4DB2-BD59-A6C34878D82A}">
                    <a16:rowId xmlns:a16="http://schemas.microsoft.com/office/drawing/2014/main" val="3134395113"/>
                  </a:ext>
                </a:extLst>
              </a:tr>
              <a:tr h="370840">
                <a:tc>
                  <a:txBody>
                    <a:bodyPr/>
                    <a:lstStyle/>
                    <a:p>
                      <a:r>
                        <a:rPr lang="zh-CN" altLang="en-US" sz="2000" dirty="0"/>
                        <a:t>方差</a:t>
                      </a:r>
                    </a:p>
                  </a:txBody>
                  <a:tcPr/>
                </a:tc>
                <a:tc>
                  <a:txBody>
                    <a:bodyPr/>
                    <a:lstStyle/>
                    <a:p>
                      <a:r>
                        <a:rPr lang="en-US" altLang="zh-CN" sz="2000" dirty="0"/>
                        <a:t>11</a:t>
                      </a:r>
                      <a:endParaRPr lang="zh-CN" altLang="en-US" sz="2000" dirty="0"/>
                    </a:p>
                  </a:txBody>
                  <a:tcPr/>
                </a:tc>
                <a:tc>
                  <a:txBody>
                    <a:bodyPr/>
                    <a:lstStyle/>
                    <a:p>
                      <a:r>
                        <a:rPr lang="en-US" altLang="zh-CN" sz="2000" dirty="0"/>
                        <a:t>4.122</a:t>
                      </a:r>
                      <a:endParaRPr lang="zh-CN" altLang="en-US" sz="2000" dirty="0"/>
                    </a:p>
                  </a:txBody>
                  <a:tcPr/>
                </a:tc>
                <a:extLst>
                  <a:ext uri="{0D108BD9-81ED-4DB2-BD59-A6C34878D82A}">
                    <a16:rowId xmlns:a16="http://schemas.microsoft.com/office/drawing/2014/main" val="4135010461"/>
                  </a:ext>
                </a:extLst>
              </a:tr>
            </a:tbl>
          </a:graphicData>
        </a:graphic>
      </p:graphicFrame>
      <p:sp>
        <p:nvSpPr>
          <p:cNvPr id="9" name="文本框 8"/>
          <p:cNvSpPr txBox="1"/>
          <p:nvPr/>
        </p:nvSpPr>
        <p:spPr>
          <a:xfrm>
            <a:off x="8199620" y="2653259"/>
            <a:ext cx="2723823" cy="369332"/>
          </a:xfrm>
          <a:prstGeom prst="rect">
            <a:avLst/>
          </a:prstGeom>
          <a:noFill/>
        </p:spPr>
        <p:txBody>
          <a:bodyPr wrap="none" rtlCol="0">
            <a:spAutoFit/>
          </a:bodyPr>
          <a:lstStyle/>
          <a:p>
            <a:r>
              <a:rPr lang="zh-CN" altLang="en-US" dirty="0"/>
              <a:t>这四组数具有相同的特点</a:t>
            </a:r>
          </a:p>
        </p:txBody>
      </p:sp>
      <p:sp>
        <p:nvSpPr>
          <p:cNvPr id="10" name="文本框 9">
            <a:extLst>
              <a:ext uri="{FF2B5EF4-FFF2-40B4-BE49-F238E27FC236}">
                <a16:creationId xmlns:a16="http://schemas.microsoft.com/office/drawing/2014/main" id="{E94F914A-1479-4E8A-B70D-C8CA1063BD27}"/>
              </a:ext>
            </a:extLst>
          </p:cNvPr>
          <p:cNvSpPr txBox="1"/>
          <p:nvPr/>
        </p:nvSpPr>
        <p:spPr>
          <a:xfrm>
            <a:off x="7560978" y="4432255"/>
            <a:ext cx="2146742" cy="369332"/>
          </a:xfrm>
          <a:prstGeom prst="rect">
            <a:avLst/>
          </a:prstGeom>
          <a:noFill/>
        </p:spPr>
        <p:txBody>
          <a:bodyPr wrap="none" rtlCol="0">
            <a:spAutoFit/>
          </a:bodyPr>
          <a:lstStyle/>
          <a:p>
            <a:r>
              <a:rPr lang="zh-CN" altLang="en-US" dirty="0"/>
              <a:t>相关系数均为 </a:t>
            </a:r>
            <a:r>
              <a:rPr lang="en-US" altLang="zh-CN" dirty="0"/>
              <a:t>0.816</a:t>
            </a:r>
            <a:endParaRPr lang="zh-CN" altLang="en-US" dirty="0"/>
          </a:p>
        </p:txBody>
      </p:sp>
      <p:sp>
        <p:nvSpPr>
          <p:cNvPr id="12" name="文本框 11">
            <a:extLst>
              <a:ext uri="{FF2B5EF4-FFF2-40B4-BE49-F238E27FC236}">
                <a16:creationId xmlns:a16="http://schemas.microsoft.com/office/drawing/2014/main" id="{F313EF2B-488C-432B-A7B7-C9CC58AC4FF9}"/>
              </a:ext>
            </a:extLst>
          </p:cNvPr>
          <p:cNvSpPr txBox="1"/>
          <p:nvPr/>
        </p:nvSpPr>
        <p:spPr>
          <a:xfrm>
            <a:off x="7560978" y="4878365"/>
            <a:ext cx="2731261" cy="369332"/>
          </a:xfrm>
          <a:prstGeom prst="rect">
            <a:avLst/>
          </a:prstGeom>
          <a:noFill/>
        </p:spPr>
        <p:txBody>
          <a:bodyPr wrap="none" rtlCol="0">
            <a:spAutoFit/>
          </a:bodyPr>
          <a:lstStyle/>
          <a:p>
            <a:r>
              <a:rPr lang="zh-CN" altLang="en-US" dirty="0"/>
              <a:t>回归方程均为 </a:t>
            </a:r>
            <a:r>
              <a:rPr lang="en-US" altLang="zh-CN" dirty="0"/>
              <a:t>Y=3 + 0.5X</a:t>
            </a:r>
            <a:endParaRPr lang="zh-CN" altLang="en-US" dirty="0"/>
          </a:p>
        </p:txBody>
      </p:sp>
    </p:spTree>
    <p:extLst>
      <p:ext uri="{BB962C8B-B14F-4D97-AF65-F5344CB8AC3E}">
        <p14:creationId xmlns:p14="http://schemas.microsoft.com/office/powerpoint/2010/main" val="37169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为什么需要可视化</a:t>
            </a:r>
          </a:p>
        </p:txBody>
      </p:sp>
      <p:sp>
        <p:nvSpPr>
          <p:cNvPr id="3" name="内容占位符 2"/>
          <p:cNvSpPr>
            <a:spLocks noGrp="1"/>
          </p:cNvSpPr>
          <p:nvPr>
            <p:ph idx="1"/>
          </p:nvPr>
        </p:nvSpPr>
        <p:spPr/>
        <p:txBody>
          <a:bodyPr/>
          <a:lstStyle/>
          <a:p>
            <a:r>
              <a:rPr lang="zh-CN" altLang="en-US" dirty="0"/>
              <a:t>可视化能够帮助分析的人对数据有更全面的认识</a:t>
            </a:r>
            <a:endParaRPr lang="en-US" altLang="zh-CN"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8</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7" name="图片 6"/>
          <p:cNvPicPr>
            <a:picLocks noChangeAspect="1"/>
          </p:cNvPicPr>
          <p:nvPr/>
        </p:nvPicPr>
        <p:blipFill>
          <a:blip r:embed="rId2"/>
          <a:stretch>
            <a:fillRect/>
          </a:stretch>
        </p:blipFill>
        <p:spPr>
          <a:xfrm>
            <a:off x="1968831" y="1813373"/>
            <a:ext cx="4207117" cy="4200564"/>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2586232478"/>
              </p:ext>
            </p:extLst>
          </p:nvPr>
        </p:nvGraphicFramePr>
        <p:xfrm>
          <a:off x="7560978" y="3133063"/>
          <a:ext cx="4103973" cy="1188720"/>
        </p:xfrm>
        <a:graphic>
          <a:graphicData uri="http://schemas.openxmlformats.org/drawingml/2006/table">
            <a:tbl>
              <a:tblPr firstRow="1" bandRow="1">
                <a:tableStyleId>{7E9639D4-E3E2-4D34-9284-5A2195B3D0D7}</a:tableStyleId>
              </a:tblPr>
              <a:tblGrid>
                <a:gridCol w="1367991">
                  <a:extLst>
                    <a:ext uri="{9D8B030D-6E8A-4147-A177-3AD203B41FA5}">
                      <a16:colId xmlns:a16="http://schemas.microsoft.com/office/drawing/2014/main" val="4082791498"/>
                    </a:ext>
                  </a:extLst>
                </a:gridCol>
                <a:gridCol w="1367991">
                  <a:extLst>
                    <a:ext uri="{9D8B030D-6E8A-4147-A177-3AD203B41FA5}">
                      <a16:colId xmlns:a16="http://schemas.microsoft.com/office/drawing/2014/main" val="2007953314"/>
                    </a:ext>
                  </a:extLst>
                </a:gridCol>
                <a:gridCol w="1367991">
                  <a:extLst>
                    <a:ext uri="{9D8B030D-6E8A-4147-A177-3AD203B41FA5}">
                      <a16:colId xmlns:a16="http://schemas.microsoft.com/office/drawing/2014/main" val="2022905267"/>
                    </a:ext>
                  </a:extLst>
                </a:gridCol>
              </a:tblGrid>
              <a:tr h="370840">
                <a:tc>
                  <a:txBody>
                    <a:bodyPr/>
                    <a:lstStyle/>
                    <a:p>
                      <a:endParaRPr lang="zh-CN" altLang="en-US" sz="2000" dirty="0"/>
                    </a:p>
                  </a:txBody>
                  <a:tcPr/>
                </a:tc>
                <a:tc>
                  <a:txBody>
                    <a:bodyPr/>
                    <a:lstStyle/>
                    <a:p>
                      <a:r>
                        <a:rPr lang="en-US" altLang="zh-CN" sz="2000" dirty="0"/>
                        <a:t>X</a:t>
                      </a:r>
                      <a:endParaRPr lang="zh-CN" altLang="en-US" sz="2000" dirty="0"/>
                    </a:p>
                  </a:txBody>
                  <a:tcPr/>
                </a:tc>
                <a:tc>
                  <a:txBody>
                    <a:bodyPr/>
                    <a:lstStyle/>
                    <a:p>
                      <a:r>
                        <a:rPr lang="en-US" altLang="zh-CN" sz="2000" dirty="0"/>
                        <a:t>Y</a:t>
                      </a:r>
                      <a:endParaRPr lang="zh-CN" altLang="en-US" sz="2000" dirty="0"/>
                    </a:p>
                  </a:txBody>
                  <a:tcPr/>
                </a:tc>
                <a:extLst>
                  <a:ext uri="{0D108BD9-81ED-4DB2-BD59-A6C34878D82A}">
                    <a16:rowId xmlns:a16="http://schemas.microsoft.com/office/drawing/2014/main" val="791387159"/>
                  </a:ext>
                </a:extLst>
              </a:tr>
              <a:tr h="370840">
                <a:tc>
                  <a:txBody>
                    <a:bodyPr/>
                    <a:lstStyle/>
                    <a:p>
                      <a:r>
                        <a:rPr lang="zh-CN" altLang="en-US" sz="2000" dirty="0"/>
                        <a:t>均值</a:t>
                      </a:r>
                    </a:p>
                  </a:txBody>
                  <a:tcPr/>
                </a:tc>
                <a:tc>
                  <a:txBody>
                    <a:bodyPr/>
                    <a:lstStyle/>
                    <a:p>
                      <a:r>
                        <a:rPr lang="en-US" altLang="zh-CN" sz="2000" dirty="0"/>
                        <a:t>9</a:t>
                      </a:r>
                      <a:endParaRPr lang="zh-CN" altLang="en-US" sz="2000" dirty="0"/>
                    </a:p>
                  </a:txBody>
                  <a:tcPr/>
                </a:tc>
                <a:tc>
                  <a:txBody>
                    <a:bodyPr/>
                    <a:lstStyle/>
                    <a:p>
                      <a:r>
                        <a:rPr lang="en-US" altLang="zh-CN" sz="2000" dirty="0"/>
                        <a:t>7.5</a:t>
                      </a:r>
                      <a:endParaRPr lang="zh-CN" altLang="en-US" sz="2000" dirty="0"/>
                    </a:p>
                  </a:txBody>
                  <a:tcPr/>
                </a:tc>
                <a:extLst>
                  <a:ext uri="{0D108BD9-81ED-4DB2-BD59-A6C34878D82A}">
                    <a16:rowId xmlns:a16="http://schemas.microsoft.com/office/drawing/2014/main" val="3134395113"/>
                  </a:ext>
                </a:extLst>
              </a:tr>
              <a:tr h="370840">
                <a:tc>
                  <a:txBody>
                    <a:bodyPr/>
                    <a:lstStyle/>
                    <a:p>
                      <a:r>
                        <a:rPr lang="zh-CN" altLang="en-US" sz="2000" dirty="0"/>
                        <a:t>方差</a:t>
                      </a:r>
                    </a:p>
                  </a:txBody>
                  <a:tcPr/>
                </a:tc>
                <a:tc>
                  <a:txBody>
                    <a:bodyPr/>
                    <a:lstStyle/>
                    <a:p>
                      <a:r>
                        <a:rPr lang="en-US" altLang="zh-CN" sz="2000" dirty="0"/>
                        <a:t>11</a:t>
                      </a:r>
                      <a:endParaRPr lang="zh-CN" altLang="en-US" sz="2000" dirty="0"/>
                    </a:p>
                  </a:txBody>
                  <a:tcPr/>
                </a:tc>
                <a:tc>
                  <a:txBody>
                    <a:bodyPr/>
                    <a:lstStyle/>
                    <a:p>
                      <a:r>
                        <a:rPr lang="en-US" altLang="zh-CN" sz="2000" dirty="0"/>
                        <a:t>4.122</a:t>
                      </a:r>
                      <a:endParaRPr lang="zh-CN" altLang="en-US" sz="2000" dirty="0"/>
                    </a:p>
                  </a:txBody>
                  <a:tcPr/>
                </a:tc>
                <a:extLst>
                  <a:ext uri="{0D108BD9-81ED-4DB2-BD59-A6C34878D82A}">
                    <a16:rowId xmlns:a16="http://schemas.microsoft.com/office/drawing/2014/main" val="4135010461"/>
                  </a:ext>
                </a:extLst>
              </a:tr>
            </a:tbl>
          </a:graphicData>
        </a:graphic>
      </p:graphicFrame>
      <p:sp>
        <p:nvSpPr>
          <p:cNvPr id="9" name="文本框 8"/>
          <p:cNvSpPr txBox="1"/>
          <p:nvPr/>
        </p:nvSpPr>
        <p:spPr>
          <a:xfrm>
            <a:off x="8199620" y="2653259"/>
            <a:ext cx="2723823" cy="369332"/>
          </a:xfrm>
          <a:prstGeom prst="rect">
            <a:avLst/>
          </a:prstGeom>
          <a:noFill/>
        </p:spPr>
        <p:txBody>
          <a:bodyPr wrap="none" rtlCol="0">
            <a:spAutoFit/>
          </a:bodyPr>
          <a:lstStyle/>
          <a:p>
            <a:r>
              <a:rPr lang="zh-CN" altLang="en-US" dirty="0"/>
              <a:t>这四组数具有相同的特点</a:t>
            </a:r>
          </a:p>
        </p:txBody>
      </p:sp>
      <p:sp>
        <p:nvSpPr>
          <p:cNvPr id="10" name="文本框 9">
            <a:extLst>
              <a:ext uri="{FF2B5EF4-FFF2-40B4-BE49-F238E27FC236}">
                <a16:creationId xmlns:a16="http://schemas.microsoft.com/office/drawing/2014/main" id="{E94F914A-1479-4E8A-B70D-C8CA1063BD27}"/>
              </a:ext>
            </a:extLst>
          </p:cNvPr>
          <p:cNvSpPr txBox="1"/>
          <p:nvPr/>
        </p:nvSpPr>
        <p:spPr>
          <a:xfrm>
            <a:off x="7560978" y="4432255"/>
            <a:ext cx="2146742" cy="369332"/>
          </a:xfrm>
          <a:prstGeom prst="rect">
            <a:avLst/>
          </a:prstGeom>
          <a:noFill/>
        </p:spPr>
        <p:txBody>
          <a:bodyPr wrap="none" rtlCol="0">
            <a:spAutoFit/>
          </a:bodyPr>
          <a:lstStyle/>
          <a:p>
            <a:r>
              <a:rPr lang="zh-CN" altLang="en-US" dirty="0"/>
              <a:t>相关系数均为 </a:t>
            </a:r>
            <a:r>
              <a:rPr lang="en-US" altLang="zh-CN" dirty="0"/>
              <a:t>0.816</a:t>
            </a:r>
            <a:endParaRPr lang="zh-CN" altLang="en-US" dirty="0"/>
          </a:p>
        </p:txBody>
      </p:sp>
      <p:sp>
        <p:nvSpPr>
          <p:cNvPr id="12" name="文本框 11">
            <a:extLst>
              <a:ext uri="{FF2B5EF4-FFF2-40B4-BE49-F238E27FC236}">
                <a16:creationId xmlns:a16="http://schemas.microsoft.com/office/drawing/2014/main" id="{F313EF2B-488C-432B-A7B7-C9CC58AC4FF9}"/>
              </a:ext>
            </a:extLst>
          </p:cNvPr>
          <p:cNvSpPr txBox="1"/>
          <p:nvPr/>
        </p:nvSpPr>
        <p:spPr>
          <a:xfrm>
            <a:off x="7560978" y="4878365"/>
            <a:ext cx="2731261" cy="369332"/>
          </a:xfrm>
          <a:prstGeom prst="rect">
            <a:avLst/>
          </a:prstGeom>
          <a:noFill/>
        </p:spPr>
        <p:txBody>
          <a:bodyPr wrap="none" rtlCol="0">
            <a:spAutoFit/>
          </a:bodyPr>
          <a:lstStyle/>
          <a:p>
            <a:r>
              <a:rPr lang="zh-CN" altLang="en-US" dirty="0"/>
              <a:t>回归方程均为 </a:t>
            </a:r>
            <a:r>
              <a:rPr lang="en-US" altLang="zh-CN" dirty="0"/>
              <a:t>Y=3 + 0.5X</a:t>
            </a:r>
            <a:endParaRPr lang="zh-CN" altLang="en-US" dirty="0"/>
          </a:p>
        </p:txBody>
      </p:sp>
    </p:spTree>
    <p:extLst>
      <p:ext uri="{BB962C8B-B14F-4D97-AF65-F5344CB8AC3E}">
        <p14:creationId xmlns:p14="http://schemas.microsoft.com/office/powerpoint/2010/main" val="260426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可视化应用</a:t>
            </a:r>
          </a:p>
        </p:txBody>
      </p:sp>
      <p:sp>
        <p:nvSpPr>
          <p:cNvPr id="3" name="内容占位符 2"/>
          <p:cNvSpPr>
            <a:spLocks noGrp="1"/>
          </p:cNvSpPr>
          <p:nvPr>
            <p:ph idx="1"/>
          </p:nvPr>
        </p:nvSpPr>
        <p:spPr>
          <a:xfrm>
            <a:off x="334436" y="1196975"/>
            <a:ext cx="6078767" cy="5111750"/>
          </a:xfrm>
        </p:spPr>
        <p:txBody>
          <a:bodyPr/>
          <a:lstStyle/>
          <a:p>
            <a:r>
              <a:rPr lang="zh-CN" altLang="en-US" dirty="0"/>
              <a:t>可视化的起源</a:t>
            </a:r>
            <a:endParaRPr lang="en-US" altLang="zh-CN" dirty="0"/>
          </a:p>
          <a:p>
            <a:pPr lvl="1"/>
            <a:r>
              <a:rPr lang="en-US" altLang="zh-CN" sz="2000" dirty="0"/>
              <a:t>1854</a:t>
            </a:r>
            <a:r>
              <a:rPr lang="zh-CN" altLang="en-US" sz="2000" dirty="0"/>
              <a:t>年伦敦霍乱，流行病学研究的先驱约翰</a:t>
            </a:r>
            <a:r>
              <a:rPr lang="en-US" altLang="zh-CN" sz="2000" dirty="0"/>
              <a:t>·</a:t>
            </a:r>
            <a:r>
              <a:rPr lang="zh-CN" altLang="en-US" sz="2000" dirty="0"/>
              <a:t>斯诺（</a:t>
            </a:r>
            <a:r>
              <a:rPr lang="en-US" altLang="zh-CN" sz="2000" dirty="0"/>
              <a:t>John Snow</a:t>
            </a:r>
            <a:r>
              <a:rPr lang="zh-CN" altLang="en-US" sz="2000" dirty="0"/>
              <a:t>）创造性地以空间统计学的方式查找传染源，其著名的“霍乱地图”是可视化参与公共卫生事件解决的经典案例。</a:t>
            </a:r>
          </a:p>
          <a:p>
            <a:pPr lvl="1"/>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9A36BD81-06CB-49E9-86F3-1AB1E07B7A01}" type="slidenum">
              <a:rPr lang="en-US" altLang="zh-CN" smtClean="0">
                <a:solidFill>
                  <a:srgbClr val="000000"/>
                </a:solidFill>
              </a:rPr>
              <a:pPr/>
              <a:t>9</a:t>
            </a:fld>
            <a:endParaRPr lang="en-US" altLang="zh-CN">
              <a:solidFill>
                <a:srgbClr val="000000"/>
              </a:solidFill>
            </a:endParaRPr>
          </a:p>
        </p:txBody>
      </p:sp>
      <p:sp>
        <p:nvSpPr>
          <p:cNvPr id="5" name="页脚占位符 4"/>
          <p:cNvSpPr>
            <a:spLocks noGrp="1"/>
          </p:cNvSpPr>
          <p:nvPr>
            <p:ph type="ftr" sz="quarter" idx="11"/>
          </p:nvPr>
        </p:nvSpPr>
        <p:spPr/>
        <p:txBody>
          <a:bodyPr/>
          <a:lstStyle/>
          <a:p>
            <a:r>
              <a:rPr lang="zh-CN" altLang="en-US">
                <a:solidFill>
                  <a:srgbClr val="000000"/>
                </a:solidFill>
              </a:rPr>
              <a:t>大数据分析基础 </a:t>
            </a:r>
            <a:r>
              <a:rPr lang="en-US" altLang="zh-CN">
                <a:solidFill>
                  <a:srgbClr val="000000"/>
                </a:solidFill>
              </a:rPr>
              <a:t>(By Dr. Fang)</a:t>
            </a:r>
            <a:endParaRPr lang="en-US" altLang="zh-CN" dirty="0">
              <a:solidFill>
                <a:srgbClr val="000000"/>
              </a:solidFill>
            </a:endParaRPr>
          </a:p>
        </p:txBody>
      </p:sp>
      <p:sp>
        <p:nvSpPr>
          <p:cNvPr id="6" name="日期占位符 5"/>
          <p:cNvSpPr>
            <a:spLocks noGrp="1"/>
          </p:cNvSpPr>
          <p:nvPr>
            <p:ph type="dt" sz="half" idx="10"/>
          </p:nvPr>
        </p:nvSpPr>
        <p:spPr/>
        <p:txBody>
          <a:bodyPr/>
          <a:lstStyle/>
          <a:p>
            <a:fld id="{3D3DADA3-AAC4-4DED-838A-DCC1C6C6A803}" type="datetime1">
              <a:rPr lang="zh-CN" altLang="en-US" smtClean="0">
                <a:solidFill>
                  <a:srgbClr val="000000"/>
                </a:solidFill>
              </a:rPr>
              <a:t>2023/11/6</a:t>
            </a:fld>
            <a:endParaRPr lang="en-US" altLang="zh-CN" dirty="0">
              <a:solidFill>
                <a:srgbClr val="000000"/>
              </a:solidFill>
            </a:endParaRPr>
          </a:p>
        </p:txBody>
      </p:sp>
      <p:pic>
        <p:nvPicPr>
          <p:cNvPr id="1026" name="Picture 2" descr="preview">
            <a:extLst>
              <a:ext uri="{FF2B5EF4-FFF2-40B4-BE49-F238E27FC236}">
                <a16:creationId xmlns:a16="http://schemas.microsoft.com/office/drawing/2014/main" id="{BBF6C52B-A365-40E2-B1DF-D31573F2B1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4075" y="0"/>
            <a:ext cx="3765549" cy="6669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view">
            <a:extLst>
              <a:ext uri="{FF2B5EF4-FFF2-40B4-BE49-F238E27FC236}">
                <a16:creationId xmlns:a16="http://schemas.microsoft.com/office/drawing/2014/main" id="{B94D62C3-48F6-45C7-8BFA-4A424B72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186" y="1392555"/>
            <a:ext cx="5112765" cy="493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Design Template">
  <a:themeElements>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obal Design Templat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Design Templat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Design Templat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Design Templat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Design Templat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Design Templat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Design Templat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Design Templat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Design Templat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11301</TotalTime>
  <Words>2285</Words>
  <Application>Microsoft Office PowerPoint</Application>
  <PresentationFormat>宽屏</PresentationFormat>
  <Paragraphs>374</Paragraphs>
  <Slides>30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ＭＳ Ｐゴシック</vt:lpstr>
      <vt:lpstr>等线</vt:lpstr>
      <vt:lpstr>宋体</vt:lpstr>
      <vt:lpstr>微软雅黑</vt:lpstr>
      <vt:lpstr>Arial</vt:lpstr>
      <vt:lpstr>Calibri</vt:lpstr>
      <vt:lpstr>Tahoma</vt:lpstr>
      <vt:lpstr>Times New Roman</vt:lpstr>
      <vt:lpstr>Wingdings</vt:lpstr>
      <vt:lpstr>Global Design Template</vt:lpstr>
      <vt:lpstr>大数据分析基础</vt:lpstr>
      <vt:lpstr>数据分析的第一步：探索数据</vt:lpstr>
      <vt:lpstr>可视化：探索数据的利器</vt:lpstr>
      <vt:lpstr>可视化：探索数据的利器</vt:lpstr>
      <vt:lpstr>为什么需要可视化</vt:lpstr>
      <vt:lpstr>为什么需要可视化</vt:lpstr>
      <vt:lpstr>为什么需要可视化</vt:lpstr>
      <vt:lpstr>为什么需要可视化</vt:lpstr>
      <vt:lpstr>可视化应用</vt:lpstr>
      <vt:lpstr>Python可视化</vt:lpstr>
      <vt:lpstr>数据整理</vt:lpstr>
      <vt:lpstr>Pandas</vt:lpstr>
      <vt:lpstr>DataFrame操作</vt:lpstr>
      <vt:lpstr>apply和lambda函数</vt:lpstr>
      <vt:lpstr>Pandas操作Excel数据</vt:lpstr>
      <vt:lpstr>可视化</vt:lpstr>
      <vt:lpstr>劣质的图表随处可见</vt:lpstr>
      <vt:lpstr>上下文的重要性</vt:lpstr>
      <vt:lpstr>上下文的重要性</vt:lpstr>
      <vt:lpstr>可视化</vt:lpstr>
      <vt:lpstr>Python可视化</vt:lpstr>
      <vt:lpstr>Python可视化</vt:lpstr>
      <vt:lpstr>Python可视化</vt:lpstr>
      <vt:lpstr>Matplotlib</vt:lpstr>
      <vt:lpstr>Matplotlib</vt:lpstr>
      <vt:lpstr>Matplotlib</vt:lpstr>
      <vt:lpstr>Python可视化</vt:lpstr>
      <vt:lpstr>pyecharts</vt:lpstr>
      <vt:lpstr>词云（Word Cloud）</vt:lpstr>
      <vt:lpstr>词云（Word Cloud）</vt:lpstr>
    </vt:vector>
  </TitlesOfParts>
  <Company>XMU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BDA</dc:title>
  <dc:creator>Bin Fang</dc:creator>
  <cp:lastModifiedBy>Bin Fang</cp:lastModifiedBy>
  <cp:revision>565</cp:revision>
  <cp:lastPrinted>2020-10-30T04:47:46Z</cp:lastPrinted>
  <dcterms:created xsi:type="dcterms:W3CDTF">2017-03-23T06:21:49Z</dcterms:created>
  <dcterms:modified xsi:type="dcterms:W3CDTF">2023-11-06T13:47:32Z</dcterms:modified>
</cp:coreProperties>
</file>